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Batang"/>
        <a:ea typeface="Batang"/>
        <a:cs typeface="Batang"/>
      </a:defRPr>
    </a:lvl1pPr>
    <a:lvl2pPr marL="457200" algn="l" defTabSz="914400" rtl="0" eaLnBrk="1" latinLnBrk="0" hangingPunct="1">
      <a:defRPr sz="1800" kern="1200">
        <a:solidFill>
          <a:schemeClr val="tx1"/>
        </a:solidFill>
        <a:latin typeface="Batang"/>
        <a:ea typeface="Batang"/>
        <a:cs typeface="Batang"/>
      </a:defRPr>
    </a:lvl2pPr>
    <a:lvl3pPr marL="914400" algn="l" defTabSz="914400" rtl="0" eaLnBrk="1" latinLnBrk="0" hangingPunct="1">
      <a:defRPr sz="1800" kern="1200">
        <a:solidFill>
          <a:schemeClr val="tx1"/>
        </a:solidFill>
        <a:latin typeface="Batang"/>
        <a:ea typeface="Batang"/>
        <a:cs typeface="Batang"/>
      </a:defRPr>
    </a:lvl3pPr>
    <a:lvl4pPr marL="1371600" algn="l" defTabSz="914400" rtl="0" eaLnBrk="1" latinLnBrk="0" hangingPunct="1">
      <a:defRPr sz="1800" kern="1200">
        <a:solidFill>
          <a:schemeClr val="tx1"/>
        </a:solidFill>
        <a:latin typeface="Batang"/>
        <a:ea typeface="Batang"/>
        <a:cs typeface="Batang"/>
      </a:defRPr>
    </a:lvl4pPr>
    <a:lvl5pPr marL="1828800" algn="l" defTabSz="914400" rtl="0" eaLnBrk="1" latinLnBrk="0" hangingPunct="1">
      <a:defRPr sz="1800" kern="1200">
        <a:solidFill>
          <a:schemeClr val="tx1"/>
        </a:solidFill>
        <a:latin typeface="Batang"/>
        <a:ea typeface="Batang"/>
        <a:cs typeface="Batang"/>
      </a:defRPr>
    </a:lvl5pPr>
    <a:lvl6pPr marL="2286000" algn="l" defTabSz="914400" rtl="0" eaLnBrk="1" latinLnBrk="0" hangingPunct="1">
      <a:defRPr sz="1800" kern="1200">
        <a:solidFill>
          <a:schemeClr val="tx1"/>
        </a:solidFill>
        <a:latin typeface="Batang"/>
        <a:ea typeface="Batang"/>
        <a:cs typeface="Batang"/>
      </a:defRPr>
    </a:lvl6pPr>
    <a:lvl7pPr marL="2743200" algn="l" defTabSz="914400" rtl="0" eaLnBrk="1" latinLnBrk="0" hangingPunct="1">
      <a:defRPr sz="1800" kern="1200">
        <a:solidFill>
          <a:schemeClr val="tx1"/>
        </a:solidFill>
        <a:latin typeface="Batang"/>
        <a:ea typeface="Batang"/>
        <a:cs typeface="Batang"/>
      </a:defRPr>
    </a:lvl7pPr>
    <a:lvl8pPr marL="3200400" algn="l" defTabSz="914400" rtl="0" eaLnBrk="1" latinLnBrk="0" hangingPunct="1">
      <a:defRPr sz="1800" kern="1200">
        <a:solidFill>
          <a:schemeClr val="tx1"/>
        </a:solidFill>
        <a:latin typeface="Batang"/>
        <a:ea typeface="Batang"/>
        <a:cs typeface="Batang"/>
      </a:defRPr>
    </a:lvl8pPr>
    <a:lvl9pPr marL="3657600" algn="l" defTabSz="914400" rtl="0" eaLnBrk="1" latinLnBrk="0" hangingPunct="1">
      <a:defRPr sz="1800" kern="1200">
        <a:solidFill>
          <a:schemeClr val="tx1"/>
        </a:solidFill>
        <a:latin typeface="Batang"/>
        <a:ea typeface="Batang"/>
        <a:cs typeface="Batang"/>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239" autoAdjust="0"/>
  </p:normalViewPr>
  <p:slideViewPr>
    <p:cSldViewPr snapToGrid="0">
      <p:cViewPr varScale="1">
        <p:scale>
          <a:sx n="100" d="100"/>
          <a:sy n="100" d="100"/>
        </p:scale>
        <p:origin x="1656" y="90"/>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9/10/2019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A50E3-6FFC-4705-952F-14DFF804B41D}"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C96AE-5F0C-4DF0-9466-9BDD1394777C}" type="slidenum">
              <a:rPr lang="en-US" smtClean="0"/>
              <a:t>‹#›</a:t>
            </a:fld>
            <a:endParaRPr lang="en-US"/>
          </a:p>
        </p:txBody>
      </p:sp>
    </p:spTree>
    <p:extLst>
      <p:ext uri="{BB962C8B-B14F-4D97-AF65-F5344CB8AC3E}">
        <p14:creationId xmlns:p14="http://schemas.microsoft.com/office/powerpoint/2010/main" val="346419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사진</a:t>
            </a:r>
            <a:r>
              <a:rPr lang="en-US" sz="1200" dirty="0"/>
              <a:t> : </a:t>
            </a:r>
            <a:r>
              <a:rPr lang="ko-KR" altLang="en-US" sz="1200" dirty="0"/>
              <a:t>정지 신호</a:t>
            </a:r>
            <a:endParaRPr lang="en-US" dirty="0"/>
          </a:p>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188</a:t>
            </a:fld>
            <a:endParaRPr lang="en-US"/>
          </a:p>
        </p:txBody>
      </p:sp>
    </p:spTree>
    <p:extLst>
      <p:ext uri="{BB962C8B-B14F-4D97-AF65-F5344CB8AC3E}">
        <p14:creationId xmlns:p14="http://schemas.microsoft.com/office/powerpoint/2010/main" val="193139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190</a:t>
            </a:fld>
            <a:endParaRPr lang="en-US"/>
          </a:p>
        </p:txBody>
      </p:sp>
    </p:spTree>
    <p:extLst>
      <p:ext uri="{BB962C8B-B14F-4D97-AF65-F5344CB8AC3E}">
        <p14:creationId xmlns:p14="http://schemas.microsoft.com/office/powerpoint/2010/main" val="161934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사진</a:t>
            </a:r>
            <a:r>
              <a:rPr lang="en-US" sz="1200" dirty="0"/>
              <a:t> : </a:t>
            </a:r>
            <a:r>
              <a:rPr lang="en-US" sz="1200" dirty="0" err="1"/>
              <a:t>약물이나</a:t>
            </a:r>
            <a:r>
              <a:rPr lang="en-US" sz="1200" dirty="0"/>
              <a:t> </a:t>
            </a:r>
            <a:r>
              <a:rPr lang="en-US" sz="1200" dirty="0" err="1"/>
              <a:t>핵무기가</a:t>
            </a:r>
            <a:r>
              <a:rPr lang="en-US" sz="1200" dirty="0"/>
              <a:t> </a:t>
            </a:r>
            <a:r>
              <a:rPr lang="en-US" sz="1200" dirty="0" err="1"/>
              <a:t>허용되지</a:t>
            </a:r>
            <a:r>
              <a:rPr lang="en-US" sz="1200" dirty="0"/>
              <a:t> </a:t>
            </a:r>
            <a:r>
              <a:rPr lang="en-US" sz="1200" dirty="0" err="1"/>
              <a:t>않는</a:t>
            </a:r>
            <a:r>
              <a:rPr lang="en-US" sz="1200" dirty="0"/>
              <a:t> </a:t>
            </a:r>
            <a:r>
              <a:rPr lang="en-US" sz="1200" dirty="0" err="1"/>
              <a:t>내부지역</a:t>
            </a:r>
            <a:r>
              <a:rPr lang="en-US" sz="1200" dirty="0"/>
              <a:t> </a:t>
            </a:r>
          </a:p>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265</a:t>
            </a:fld>
            <a:endParaRPr lang="en-US"/>
          </a:p>
        </p:txBody>
      </p:sp>
    </p:spTree>
    <p:extLst>
      <p:ext uri="{BB962C8B-B14F-4D97-AF65-F5344CB8AC3E}">
        <p14:creationId xmlns:p14="http://schemas.microsoft.com/office/powerpoint/2010/main" val="480272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mj-lt"/>
                <a:cs typeface="Batang"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4D0DA20A-1F5E-4199-944E-BCDED0282AA8}"/>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A9DEAE09-1DC9-41BA-A962-B03B85CE3CAF}"/>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itle 1">
            <a:extLst>
              <a:ext uri="{FF2B5EF4-FFF2-40B4-BE49-F238E27FC236}">
                <a16:creationId xmlns:a16="http://schemas.microsoft.com/office/drawing/2014/main" id="{68700D19-462A-433F-85CC-8B24F899A2C6}"/>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5130534C-2F9F-4F87-94F8-400A01DBA25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6" name="Rectangle 15">
            <a:extLst>
              <a:ext uri="{FF2B5EF4-FFF2-40B4-BE49-F238E27FC236}">
                <a16:creationId xmlns:a16="http://schemas.microsoft.com/office/drawing/2014/main" id="{814B6612-3BE0-4710-8494-36BE480B0AD6}"/>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217FF1BF-822D-46E3-9590-EC2589CA291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0E844AB3-9CA5-43A5-8004-86917C066E0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24" name="Rectangle 23">
            <a:extLst>
              <a:ext uri="{FF2B5EF4-FFF2-40B4-BE49-F238E27FC236}">
                <a16:creationId xmlns:a16="http://schemas.microsoft.com/office/drawing/2014/main" id="{A13A55D5-64D3-4227-807A-4786B24276C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itle 1">
            <a:extLst>
              <a:ext uri="{FF2B5EF4-FFF2-40B4-BE49-F238E27FC236}">
                <a16:creationId xmlns:a16="http://schemas.microsoft.com/office/drawing/2014/main" id="{D42300D7-DE62-4945-BF14-80C3DEF35E49}"/>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6" name="Picture 25">
            <a:extLst>
              <a:ext uri="{FF2B5EF4-FFF2-40B4-BE49-F238E27FC236}">
                <a16:creationId xmlns:a16="http://schemas.microsoft.com/office/drawing/2014/main" id="{BFAED8E0-21E9-4F4A-BA86-2C8FF874B8B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58DDAD-6B3E-4BE6-9F5E-E1A3C95D29B2}"/>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a:extLst>
              <a:ext uri="{FF2B5EF4-FFF2-40B4-BE49-F238E27FC236}">
                <a16:creationId xmlns:a16="http://schemas.microsoft.com/office/drawing/2014/main" id="{D7F63B3B-2CCB-4765-8F58-ED61438A061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24" name="Picture 23" descr="A close up of a sign&#10;&#10;Description generated with high confidence">
            <a:extLst>
              <a:ext uri="{FF2B5EF4-FFF2-40B4-BE49-F238E27FC236}">
                <a16:creationId xmlns:a16="http://schemas.microsoft.com/office/drawing/2014/main" id="{209D44E7-90B2-4EB0-9192-ACEBA89BB1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25" name="Picture 24">
            <a:extLst>
              <a:ext uri="{FF2B5EF4-FFF2-40B4-BE49-F238E27FC236}">
                <a16:creationId xmlns:a16="http://schemas.microsoft.com/office/drawing/2014/main" id="{BE5B383A-E19E-4CC4-B128-5102C1CD8FF6}"/>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366228"/>
            <a:ext cx="9144000" cy="725488"/>
          </a:xfrm>
        </p:spPr>
        <p:txBody>
          <a:bodyPr anchor="ctr">
            <a:normAutofit/>
          </a:bodyPr>
          <a:lstStyle>
            <a:lvl1pPr marL="0" indent="0" algn="ctr">
              <a:buNone/>
              <a:defRPr sz="3400" b="1">
                <a:solidFill>
                  <a:srgbClr val="575757"/>
                </a:solidFill>
                <a:latin typeface="+mj-lt"/>
                <a:cs typeface="Batang" panose="020B0604020202020204" pitchFamily="34" charset="0"/>
              </a:defRPr>
            </a:lvl1pPr>
          </a:lstStyle>
          <a:p>
            <a:pPr lvl="0"/>
            <a:r>
              <a:rPr lang="en-US" dirty="0" err="1"/>
              <a:t>SubTitle</a:t>
            </a:r>
            <a:endParaRPr lang="en-US" dirty="0"/>
          </a:p>
        </p:txBody>
      </p:sp>
      <p:sp>
        <p:nvSpPr>
          <p:cNvPr id="2" name="Title 1">
            <a:extLst>
              <a:ext uri="{FF2B5EF4-FFF2-40B4-BE49-F238E27FC236}">
                <a16:creationId xmlns:a16="http://schemas.microsoft.com/office/drawing/2014/main" id="{A4AB6F22-BB95-4D06-8CA2-AAA40081BD3F}"/>
              </a:ext>
            </a:extLst>
          </p:cNvPr>
          <p:cNvSpPr>
            <a:spLocks noGrp="1"/>
          </p:cNvSpPr>
          <p:nvPr>
            <p:ph type="title"/>
          </p:nvPr>
        </p:nvSpPr>
        <p:spPr>
          <a:xfrm>
            <a:off x="689610" y="1033185"/>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mj-lt"/>
                <a:cs typeface="Batang"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pic>
        <p:nvPicPr>
          <p:cNvPr id="11" name="Picture 10">
            <a:extLst>
              <a:ext uri="{FF2B5EF4-FFF2-40B4-BE49-F238E27FC236}">
                <a16:creationId xmlns:a16="http://schemas.microsoft.com/office/drawing/2014/main" id="{3ADDC472-9DF5-4DE7-9D2C-D119481136A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8" name="Rectangle 17">
            <a:extLst>
              <a:ext uri="{FF2B5EF4-FFF2-40B4-BE49-F238E27FC236}">
                <a16:creationId xmlns:a16="http://schemas.microsoft.com/office/drawing/2014/main" id="{C87141EE-123C-408B-AEA4-B3F0885C9AB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1">
            <a:extLst>
              <a:ext uri="{FF2B5EF4-FFF2-40B4-BE49-F238E27FC236}">
                <a16:creationId xmlns:a16="http://schemas.microsoft.com/office/drawing/2014/main" id="{3000B8E0-35A5-4D01-9747-195DDA168B3B}"/>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2" name="Picture 21">
            <a:extLst>
              <a:ext uri="{FF2B5EF4-FFF2-40B4-BE49-F238E27FC236}">
                <a16:creationId xmlns:a16="http://schemas.microsoft.com/office/drawing/2014/main" id="{E3E99368-CBC8-4DEE-BF6E-BDF5211BD852}"/>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5" name="Rectangle 14">
            <a:extLst>
              <a:ext uri="{FF2B5EF4-FFF2-40B4-BE49-F238E27FC236}">
                <a16:creationId xmlns:a16="http://schemas.microsoft.com/office/drawing/2014/main" id="{56B532E3-C02E-4282-BA04-6497B7E0DCC3}"/>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467BC965-9950-4DE5-9B16-4CFD5346793E}"/>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19" name="Picture 18">
            <a:extLst>
              <a:ext uri="{FF2B5EF4-FFF2-40B4-BE49-F238E27FC236}">
                <a16:creationId xmlns:a16="http://schemas.microsoft.com/office/drawing/2014/main" id="{0EFCA9E3-BD7C-42AC-8FB0-998FD92712D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6" name="Rectangle 15">
            <a:extLst>
              <a:ext uri="{FF2B5EF4-FFF2-40B4-BE49-F238E27FC236}">
                <a16:creationId xmlns:a16="http://schemas.microsoft.com/office/drawing/2014/main" id="{AEB1BF4B-9E2A-47BE-AE8D-3AA90A99124F}"/>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91C07C5A-93E5-4482-BB5D-2114D7F17DA7}"/>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DBB80F10-E7D3-4AF0-9882-90A8AF49D43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15" name="Rectangle 14">
            <a:extLst>
              <a:ext uri="{FF2B5EF4-FFF2-40B4-BE49-F238E27FC236}">
                <a16:creationId xmlns:a16="http://schemas.microsoft.com/office/drawing/2014/main" id="{8AB467D3-DB6E-4496-890B-1034CA90DC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a:extLst>
              <a:ext uri="{FF2B5EF4-FFF2-40B4-BE49-F238E27FC236}">
                <a16:creationId xmlns:a16="http://schemas.microsoft.com/office/drawing/2014/main" id="{C55F433C-61F3-417A-A485-A6E47504BE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C7A2B6BB-BA22-4005-A693-6504F2FDB1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20" name="Picture 19">
            <a:extLst>
              <a:ext uri="{FF2B5EF4-FFF2-40B4-BE49-F238E27FC236}">
                <a16:creationId xmlns:a16="http://schemas.microsoft.com/office/drawing/2014/main" id="{3A5FC568-A599-4DD0-82EC-9D8C0DBF0010}"/>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3" name="Title 2">
            <a:extLst>
              <a:ext uri="{FF2B5EF4-FFF2-40B4-BE49-F238E27FC236}">
                <a16:creationId xmlns:a16="http://schemas.microsoft.com/office/drawing/2014/main" id="{D98D3691-EC53-468C-AA47-6A8ABFCC7573}"/>
              </a:ext>
            </a:extLst>
          </p:cNvPr>
          <p:cNvSpPr>
            <a:spLocks noGrp="1"/>
          </p:cNvSpPr>
          <p:nvPr>
            <p:ph type="title"/>
          </p:nvPr>
        </p:nvSpPr>
        <p:spPr>
          <a:xfrm>
            <a:off x="628650" y="1647430"/>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016B65-A176-4320-9520-B77A13F38316}"/>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06560A12-C75B-462F-8E4F-FC0F74520A30}"/>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33959776-DBB1-4DE3-9117-E90909CE95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BCFBC936-CB04-41C9-81D7-CF893122FC86}"/>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5" name="Text Placeholder 10">
            <a:extLst>
              <a:ext uri="{FF2B5EF4-FFF2-40B4-BE49-F238E27FC236}">
                <a16:creationId xmlns:a16="http://schemas.microsoft.com/office/drawing/2014/main" id="{196C5FC0-AF6B-4F46-B1EA-0EC0DF222086}"/>
              </a:ext>
            </a:extLst>
          </p:cNvPr>
          <p:cNvSpPr>
            <a:spLocks noGrp="1"/>
          </p:cNvSpPr>
          <p:nvPr>
            <p:ph type="body" sz="quarter" idx="11" hasCustomPrompt="1"/>
          </p:nvPr>
        </p:nvSpPr>
        <p:spPr>
          <a:xfrm>
            <a:off x="0" y="2366228"/>
            <a:ext cx="9144000" cy="725488"/>
          </a:xfrm>
        </p:spPr>
        <p:txBody>
          <a:bodyPr anchor="ctr">
            <a:normAutofit/>
          </a:bodyPr>
          <a:lstStyle>
            <a:lvl1pPr marL="0" indent="0" algn="ctr">
              <a:buNone/>
              <a:defRPr sz="3400" b="1">
                <a:solidFill>
                  <a:srgbClr val="575757"/>
                </a:solidFill>
                <a:latin typeface="+mj-lt"/>
                <a:cs typeface="Batang" panose="020B0604020202020204" pitchFamily="34" charset="0"/>
              </a:defRPr>
            </a:lvl1pPr>
          </a:lstStyle>
          <a:p>
            <a:pPr lvl="0"/>
            <a:r>
              <a:rPr lang="en-US" dirty="0" err="1"/>
              <a:t>SubTitle</a:t>
            </a:r>
            <a:endParaRPr lang="en-US" dirty="0"/>
          </a:p>
        </p:txBody>
      </p:sp>
      <p:sp>
        <p:nvSpPr>
          <p:cNvPr id="2" name="Title 1">
            <a:extLst>
              <a:ext uri="{FF2B5EF4-FFF2-40B4-BE49-F238E27FC236}">
                <a16:creationId xmlns:a16="http://schemas.microsoft.com/office/drawing/2014/main" id="{F64C1EB8-3F20-4D33-9F0F-9173C8770A2C}"/>
              </a:ext>
            </a:extLst>
          </p:cNvPr>
          <p:cNvSpPr>
            <a:spLocks noGrp="1"/>
          </p:cNvSpPr>
          <p:nvPr>
            <p:ph type="title"/>
          </p:nvPr>
        </p:nvSpPr>
        <p:spPr>
          <a:xfrm>
            <a:off x="628650" y="990105"/>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mj-lt"/>
                <a:cs typeface="Batang"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EE7C0B0B-E652-409D-AD4B-3A87CC5BE48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itle 1">
            <a:extLst>
              <a:ext uri="{FF2B5EF4-FFF2-40B4-BE49-F238E27FC236}">
                <a16:creationId xmlns:a16="http://schemas.microsoft.com/office/drawing/2014/main" id="{219C180C-142E-4FB7-B4CD-CC6191F059C2}"/>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1" name="Picture 20">
            <a:extLst>
              <a:ext uri="{FF2B5EF4-FFF2-40B4-BE49-F238E27FC236}">
                <a16:creationId xmlns:a16="http://schemas.microsoft.com/office/drawing/2014/main" id="{F11C8045-5356-4178-A480-13508D705BB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Batang"/>
          <a:cs typeface="Batang"/>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Batang"/>
          <a:cs typeface="Batang"/>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Batang"/>
          <a:cs typeface="Batang"/>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Batang"/>
          <a:cs typeface="Batang"/>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9pPr>
    </p:bodyStyle>
    <p:otherStyle>
      <a:defPPr>
        <a:defRPr lang="en-US"/>
      </a:defPPr>
      <a:lvl1pPr marL="0" algn="l" defTabSz="914377" rtl="0" eaLnBrk="1" latinLnBrk="0" hangingPunct="1">
        <a:defRPr sz="1800" kern="1200">
          <a:solidFill>
            <a:schemeClr val="tx1"/>
          </a:solidFill>
          <a:latin typeface="Batang"/>
          <a:ea typeface="Batang"/>
          <a:cs typeface="Batang"/>
        </a:defRPr>
      </a:lvl1pPr>
      <a:lvl2pPr marL="457189" algn="l" defTabSz="914377" rtl="0" eaLnBrk="1" latinLnBrk="0" hangingPunct="1">
        <a:defRPr sz="1800" kern="1200">
          <a:solidFill>
            <a:schemeClr val="tx1"/>
          </a:solidFill>
          <a:latin typeface="Batang"/>
          <a:ea typeface="Batang"/>
          <a:cs typeface="Batang"/>
        </a:defRPr>
      </a:lvl2pPr>
      <a:lvl3pPr marL="914377" algn="l" defTabSz="914377" rtl="0" eaLnBrk="1" latinLnBrk="0" hangingPunct="1">
        <a:defRPr sz="1800" kern="1200">
          <a:solidFill>
            <a:schemeClr val="tx1"/>
          </a:solidFill>
          <a:latin typeface="Batang"/>
          <a:ea typeface="Batang"/>
          <a:cs typeface="Batang"/>
        </a:defRPr>
      </a:lvl3pPr>
      <a:lvl4pPr marL="1371566" algn="l" defTabSz="914377" rtl="0" eaLnBrk="1" latinLnBrk="0" hangingPunct="1">
        <a:defRPr sz="1800" kern="1200">
          <a:solidFill>
            <a:schemeClr val="tx1"/>
          </a:solidFill>
          <a:latin typeface="Batang"/>
          <a:ea typeface="Batang"/>
          <a:cs typeface="Batang"/>
        </a:defRPr>
      </a:lvl4pPr>
      <a:lvl5pPr marL="1828754" algn="l" defTabSz="914377" rtl="0" eaLnBrk="1" latinLnBrk="0" hangingPunct="1">
        <a:defRPr sz="1800" kern="1200">
          <a:solidFill>
            <a:schemeClr val="tx1"/>
          </a:solidFill>
          <a:latin typeface="Batang"/>
          <a:ea typeface="Batang"/>
          <a:cs typeface="Batang"/>
        </a:defRPr>
      </a:lvl5pPr>
      <a:lvl6pPr marL="2285943" algn="l" defTabSz="914377" rtl="0" eaLnBrk="1" latinLnBrk="0" hangingPunct="1">
        <a:defRPr sz="1800" kern="1200">
          <a:solidFill>
            <a:schemeClr val="tx1"/>
          </a:solidFill>
          <a:latin typeface="Batang"/>
          <a:ea typeface="Batang"/>
          <a:cs typeface="Batang"/>
        </a:defRPr>
      </a:lvl6pPr>
      <a:lvl7pPr marL="2743131" algn="l" defTabSz="914377" rtl="0" eaLnBrk="1" latinLnBrk="0" hangingPunct="1">
        <a:defRPr sz="1800" kern="1200">
          <a:solidFill>
            <a:schemeClr val="tx1"/>
          </a:solidFill>
          <a:latin typeface="Batang"/>
          <a:ea typeface="Batang"/>
          <a:cs typeface="Batang"/>
        </a:defRPr>
      </a:lvl7pPr>
      <a:lvl8pPr marL="3200320" algn="l" defTabSz="914377" rtl="0" eaLnBrk="1" latinLnBrk="0" hangingPunct="1">
        <a:defRPr sz="1800" kern="1200">
          <a:solidFill>
            <a:schemeClr val="tx1"/>
          </a:solidFill>
          <a:latin typeface="Batang"/>
          <a:ea typeface="Batang"/>
          <a:cs typeface="Batang"/>
        </a:defRPr>
      </a:lvl8pPr>
      <a:lvl9pPr marL="3657509" algn="l" defTabSz="914377" rtl="0" eaLnBrk="1" latinLnBrk="0" hangingPunct="1">
        <a:defRPr sz="1800" kern="1200">
          <a:solidFill>
            <a:schemeClr val="tx1"/>
          </a:solidFill>
          <a:latin typeface="Batang"/>
          <a:ea typeface="Batang"/>
          <a:cs typeface="Batang"/>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Batang"/>
          <a:cs typeface="Batang"/>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Batang"/>
          <a:cs typeface="Batang"/>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Batang"/>
          <a:cs typeface="Batang"/>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Batang"/>
          <a:cs typeface="Batang"/>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9pPr>
    </p:bodyStyle>
    <p:otherStyle>
      <a:defPPr>
        <a:defRPr lang="en-US"/>
      </a:defPPr>
      <a:lvl1pPr marL="0" algn="l" defTabSz="914377" rtl="0" eaLnBrk="1" latinLnBrk="0" hangingPunct="1">
        <a:defRPr sz="1800" kern="1200">
          <a:solidFill>
            <a:schemeClr val="tx1"/>
          </a:solidFill>
          <a:latin typeface="Batang"/>
          <a:ea typeface="Batang"/>
          <a:cs typeface="Batang"/>
        </a:defRPr>
      </a:lvl1pPr>
      <a:lvl2pPr marL="457189" algn="l" defTabSz="914377" rtl="0" eaLnBrk="1" latinLnBrk="0" hangingPunct="1">
        <a:defRPr sz="1800" kern="1200">
          <a:solidFill>
            <a:schemeClr val="tx1"/>
          </a:solidFill>
          <a:latin typeface="Batang"/>
          <a:ea typeface="Batang"/>
          <a:cs typeface="Batang"/>
        </a:defRPr>
      </a:lvl2pPr>
      <a:lvl3pPr marL="914377" algn="l" defTabSz="914377" rtl="0" eaLnBrk="1" latinLnBrk="0" hangingPunct="1">
        <a:defRPr sz="1800" kern="1200">
          <a:solidFill>
            <a:schemeClr val="tx1"/>
          </a:solidFill>
          <a:latin typeface="Batang"/>
          <a:ea typeface="Batang"/>
          <a:cs typeface="Batang"/>
        </a:defRPr>
      </a:lvl3pPr>
      <a:lvl4pPr marL="1371566" algn="l" defTabSz="914377" rtl="0" eaLnBrk="1" latinLnBrk="0" hangingPunct="1">
        <a:defRPr sz="1800" kern="1200">
          <a:solidFill>
            <a:schemeClr val="tx1"/>
          </a:solidFill>
          <a:latin typeface="Batang"/>
          <a:ea typeface="Batang"/>
          <a:cs typeface="Batang"/>
        </a:defRPr>
      </a:lvl4pPr>
      <a:lvl5pPr marL="1828754" algn="l" defTabSz="914377" rtl="0" eaLnBrk="1" latinLnBrk="0" hangingPunct="1">
        <a:defRPr sz="1800" kern="1200">
          <a:solidFill>
            <a:schemeClr val="tx1"/>
          </a:solidFill>
          <a:latin typeface="Batang"/>
          <a:ea typeface="Batang"/>
          <a:cs typeface="Batang"/>
        </a:defRPr>
      </a:lvl5pPr>
      <a:lvl6pPr marL="2285943" algn="l" defTabSz="914377" rtl="0" eaLnBrk="1" latinLnBrk="0" hangingPunct="1">
        <a:defRPr sz="1800" kern="1200">
          <a:solidFill>
            <a:schemeClr val="tx1"/>
          </a:solidFill>
          <a:latin typeface="Batang"/>
          <a:ea typeface="Batang"/>
          <a:cs typeface="Batang"/>
        </a:defRPr>
      </a:lvl6pPr>
      <a:lvl7pPr marL="2743131" algn="l" defTabSz="914377" rtl="0" eaLnBrk="1" latinLnBrk="0" hangingPunct="1">
        <a:defRPr sz="1800" kern="1200">
          <a:solidFill>
            <a:schemeClr val="tx1"/>
          </a:solidFill>
          <a:latin typeface="Batang"/>
          <a:ea typeface="Batang"/>
          <a:cs typeface="Batang"/>
        </a:defRPr>
      </a:lvl7pPr>
      <a:lvl8pPr marL="3200320" algn="l" defTabSz="914377" rtl="0" eaLnBrk="1" latinLnBrk="0" hangingPunct="1">
        <a:defRPr sz="1800" kern="1200">
          <a:solidFill>
            <a:schemeClr val="tx1"/>
          </a:solidFill>
          <a:latin typeface="Batang"/>
          <a:ea typeface="Batang"/>
          <a:cs typeface="Batang"/>
        </a:defRPr>
      </a:lvl8pPr>
      <a:lvl9pPr marL="3657509" algn="l" defTabSz="914377" rtl="0" eaLnBrk="1" latinLnBrk="0" hangingPunct="1">
        <a:defRPr sz="1800" kern="1200">
          <a:solidFill>
            <a:schemeClr val="tx1"/>
          </a:solidFill>
          <a:latin typeface="Batang"/>
          <a:ea typeface="Batang"/>
          <a:cs typeface="Batang"/>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pPr rtl="0"/>
            <a:r>
              <a:rPr lang="ko-KR" b="1" i="0" u="none" baseline="0" dirty="0">
                <a:ea typeface="Batang" panose="02030600000101010101" pitchFamily="18" charset="-127"/>
              </a:rPr>
              <a:t>CERT 기본훈련</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ko-KR" b="0" i="0" u="none" baseline="0"/>
              <a:t>지역공동체의 대비에 참여할 책임을 가집니다:</a:t>
            </a:r>
          </a:p>
          <a:p>
            <a:pPr lvl="1" algn="l" rtl="0"/>
            <a:r>
              <a:rPr lang="ko-KR" b="0" i="0" u="none" baseline="0"/>
              <a:t>지역의 계획협조기구에 참여합니다.</a:t>
            </a:r>
          </a:p>
          <a:p>
            <a:pPr lvl="1" algn="l" rtl="0"/>
            <a:r>
              <a:rPr lang="ko-KR" b="0" i="0" u="none" baseline="0"/>
              <a:t>적절한 자원을 식별하여 정부 계획에 통합시킵니다.</a:t>
            </a:r>
          </a:p>
          <a:p>
            <a:pPr lvl="1" algn="l" rtl="0"/>
            <a:r>
              <a:rPr lang="ko-KR" b="0" i="0" u="none" baseline="0"/>
              <a:t>지원을 받는 시설, 직원 및 고객들이 대비되도록 보장합니다.  </a:t>
            </a:r>
          </a:p>
          <a:p>
            <a:endParaRPr lang="ko-KR"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ko-KR" b="1" u="none" baseline="0" dirty="0"/>
              <a:t>지역공동체 지도자들</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ko-KR"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lgn="l" rtl="0"/>
            <a:r>
              <a:rPr lang="ko-KR" b="0" i="0" u="none" baseline="0"/>
              <a:t>부상부위의 민감함</a:t>
            </a:r>
          </a:p>
          <a:p>
            <a:pPr algn="l" rtl="0"/>
            <a:r>
              <a:rPr lang="ko-KR" b="0" i="0" u="none" baseline="0"/>
              <a:t>붓거나 멍이 듦</a:t>
            </a:r>
          </a:p>
          <a:p>
            <a:pPr algn="l" rtl="0"/>
            <a:r>
              <a:rPr lang="ko-KR" b="0" i="0" u="none" baseline="0"/>
              <a:t>사용이 제한되거나 사용능력 상실 </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ko-KR" b="1" u="none" baseline="0" dirty="0"/>
              <a:t>삠의 징후 </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ko-KR"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ko-KR" b="0" i="0" u="none" baseline="0"/>
              <a:t>PM 3-14</a:t>
            </a:r>
          </a:p>
        </p:txBody>
      </p:sp>
      <p:pic>
        <p:nvPicPr>
          <p:cNvPr id="7" name="Picture 6" descr="감염의 징후. 멍의 원인이 되는 발목 염좌로부터 손상된 핏줄을 보여주는 그림. ">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0" y="2272035"/>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ko-KR" b="1" u="none" baseline="0" dirty="0"/>
              <a:t>부목대기</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ko-KR"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ko-KR" b="0" i="0" u="none" baseline="0"/>
              <a:t>PM 3-14</a:t>
            </a:r>
          </a:p>
        </p:txBody>
      </p:sp>
      <p:pic>
        <p:nvPicPr>
          <p:cNvPr id="8" name="Picture 7" descr="부목.  판지 부목의 예를 보여주는 그림.">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해부학상 부목에 있는 사람 다리의 그림. 담요가 다리 사이에 속심지로 넣어져 있고, 양 다리가  함께 엉덩이 아래로, 무릎 위와 아래 그리고 발목 위와 아래로 안전하게 보호되어 있다. ">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판지 부목의 그림이 판지를 두 면으로 접어서 위로 향하는 면이 다리를 받치고 다리 끝으로  향해 접어진 면이 관절을 받치는 장면을 보여준다.  ">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ko-KR" b="0" i="0" u="none" baseline="0"/>
              <a:t>저체온증:</a:t>
            </a:r>
          </a:p>
          <a:p>
            <a:pPr lvl="1" algn="l" rtl="0"/>
            <a:r>
              <a:rPr lang="ko-KR" b="0" i="0" u="none" baseline="0"/>
              <a:t>체온이 정상 이하로 떨어질 때 발생합니다. </a:t>
            </a:r>
          </a:p>
          <a:p>
            <a:pPr algn="l" rtl="0"/>
            <a:r>
              <a:rPr lang="ko-KR" b="0" i="0" u="none" baseline="0"/>
              <a:t>동상:</a:t>
            </a:r>
          </a:p>
          <a:p>
            <a:pPr lvl="1" algn="l" rtl="0"/>
            <a:r>
              <a:rPr lang="ko-KR" b="0" i="0" u="none" baseline="0"/>
              <a:t>극심한 추위가 혈액이 사지 끝으로 흐르는 것을 차단할 때 발생하며 피부 조직을 죽입니다.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lstStyle/>
          <a:p>
            <a:pPr algn="l" rtl="0"/>
            <a:r>
              <a:rPr lang="ko-KR" b="1" u="none" baseline="0" dirty="0"/>
              <a:t>추위관련 상해</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ko-KR"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ko-KR"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ko-KR" b="0" i="0" u="none" baseline="0"/>
              <a:t>체온이 95°F 이하</a:t>
            </a:r>
          </a:p>
          <a:p>
            <a:pPr algn="l" rtl="0"/>
            <a:r>
              <a:rPr lang="ko-KR" b="0" i="0" u="none" baseline="0"/>
              <a:t>피부가 붉게 되거나 파랗게 됩니다.</a:t>
            </a:r>
          </a:p>
          <a:p>
            <a:pPr algn="l" rtl="0"/>
            <a:r>
              <a:rPr lang="ko-KR" b="0" i="0" u="none" baseline="0"/>
              <a:t>마비가 오고 떱니다. </a:t>
            </a:r>
          </a:p>
          <a:p>
            <a:pPr algn="l" rtl="0"/>
            <a:r>
              <a:rPr lang="ko-KR" b="0" i="0" u="none" baseline="0"/>
              <a:t>발음이 부정확해집니다.</a:t>
            </a:r>
          </a:p>
          <a:p>
            <a:pPr algn="l" rtl="0"/>
            <a:r>
              <a:rPr lang="ko-KR" b="0" i="0" u="none" baseline="0"/>
              <a:t>예상치 못한 행동을 합니다.</a:t>
            </a:r>
          </a:p>
          <a:p>
            <a:pPr algn="l" rtl="0"/>
            <a:r>
              <a:rPr lang="ko-KR" b="0" i="0" u="none" baseline="0"/>
              <a:t>무기력해집니다.</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a:bodyPr>
          <a:lstStyle/>
          <a:p>
            <a:pPr algn="l" rtl="0"/>
            <a:r>
              <a:rPr lang="ko-KR" b="1" u="none" baseline="0" dirty="0"/>
              <a:t>저체온증 증상</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ko-KR"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ko-KR" b="0" i="0" u="none" baseline="0"/>
              <a:t>PM 3-16</a:t>
            </a:r>
          </a:p>
        </p:txBody>
      </p:sp>
      <p:pic>
        <p:nvPicPr>
          <p:cNvPr id="6" name="Picture 5" descr="저체온증의 증상.  빙하지역의 그림.">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224954" y="1709234"/>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ko-KR" b="0" i="0" u="none" baseline="0"/>
              <a:t>젖은 옷을 벗깁니다. </a:t>
            </a:r>
          </a:p>
          <a:p>
            <a:pPr algn="l" rtl="0"/>
            <a:r>
              <a:rPr lang="ko-KR" b="0" i="0" u="none" baseline="0"/>
              <a:t>환자 몸 밑에 무언가를 깔아줍니다.  </a:t>
            </a:r>
          </a:p>
          <a:p>
            <a:pPr algn="l" rtl="0"/>
            <a:r>
              <a:rPr lang="ko-KR" b="0" i="0" u="none" baseline="0"/>
              <a:t>환자를 비바람으로부터 보호하고/또는 감싸주도록 합니다.  </a:t>
            </a:r>
          </a:p>
          <a:p>
            <a:pPr algn="l" rtl="0"/>
            <a:r>
              <a:rPr lang="ko-KR" b="0" i="0" u="none" baseline="0"/>
              <a:t>마사지를 하려고 시도하지 않습니다. </a:t>
            </a:r>
          </a:p>
          <a:p>
            <a:pPr algn="l" rtl="0"/>
            <a:r>
              <a:rPr lang="ko-KR" b="0" i="0" u="none" baseline="0"/>
              <a:t>의식불명인 경우 회복자세로 둡니다.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a:bodyPr>
          <a:lstStyle/>
          <a:p>
            <a:pPr algn="l" rtl="0"/>
            <a:r>
              <a:rPr lang="ko-KR" b="1" u="none" baseline="0" dirty="0"/>
              <a:t>저체온증 처치법</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ko-KR"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ko-KR"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ko-KR" b="0" i="0" u="none" baseline="0"/>
              <a:t>피부색의 변색</a:t>
            </a:r>
          </a:p>
          <a:p>
            <a:pPr algn="l" rtl="0"/>
            <a:r>
              <a:rPr lang="ko-KR" b="0" i="0" u="none" baseline="0"/>
              <a:t>타거나 따끔거리는 느낌</a:t>
            </a:r>
          </a:p>
          <a:p>
            <a:pPr algn="l" rtl="0"/>
            <a:r>
              <a:rPr lang="ko-KR" b="0" i="0" u="none" baseline="0"/>
              <a:t>부분적 또는 완전마비 발생</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lstStyle/>
          <a:p>
            <a:pPr algn="l" rtl="0"/>
            <a:r>
              <a:rPr lang="ko-KR" b="1" u="none" baseline="0" dirty="0"/>
              <a:t>동상 증상</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ko-KR"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ko-KR" b="0" i="0" u="none" baseline="0"/>
              <a:t>PM 3-16</a:t>
            </a:r>
          </a:p>
        </p:txBody>
      </p:sp>
      <p:pic>
        <p:nvPicPr>
          <p:cNvPr id="6" name="Picture 5" descr="동상의 증상. 피부 변색, 아픔, 화상이나 저리고 마비를 보여주는 그림.">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ko-KR" b="0" i="0" u="none" baseline="0"/>
              <a:t>부상 부위를 따뜻한 (뜨겁지 </a:t>
            </a:r>
            <a:r>
              <a:rPr lang="ko-KR" b="0" i="0" u="sng" baseline="0"/>
              <a:t>않은</a:t>
            </a:r>
            <a:r>
              <a:rPr lang="ko-KR" b="0" i="0" u="none" baseline="0"/>
              <a:t>) 물에 담급니다.  </a:t>
            </a:r>
          </a:p>
          <a:p>
            <a:pPr lvl="1" algn="l" rtl="0"/>
            <a:r>
              <a:rPr lang="ko-KR" b="0" i="0" u="none" baseline="0"/>
              <a:t>천천히 따뜻하게 합니다!</a:t>
            </a:r>
          </a:p>
          <a:p>
            <a:pPr algn="l" rtl="0"/>
            <a:r>
              <a:rPr lang="ko-KR" b="0" i="0" u="none" baseline="0"/>
              <a:t>신체부위를 다시 얼게 하지 않습니다. </a:t>
            </a:r>
          </a:p>
          <a:p>
            <a:pPr algn="l" rtl="0"/>
            <a:r>
              <a:rPr lang="ko-KR" b="0" i="0" u="none" baseline="0"/>
              <a:t>마사지를 하려고 시도하지 않습니다. </a:t>
            </a:r>
          </a:p>
          <a:p>
            <a:pPr algn="l" rtl="0"/>
            <a:r>
              <a:rPr lang="ko-KR" b="0" i="0" u="none" baseline="0"/>
              <a:t>환부를 건조하고 소독한 붕대로 감습니다.  </a:t>
            </a:r>
          </a:p>
          <a:p>
            <a:pPr lvl="1" algn="l" rtl="0"/>
            <a:endParaRPr lang="ko-KR" dirty="0"/>
          </a:p>
          <a:p>
            <a:endParaRPr lang="ko-KR"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320678"/>
            <a:ext cx="5806851" cy="1017672"/>
          </a:xfrm>
        </p:spPr>
        <p:txBody>
          <a:bodyPr/>
          <a:lstStyle/>
          <a:p>
            <a:pPr algn="l" rtl="0"/>
            <a:r>
              <a:rPr lang="ko-KR" b="1" u="none" baseline="0" dirty="0"/>
              <a:t>동상 처치법</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ko-KR"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ko-KR" b="0" i="0" u="none" baseline="0"/>
              <a:t>PM 3-16</a:t>
            </a:r>
          </a:p>
        </p:txBody>
      </p:sp>
      <p:pic>
        <p:nvPicPr>
          <p:cNvPr id="6" name="Picture 5" descr="동상의 증상. 피부 변색, 아픔, 화상이나 저리고 마비를 보여주는 그림.">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ko-KR" b="1" i="0" u="none" baseline="0"/>
              <a:t>열경련</a:t>
            </a:r>
          </a:p>
          <a:p>
            <a:pPr lvl="1" algn="l" rtl="0"/>
            <a:r>
              <a:rPr lang="ko-KR" b="0" i="0" u="none" baseline="0"/>
              <a:t>폭염속 과도한 활동을 하여 발생한 근육 경련 </a:t>
            </a:r>
          </a:p>
          <a:p>
            <a:pPr algn="l" rtl="0"/>
            <a:r>
              <a:rPr lang="ko-KR" b="1" i="0" u="none" baseline="0"/>
              <a:t>열탈진</a:t>
            </a:r>
          </a:p>
          <a:p>
            <a:pPr lvl="1" algn="l" rtl="0"/>
            <a:r>
              <a:rPr lang="ko-KR" b="0" i="0" u="none" baseline="0"/>
              <a:t>폭염속 운동이나 작업을 하여 신체의 수분이 손실됨으로 인해 발생  </a:t>
            </a:r>
          </a:p>
          <a:p>
            <a:pPr algn="l" rtl="0"/>
            <a:r>
              <a:rPr lang="ko-KR" b="1" i="0" u="none" baseline="0"/>
              <a:t>열사병</a:t>
            </a:r>
          </a:p>
          <a:p>
            <a:pPr lvl="1" algn="l" rtl="0"/>
            <a:r>
              <a:rPr lang="ko-KR" b="0" i="0" u="none" baseline="0"/>
              <a:t>환자의 체온조절체계가 중단됩니다. </a:t>
            </a:r>
          </a:p>
          <a:p>
            <a:pPr lvl="1" algn="l" rtl="0"/>
            <a:r>
              <a:rPr lang="ko-KR" b="0" i="0" u="none" baseline="0"/>
              <a:t>체온이 너무 많이 올라가면 뇌에 손상을 주고 사망을 초래할 수도 있습니다. </a:t>
            </a:r>
          </a:p>
          <a:p>
            <a:endParaRPr lang="ko-KR" dirty="0"/>
          </a:p>
          <a:p>
            <a:pPr lvl="1" algn="l" rtl="0"/>
            <a:endParaRPr lang="ko-KR" dirty="0"/>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lstStyle/>
          <a:p>
            <a:pPr algn="l" rtl="0"/>
            <a:r>
              <a:rPr lang="ko-KR" b="1" u="none" baseline="0" dirty="0"/>
              <a:t>열 관련 상해</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ko-KR"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ko-KR"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a:xfrm>
            <a:off x="315142" y="1521229"/>
            <a:ext cx="5100920" cy="4255317"/>
          </a:xfrm>
        </p:spPr>
        <p:txBody>
          <a:bodyPr/>
          <a:lstStyle/>
          <a:p>
            <a:pPr algn="l" rtl="0"/>
            <a:r>
              <a:rPr lang="ko-KR" b="0" i="0" u="none" baseline="0" dirty="0"/>
              <a:t>차가워지거나, 축축해지거나, 창백해지거나 피부가 상기됨</a:t>
            </a:r>
          </a:p>
          <a:p>
            <a:pPr algn="l" rtl="0"/>
            <a:r>
              <a:rPr lang="ko-KR" b="0" i="0" u="none" baseline="0" dirty="0"/>
              <a:t>다한 증상</a:t>
            </a:r>
          </a:p>
          <a:p>
            <a:pPr algn="l" rtl="0"/>
            <a:r>
              <a:rPr lang="ko-KR" b="0" i="0" u="none" baseline="0" dirty="0"/>
              <a:t>두통</a:t>
            </a:r>
          </a:p>
          <a:p>
            <a:pPr algn="l" rtl="0"/>
            <a:r>
              <a:rPr lang="ko-KR" b="0" i="0" u="none" baseline="0" dirty="0"/>
              <a:t>메스꺼움 또는 구토 증상</a:t>
            </a:r>
          </a:p>
          <a:p>
            <a:pPr algn="l" rtl="0"/>
            <a:r>
              <a:rPr lang="ko-KR" b="0" i="0" u="none" baseline="0" dirty="0"/>
              <a:t>현기증</a:t>
            </a:r>
          </a:p>
          <a:p>
            <a:pPr algn="l" rtl="0"/>
            <a:r>
              <a:rPr lang="ko-KR" b="0" i="0" u="none" baseline="0" dirty="0"/>
              <a:t>탈진 </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a:bodyPr>
          <a:lstStyle/>
          <a:p>
            <a:pPr algn="l" rtl="0"/>
            <a:r>
              <a:rPr lang="ko-KR" b="1" u="none" baseline="0" dirty="0"/>
              <a:t>열탈진 증상</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ko-KR"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ko-KR" b="0" i="0" u="none" baseline="0"/>
              <a:t>PM 3-17</a:t>
            </a:r>
          </a:p>
        </p:txBody>
      </p:sp>
      <p:pic>
        <p:nvPicPr>
          <p:cNvPr id="6" name="Picture 5" descr="열탈진 증상. 심하게 땀을 흘리고 탈진한 사람을 보여주는 그림.">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680887"/>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ko-KR" b="0" i="0" u="none" baseline="0"/>
              <a:t>피부가 뜨거워지고 홍조를 띰</a:t>
            </a:r>
          </a:p>
          <a:p>
            <a:pPr algn="l" rtl="0"/>
            <a:r>
              <a:rPr lang="ko-KR" b="0" i="0" u="none" baseline="0"/>
              <a:t>땀 분비 부족 </a:t>
            </a:r>
          </a:p>
          <a:p>
            <a:pPr algn="l" rtl="0"/>
            <a:r>
              <a:rPr lang="ko-KR" b="0" i="0" u="none" baseline="0"/>
              <a:t>의식의 변화</a:t>
            </a:r>
          </a:p>
          <a:p>
            <a:pPr algn="l" rtl="0"/>
            <a:r>
              <a:rPr lang="ko-KR" b="0" i="0" u="none" baseline="0"/>
              <a:t>급하고, 약한 맥박과 빠르고, 얕은 호흡</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a:bodyPr>
          <a:lstStyle/>
          <a:p>
            <a:pPr algn="l" rtl="0"/>
            <a:r>
              <a:rPr lang="ko-KR" b="1" u="none" baseline="0" dirty="0"/>
              <a:t>열사병 증상</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ko-KR"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ko-KR"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ko-KR" b="0" i="0" u="none" baseline="0"/>
              <a:t>지역공동체의 주의보, 경고 및 대피경로에 대하여 학습합니다. </a:t>
            </a:r>
          </a:p>
          <a:p>
            <a:pPr algn="l" rtl="0"/>
            <a:r>
              <a:rPr lang="ko-KR" b="0" i="0" u="none" baseline="0"/>
              <a:t>훈련에 참여합니다. </a:t>
            </a:r>
          </a:p>
          <a:p>
            <a:pPr algn="l" rtl="0"/>
            <a:r>
              <a:rPr lang="ko-KR" b="0" i="0" u="none" baseline="0"/>
              <a:t>기술 및 개인계획을 연습합니다. </a:t>
            </a:r>
          </a:p>
          <a:p>
            <a:pPr algn="l" rtl="0"/>
            <a:r>
              <a:rPr lang="ko-KR" b="0" i="0" u="none" baseline="0"/>
              <a:t>네트워크를 구축하고 다른 사람을 돕습니다. </a:t>
            </a:r>
          </a:p>
          <a:p>
            <a:pPr algn="l" rtl="0"/>
            <a:r>
              <a:rPr lang="ko-KR" b="0" i="0" u="none" baseline="0"/>
              <a:t>지역공동체에 피드백을 제공합니다. </a:t>
            </a:r>
          </a:p>
          <a:p>
            <a:pPr algn="l" rtl="0"/>
            <a:r>
              <a:rPr lang="ko-KR" b="0" i="0" u="none" baseline="0"/>
              <a:t>수상한 활동을 신고합니다. </a:t>
            </a:r>
          </a:p>
          <a:p>
            <a:pPr algn="l" rtl="0"/>
            <a:r>
              <a:rPr lang="ko-KR" b="0" i="0" u="none" baseline="0"/>
              <a:t>자원봉사를 합니다.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ko-KR" b="1" u="none" baseline="0" dirty="0"/>
              <a:t>일반 대중 </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ko-KR"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ko-KR" b="0" i="0" u="none" baseline="0"/>
              <a:t>더운 환경에서 벗어나 서늘한 환경으로 이동시킵니다. </a:t>
            </a:r>
          </a:p>
          <a:p>
            <a:pPr algn="l" rtl="0"/>
            <a:r>
              <a:rPr lang="ko-KR" b="0" i="0" u="none" baseline="0"/>
              <a:t>몸을 천천히 식힙니다. </a:t>
            </a:r>
          </a:p>
          <a:p>
            <a:pPr algn="l" rtl="0"/>
            <a:r>
              <a:rPr lang="ko-KR" b="0" i="0" u="none" baseline="0"/>
              <a:t>열사병 환자에게 물을 </a:t>
            </a:r>
            <a:r>
              <a:rPr lang="ko-KR" b="0" i="0" u="sng" baseline="0"/>
              <a:t>천천히</a:t>
            </a:r>
            <a:r>
              <a:rPr lang="ko-KR" b="0" i="0" u="none" baseline="0"/>
              <a:t> 마시게 합니다. </a:t>
            </a:r>
          </a:p>
          <a:p>
            <a:pPr algn="l" rtl="0"/>
            <a:r>
              <a:rPr lang="ko-KR" b="0" i="0" u="none" baseline="0"/>
              <a:t>환자가 구토, 경련 또는 의식을 잃게 될 경우 음식이나 물을 주면 안됩니다.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a:bodyPr>
          <a:lstStyle/>
          <a:p>
            <a:pPr algn="l" rtl="0"/>
            <a:r>
              <a:rPr lang="ko-KR" b="1" u="none" baseline="0" dirty="0"/>
              <a:t>열 관련 상해 처치법 </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ko-KR"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ko-KR"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ko-KR" b="0" i="0" u="none" baseline="0"/>
              <a:t>벌레에 물리거나 쏘인 것으로 의심되고, 응급상황이 아닐 시:</a:t>
            </a:r>
          </a:p>
          <a:p>
            <a:pPr lvl="1" algn="l" rtl="0"/>
            <a:r>
              <a:rPr lang="ko-KR" b="0" i="0" u="none" baseline="0"/>
              <a:t>침이 계속 박혀 있을 경우 신용카드 끝부분이나 다른 뻣뻣하고 직선으로 된 물체를 사용하여 침을 긁어내어 제거해줍니다. </a:t>
            </a:r>
          </a:p>
          <a:p>
            <a:pPr lvl="1" algn="l" rtl="0"/>
            <a:r>
              <a:rPr lang="ko-KR" b="0" i="0" u="none" baseline="0"/>
              <a:t>물과 비누로 환부를 완전하게 씻어냅니다.</a:t>
            </a:r>
          </a:p>
          <a:p>
            <a:pPr lvl="1" algn="l" rtl="0"/>
            <a:r>
              <a:rPr lang="ko-KR" b="0" i="0" u="none" baseline="0"/>
              <a:t>환부에 얼음을 10분간 놓고 10분간 떼어주면서 찜질합니다. </a:t>
            </a:r>
          </a:p>
          <a:p>
            <a:endParaRPr lang="ko-KR"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물리거나 쏘인 부상 처치법</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ko-KR"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ko-KR"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ko-KR" b="0" i="0" u="none" baseline="0"/>
              <a:t>환자를 차분하게 해줍니다. </a:t>
            </a:r>
          </a:p>
          <a:p>
            <a:pPr algn="l" rtl="0"/>
            <a:r>
              <a:rPr lang="ko-KR" b="0" i="0" u="none" baseline="0"/>
              <a:t>가능할 경우, 환자의 자가 주사제를 찾아 주사하는 것을 돕습니다. </a:t>
            </a:r>
          </a:p>
          <a:p>
            <a:pPr lvl="1" algn="l" rtl="0"/>
            <a:r>
              <a:rPr lang="ko-KR" b="0" i="0" u="none" baseline="0"/>
              <a:t>심한 알레르기 환자들은 항상 이것을 소지하고 있습니다. </a:t>
            </a:r>
          </a:p>
          <a:p>
            <a:pPr algn="l" rtl="0"/>
            <a:r>
              <a:rPr lang="ko-KR" b="0" i="0" u="none" baseline="0"/>
              <a:t>에피네프린 주사 이외의 약품을 제공하면 안됩니다.</a:t>
            </a:r>
          </a:p>
          <a:p>
            <a:pPr lvl="1" algn="l" rtl="0"/>
            <a:r>
              <a:rPr lang="ko-KR" b="0" i="0" u="none" baseline="0"/>
              <a:t>이는 진통제, 알레르기 약 등을 포함합니다. </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아나필락시스 (과민반응증)</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ko-KR"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ko-KR" b="0" i="0" u="none" baseline="0"/>
              <a:t>PM 3-18</a:t>
            </a:r>
          </a:p>
        </p:txBody>
      </p:sp>
      <p:pic>
        <p:nvPicPr>
          <p:cNvPr id="9" name="Picture 8" descr="과민증.  과민증 처치를 위해 에피펜 0.3밀리그램 제품이 권장되는 그림.">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85000" lnSpcReduction="10000"/>
          </a:bodyPr>
          <a:lstStyle/>
          <a:p>
            <a:pPr algn="l" rtl="0"/>
            <a:r>
              <a:rPr lang="ko-KR" sz="3000" b="0" i="0" u="none" baseline="0"/>
              <a:t>CERT 봉사요원이 취할 수 있는 인명구조 조치:</a:t>
            </a:r>
          </a:p>
          <a:p>
            <a:pPr lvl="1" algn="l" rtl="0"/>
            <a:r>
              <a:rPr lang="ko-KR" b="0" i="0" u="none" baseline="0"/>
              <a:t>압박띠 및/혹은 직접 압박을 가하는 방법으로  출혈을 통제합니다. </a:t>
            </a:r>
          </a:p>
          <a:p>
            <a:pPr lvl="1" algn="l" rtl="0"/>
            <a:r>
              <a:rPr lang="ko-KR" b="0" i="0" u="none" baseline="0"/>
              <a:t>정상 체온을 유지합니다.  </a:t>
            </a:r>
          </a:p>
          <a:p>
            <a:pPr lvl="1" algn="l" rtl="0"/>
            <a:r>
              <a:rPr lang="ko-KR" b="0" i="0" u="none" baseline="0"/>
              <a:t>기도를 개방하고 환자의 자세를 바로잡습니다. </a:t>
            </a:r>
          </a:p>
          <a:p>
            <a:pPr algn="l" rtl="0"/>
            <a:r>
              <a:rPr lang="ko-KR" sz="3000" b="0" i="0" u="none" baseline="0"/>
              <a:t>재해 후 흔한 기타 상해 유형:</a:t>
            </a:r>
            <a:endParaRPr lang="ko-KR" dirty="0"/>
          </a:p>
          <a:p>
            <a:pPr lvl="1" algn="l" rtl="0"/>
            <a:r>
              <a:rPr lang="ko-KR" b="0" i="0" u="none" baseline="0"/>
              <a:t>화상</a:t>
            </a:r>
          </a:p>
          <a:p>
            <a:pPr lvl="1" algn="l" rtl="0"/>
            <a:r>
              <a:rPr lang="ko-KR" b="0" i="0" u="none" baseline="0"/>
              <a:t>부상</a:t>
            </a:r>
          </a:p>
          <a:p>
            <a:pPr lvl="1" algn="l" rtl="0"/>
            <a:r>
              <a:rPr lang="ko-KR" b="0" i="0" u="none" baseline="0"/>
              <a:t>신체부위 절단 및 외부물체 관통 </a:t>
            </a:r>
          </a:p>
          <a:p>
            <a:pPr lvl="1" algn="l" rtl="0"/>
            <a:r>
              <a:rPr lang="ko-KR" b="0" i="0" u="none" baseline="0"/>
              <a:t>골절, 탈구, 삠, 염좌</a:t>
            </a:r>
          </a:p>
          <a:p>
            <a:pPr lvl="1" algn="l" rtl="0"/>
            <a:r>
              <a:rPr lang="ko-KR" b="0" i="0" u="none" baseline="0"/>
              <a:t>추위 관련 상해 </a:t>
            </a:r>
          </a:p>
          <a:p>
            <a:pPr lvl="1" algn="l" rtl="0"/>
            <a:r>
              <a:rPr lang="ko-KR" b="0" i="0" u="none" baseline="0"/>
              <a:t>열 관련 상해 </a:t>
            </a:r>
          </a:p>
          <a:p>
            <a:pPr lvl="1" algn="l" rtl="0"/>
            <a:r>
              <a:rPr lang="ko-KR" b="0" i="0" u="none" baseline="0"/>
              <a:t>벌레에 물림/쏘임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ko-KR" b="1" u="none" baseline="0" dirty="0"/>
              <a:t>3과 요약</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ko-KR"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ko-KR"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과정을 위한 적절한 옷을 착용합니다.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ko-KR"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ko-KR"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rmAutofit/>
          </a:bodyPr>
          <a:lstStyle/>
          <a:p>
            <a:pPr marL="0" indent="0" algn="ctr" rtl="0">
              <a:buNone/>
            </a:pPr>
            <a:r>
              <a:rPr lang="ko-KR" sz="2400" b="1" i="0" u="none" baseline="0" dirty="0">
                <a:solidFill>
                  <a:schemeClr val="bg2">
                    <a:lumMod val="25000"/>
                  </a:schemeClr>
                </a:solidFill>
              </a:rPr>
              <a:t>제 4과: 재해의료운용 - 2부</a:t>
            </a:r>
          </a:p>
        </p:txBody>
      </p:sp>
      <p:sp>
        <p:nvSpPr>
          <p:cNvPr id="5" name="Title 4"/>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ko-KR" b="0" i="0" u="none" baseline="0"/>
              <a:t>생명이 위급한 상황:</a:t>
            </a:r>
          </a:p>
          <a:p>
            <a:pPr lvl="1" algn="l" rtl="0"/>
            <a:r>
              <a:rPr lang="ko-KR" b="0" i="0" u="none" baseline="0"/>
              <a:t>극심한 출혈</a:t>
            </a:r>
          </a:p>
          <a:p>
            <a:pPr lvl="1" algn="l" rtl="0"/>
            <a:r>
              <a:rPr lang="ko-KR" b="0" i="0" u="none" baseline="0"/>
              <a:t>저체온증</a:t>
            </a:r>
          </a:p>
          <a:p>
            <a:pPr lvl="1" algn="l" rtl="0"/>
            <a:r>
              <a:rPr lang="ko-KR" b="0" i="0" u="none" baseline="0"/>
              <a:t>기도 폐색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ko-KR" b="1" u="none" baseline="0" dirty="0"/>
              <a:t>제 3과 복습</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ko-KR"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ko-KR" b="0" i="0" u="none" baseline="0"/>
              <a:t>사실 수집</a:t>
            </a:r>
          </a:p>
          <a:p>
            <a:pPr algn="l" rtl="0">
              <a:lnSpc>
                <a:spcPct val="100000"/>
              </a:lnSpc>
              <a:spcBef>
                <a:spcPts val="500"/>
              </a:spcBef>
            </a:pPr>
            <a:r>
              <a:rPr lang="ko-KR" b="0" i="0" u="none" baseline="0"/>
              <a:t>피해 산정</a:t>
            </a:r>
          </a:p>
          <a:p>
            <a:pPr algn="l" rtl="0">
              <a:lnSpc>
                <a:spcPct val="100000"/>
              </a:lnSpc>
              <a:spcBef>
                <a:spcPts val="500"/>
              </a:spcBef>
            </a:pPr>
            <a:r>
              <a:rPr lang="ko-KR" b="0" i="0" u="none" baseline="0"/>
              <a:t>가능상황 고려</a:t>
            </a:r>
          </a:p>
          <a:p>
            <a:pPr algn="l" rtl="0">
              <a:lnSpc>
                <a:spcPct val="100000"/>
              </a:lnSpc>
              <a:spcBef>
                <a:spcPts val="500"/>
              </a:spcBef>
            </a:pPr>
            <a:r>
              <a:rPr lang="ko-KR" b="0" i="0" u="none" baseline="0"/>
              <a:t>본인 상황 평가</a:t>
            </a:r>
          </a:p>
          <a:p>
            <a:pPr algn="l" rtl="0">
              <a:lnSpc>
                <a:spcPct val="100000"/>
              </a:lnSpc>
              <a:spcBef>
                <a:spcPts val="500"/>
              </a:spcBef>
            </a:pPr>
            <a:r>
              <a:rPr lang="ko-KR" b="0" i="0" u="none" baseline="0"/>
              <a:t>우선순위 설정</a:t>
            </a:r>
          </a:p>
          <a:p>
            <a:pPr algn="l" rtl="0">
              <a:lnSpc>
                <a:spcPct val="100000"/>
              </a:lnSpc>
              <a:spcBef>
                <a:spcPts val="500"/>
              </a:spcBef>
            </a:pPr>
            <a:r>
              <a:rPr lang="ko-KR" b="0" i="0" u="none" baseline="0"/>
              <a:t>의사결정</a:t>
            </a:r>
          </a:p>
          <a:p>
            <a:pPr algn="l" rtl="0">
              <a:lnSpc>
                <a:spcPct val="100000"/>
              </a:lnSpc>
              <a:spcBef>
                <a:spcPts val="500"/>
              </a:spcBef>
            </a:pPr>
            <a:r>
              <a:rPr lang="ko-KR" b="0" i="0" u="none" baseline="0"/>
              <a:t>행동계획 진전</a:t>
            </a:r>
          </a:p>
          <a:p>
            <a:pPr algn="l" rtl="0">
              <a:lnSpc>
                <a:spcPct val="100000"/>
              </a:lnSpc>
              <a:spcBef>
                <a:spcPts val="500"/>
              </a:spcBef>
            </a:pPr>
            <a:r>
              <a:rPr lang="ko-KR" b="0" i="0" u="none" baseline="0"/>
              <a:t>행동 개시</a:t>
            </a:r>
          </a:p>
          <a:p>
            <a:pPr algn="l" rtl="0">
              <a:lnSpc>
                <a:spcPct val="100000"/>
              </a:lnSpc>
              <a:spcBef>
                <a:spcPts val="500"/>
              </a:spcBef>
            </a:pPr>
            <a:r>
              <a:rPr lang="ko-KR" b="0" i="0" u="none" baseline="0"/>
              <a:t>진전과정 평가</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315142" y="320678"/>
            <a:ext cx="5806851" cy="1017672"/>
          </a:xfrm>
        </p:spPr>
        <p:txBody>
          <a:bodyPr/>
          <a:lstStyle/>
          <a:p>
            <a:pPr algn="l" rtl="0"/>
            <a:r>
              <a:rPr lang="ko-KR" b="1" u="none" baseline="0" dirty="0"/>
              <a:t>CERT 평가</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ko-KR" dirty="0"/>
          </a:p>
          <a:p>
            <a:pPr algn="l" rtl="0"/>
            <a:r>
              <a:rPr lang="ko-KR" b="0" i="0" u="none" baseline="0"/>
              <a:t>CERT 기본훈련 제 4과: 재해의료운용 - 2부</a:t>
            </a:r>
          </a:p>
          <a:p>
            <a:endParaRPr lang="ko-KR"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ko-KR"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ko-KR" b="0" i="0" u="none" baseline="0"/>
              <a:t>PM 2-8</a:t>
            </a:r>
          </a:p>
        </p:txBody>
      </p:sp>
      <p:pic>
        <p:nvPicPr>
          <p:cNvPr id="7" name="Picture 6" descr="CERT평가. 화살표가 앞으로 이동하며 지솟적인 CERT 평가 과정을 보여주는 그림.">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2171"/>
            <a:ext cx="3774358" cy="3859723"/>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pPr algn="l" rtl="0"/>
            <a:r>
              <a:rPr lang="ko-KR" b="0" i="0" u="none" baseline="0"/>
              <a:t>대량사상자 사고 발생시 CERT봉사요원의 역할에 대해 설명합니다. </a:t>
            </a:r>
          </a:p>
          <a:p>
            <a:pPr algn="l" rtl="0"/>
            <a:r>
              <a:rPr lang="ko-KR" b="0" i="0" u="none" baseline="0"/>
              <a:t>재해의료운용의 기능에 대해 설명합니다. </a:t>
            </a:r>
          </a:p>
          <a:p>
            <a:pPr algn="l" rtl="0"/>
            <a:r>
              <a:rPr lang="ko-KR" b="0" i="0" u="none" baseline="0"/>
              <a:t>생존자 치료구역을 설립하는 방법에 대해 설명합니다. </a:t>
            </a:r>
          </a:p>
          <a:p>
            <a:pPr algn="l" rtl="0"/>
            <a:r>
              <a:rPr lang="ko-KR" b="0" i="0" u="none" baseline="0"/>
              <a:t>몸 전신 평가를 진행합니다. </a:t>
            </a:r>
          </a:p>
          <a:p>
            <a:pPr algn="l" rtl="0"/>
            <a:r>
              <a:rPr lang="ko-KR" b="0" i="0" u="none" baseline="0"/>
              <a:t>공공보건을 위해 적절한 위생관리와 위생조치를 취합니다.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ko-KR" b="1" u="none" baseline="0" dirty="0"/>
              <a:t>본과의 목적</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ko-KR"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ko-KR"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ko-KR" b="0" i="0" u="none" baseline="0"/>
              <a:t>사상자 수가 지역의 자원을 압도하는 상태 </a:t>
            </a:r>
          </a:p>
          <a:p>
            <a:pPr lvl="1" algn="l" rtl="0"/>
            <a:r>
              <a:rPr lang="ko-KR" b="0" i="0" u="none" baseline="0"/>
              <a:t>출퇴근용 열차의 탈선</a:t>
            </a:r>
          </a:p>
          <a:p>
            <a:pPr lvl="1" algn="l" rtl="0"/>
            <a:r>
              <a:rPr lang="ko-KR" b="0" i="0" u="none" baseline="0"/>
              <a:t>다중추돌 사고</a:t>
            </a:r>
          </a:p>
          <a:p>
            <a:pPr lvl="1" algn="l" rtl="0"/>
            <a:r>
              <a:rPr lang="ko-KR" b="0" i="0" u="none" baseline="0"/>
              <a:t>버스 사고</a:t>
            </a:r>
          </a:p>
          <a:p>
            <a:pPr lvl="1" algn="l" rtl="0"/>
            <a:r>
              <a:rPr lang="ko-KR" b="0" i="0" u="none" baseline="0"/>
              <a:t>건물 붕괴</a:t>
            </a:r>
          </a:p>
          <a:p>
            <a:pPr lvl="1" algn="l" rtl="0"/>
            <a:r>
              <a:rPr lang="ko-KR" b="0" i="0" u="none" baseline="0"/>
              <a:t>자연재해 (예: 토네이도) </a:t>
            </a:r>
          </a:p>
          <a:p>
            <a:endParaRPr lang="ko-KR"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320678"/>
            <a:ext cx="5806851" cy="1017672"/>
          </a:xfrm>
        </p:spPr>
        <p:txBody>
          <a:bodyPr>
            <a:normAutofit/>
          </a:bodyPr>
          <a:lstStyle/>
          <a:p>
            <a:pPr algn="l" rtl="0"/>
            <a:r>
              <a:rPr lang="ko-KR" b="1" u="none" baseline="0" dirty="0"/>
              <a:t>대량사상자 사고 </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ko-KR"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ko-KR" b="0" i="0" u="none" baseline="0"/>
              <a:t>전체 공동체의 비상사태 대비에 대한 접근은 사회 전체의 역량을 개입시키기 위한 목적을 추구합니다. </a:t>
            </a:r>
          </a:p>
          <a:p>
            <a:pPr algn="l" rtl="0"/>
            <a:r>
              <a:rPr lang="ko-KR" b="0" i="0" u="none" baseline="0"/>
              <a:t>관계와 사회적 연대는 공동체가 재해발생 후 보다 빠르게 재기하는 회복력 있는 커뮤니티가 될 수 있도록 토대가 되어줍니다. </a:t>
            </a:r>
          </a:p>
          <a:p>
            <a:pPr algn="l" rtl="0"/>
            <a:r>
              <a:rPr lang="ko-KR" b="0" i="0" u="none" baseline="0"/>
              <a:t>공동체 연합은 관계를 강화시키고 공동체의 대비노력을 조직하기 위한 틀을 제공합니다.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a:bodyPr>
          <a:lstStyle/>
          <a:p>
            <a:pPr algn="l" rtl="0"/>
            <a:r>
              <a:rPr lang="ko-KR" b="1" u="none" baseline="0" dirty="0"/>
              <a:t>공동체 전체 개입</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ko-KR"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ko-KR" b="0" i="0" u="none" baseline="0"/>
              <a:t>대량사상자 사고 발생시 최초 대응요원은 다음을 수행합니다:</a:t>
            </a:r>
          </a:p>
          <a:p>
            <a:pPr lvl="1" algn="l" rtl="0"/>
            <a:r>
              <a:rPr lang="ko-KR" b="0" i="0" u="none" baseline="0"/>
              <a:t>사고지역의 지휘와 통제를 수립합니다.</a:t>
            </a:r>
          </a:p>
          <a:p>
            <a:pPr lvl="1" algn="l" rtl="0"/>
            <a:r>
              <a:rPr lang="ko-KR" b="0" i="0" u="none" baseline="0"/>
              <a:t>현장 평가와 치료 설립을 진행합니다.</a:t>
            </a:r>
          </a:p>
          <a:p>
            <a:pPr lvl="1" algn="l" rtl="0"/>
            <a:r>
              <a:rPr lang="ko-KR" b="0" i="0" u="none" baseline="0"/>
              <a:t>상대적으로 경미한 부상을 입은 생존자들은 대기구역으로 후송하여 치료를 기다리도록 합니다. </a:t>
            </a:r>
          </a:p>
          <a:p>
            <a:pPr lvl="1" algn="l" rtl="0"/>
            <a:r>
              <a:rPr lang="ko-KR" b="0" i="0" u="none" baseline="0"/>
              <a:t>생명구조적 개입이 요구되는 생존자를 식별하고 즉시 치료합니다.  </a:t>
            </a:r>
          </a:p>
          <a:p>
            <a:endParaRPr lang="ko-KR"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5806851" cy="1017672"/>
          </a:xfrm>
        </p:spPr>
        <p:txBody>
          <a:bodyPr>
            <a:normAutofit/>
          </a:bodyPr>
          <a:lstStyle/>
          <a:p>
            <a:pPr algn="l" rtl="0"/>
            <a:r>
              <a:rPr lang="ko-KR" b="1" u="none" baseline="0" dirty="0"/>
              <a:t>최초 대응요원의 역할 </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ko-KR"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ko-KR" b="0" i="0" u="none" baseline="0"/>
              <a:t>대량사상자 사고 발생시 최초 대응요원은 또한 다음을 수행합니다:</a:t>
            </a:r>
          </a:p>
          <a:p>
            <a:pPr lvl="1" algn="l" rtl="0"/>
            <a:r>
              <a:rPr lang="ko-KR" b="0" i="0" u="none" baseline="0"/>
              <a:t>사망한 희생자들은 물론 너무 심각한 부상으로 구조하기 어려운 생존자들도 식별해냅니다. </a:t>
            </a:r>
          </a:p>
          <a:p>
            <a:pPr lvl="1" algn="l" rtl="0"/>
            <a:r>
              <a:rPr lang="ko-KR" b="0" i="0" u="none" baseline="0"/>
              <a:t>추가 의료처치가 필요한 생존자들을 위해 의료수송수단을 관리합니다. </a:t>
            </a:r>
          </a:p>
          <a:p>
            <a:pPr lvl="1" algn="l" rtl="0"/>
            <a:r>
              <a:rPr lang="ko-KR" b="0" i="0" u="none" baseline="0"/>
              <a:t>초기대응요원, 생존자 그리고 사법집행 수사를 위한 증거 등을 보호하기 위해 사고구역을 안전하게 지킵니다. </a:t>
            </a:r>
          </a:p>
          <a:p>
            <a:pPr lvl="1" algn="l" rtl="0"/>
            <a:r>
              <a:rPr lang="ko-KR" b="0" i="0" u="none" baseline="0"/>
              <a:t>잔해물 및 기타 안전 혹은 건강에 위협이 되는 것들을 제거합니다. </a:t>
            </a:r>
          </a:p>
          <a:p>
            <a:endParaRPr lang="ko-KR"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5806851" cy="1017672"/>
          </a:xfrm>
        </p:spPr>
        <p:txBody>
          <a:bodyPr>
            <a:normAutofit/>
          </a:bodyPr>
          <a:lstStyle/>
          <a:p>
            <a:pPr algn="l" rtl="0"/>
            <a:r>
              <a:rPr lang="ko-KR" b="1" u="none" baseline="0" dirty="0"/>
              <a:t>초기대응요원의 역할 </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ko-KR"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ko-KR" b="0" i="0" u="none" baseline="0"/>
              <a:t>PPE 및 모든 CERT관련 장비를 착용합니다.   </a:t>
            </a:r>
          </a:p>
          <a:p>
            <a:pPr algn="l" rtl="0">
              <a:lnSpc>
                <a:spcPct val="100000"/>
              </a:lnSpc>
              <a:spcBef>
                <a:spcPts val="600"/>
              </a:spcBef>
            </a:pPr>
            <a:r>
              <a:rPr lang="ko-KR" b="0" i="0" u="none" baseline="0"/>
              <a:t>가장 근접한 초기대응요원을 찾아 본인의 신분과 소속 지역기관을 밝힙니다. </a:t>
            </a:r>
          </a:p>
          <a:p>
            <a:pPr algn="l" rtl="0">
              <a:lnSpc>
                <a:spcPct val="100000"/>
              </a:lnSpc>
              <a:spcBef>
                <a:spcPts val="600"/>
              </a:spcBef>
            </a:pPr>
            <a:r>
              <a:rPr lang="ko-KR" b="0" i="0" u="none" baseline="0"/>
              <a:t>초기대응요원이 출동할 수 없는 경우, 상황을 평가하고 인명구조 조치를 제공할 수 있는지 결정합니다.</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a:bodyPr>
          <a:lstStyle/>
          <a:p>
            <a:pPr algn="l" rtl="0"/>
            <a:r>
              <a:rPr lang="ko-KR" b="1" u="none" baseline="0" dirty="0"/>
              <a:t>CERT 봉사요원의 역할</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ko-KR"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ko-KR" b="0" i="0" u="none" baseline="0"/>
              <a:t>대응요원이 현장에 도착하면, 이들에게 본인이 평가한 자세한 정보들을 제공합니다. 어떻게 도울 수 있는지 물어봅니다. </a:t>
            </a:r>
          </a:p>
          <a:p>
            <a:pPr lvl="1" algn="l" rtl="0">
              <a:lnSpc>
                <a:spcPct val="100000"/>
              </a:lnSpc>
              <a:spcBef>
                <a:spcPts val="600"/>
              </a:spcBef>
            </a:pPr>
            <a:r>
              <a:rPr lang="ko-KR" b="0" i="0" u="none" baseline="0"/>
              <a:t>안전을 위해서 초기대응요원에게 해당 지역을 떠나라고 지시받을 수 있습니다. 해당 사고와 본인의 역할에 대해서CERT 팀 지휘요원 및 소속된 지역기관에 보고합니다. </a:t>
            </a:r>
          </a:p>
          <a:p>
            <a:pPr algn="l" rtl="0">
              <a:lnSpc>
                <a:spcPct val="100000"/>
              </a:lnSpc>
              <a:spcBef>
                <a:spcPts val="600"/>
              </a:spcBef>
            </a:pPr>
            <a:r>
              <a:rPr lang="ko-KR" b="0" i="0" u="none" baseline="0"/>
              <a:t>초기대응요원을 지원함에 있어 의사소통은 중요한 열쇠입니다.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a:bodyPr>
          <a:lstStyle/>
          <a:p>
            <a:pPr algn="l" rtl="0"/>
            <a:r>
              <a:rPr lang="ko-KR" b="1" u="none" baseline="0" dirty="0"/>
              <a:t>CERT 봉사요원의 역할</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ko-KR"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ko-KR" b="0" i="0" u="none" baseline="0"/>
              <a:t>부상자 분류/평가</a:t>
            </a:r>
          </a:p>
          <a:p>
            <a:pPr algn="l" rtl="0"/>
            <a:r>
              <a:rPr lang="ko-KR" b="0" i="0" u="none" baseline="0"/>
              <a:t>의료처치</a:t>
            </a:r>
          </a:p>
          <a:p>
            <a:pPr algn="l" rtl="0"/>
            <a:r>
              <a:rPr lang="ko-KR" b="0" i="0" u="none" baseline="0"/>
              <a:t>수송</a:t>
            </a:r>
          </a:p>
          <a:p>
            <a:pPr algn="l" rtl="0"/>
            <a:r>
              <a:rPr lang="ko-KR" b="0" i="0" u="none" baseline="0"/>
              <a:t>영안실</a:t>
            </a:r>
          </a:p>
          <a:p>
            <a:pPr algn="l" rtl="0"/>
            <a:r>
              <a:rPr lang="ko-KR" b="0" i="0" u="none" baseline="0"/>
              <a:t>공급물품</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5806851" cy="1017672"/>
          </a:xfrm>
        </p:spPr>
        <p:txBody>
          <a:bodyPr>
            <a:normAutofit/>
          </a:bodyPr>
          <a:lstStyle/>
          <a:p>
            <a:pPr algn="l" rtl="0"/>
            <a:r>
              <a:rPr lang="ko-KR" b="1" u="none" baseline="0" dirty="0"/>
              <a:t>재해의료운용의 기능</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ko-KR"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ko-KR" b="0" i="0" u="none" baseline="0"/>
              <a:t>PM 4-4</a:t>
            </a:r>
          </a:p>
        </p:txBody>
      </p:sp>
      <p:pic>
        <p:nvPicPr>
          <p:cNvPr id="6" name="Picture 5" descr="재해의료운용의 기능. 구급차가 일렬로 줄지어 있는 도로를 보여주는 그림.   ">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pPr algn="l" rtl="0"/>
            <a:r>
              <a:rPr lang="ko-KR" sz="2700" b="0" i="0" u="none" baseline="0" dirty="0"/>
              <a:t>부상당한 생존자가 확인되자마자 구역을 선정하여 치료공간을 설치합니다.  </a:t>
            </a:r>
          </a:p>
          <a:p>
            <a:pPr algn="l" rtl="0"/>
            <a:r>
              <a:rPr lang="ko-KR" sz="2700" b="0" i="0" u="none" baseline="0" dirty="0"/>
              <a:t>치료구역 (들) 의 위치 선정시 고려사항:</a:t>
            </a:r>
          </a:p>
          <a:p>
            <a:pPr lvl="1" algn="l" rtl="0"/>
            <a:r>
              <a:rPr lang="ko-KR" b="0" i="0" u="none" baseline="0" dirty="0"/>
              <a:t>구조요원 및 생존자들의 안전</a:t>
            </a:r>
          </a:p>
          <a:p>
            <a:pPr lvl="1" algn="l" rtl="0"/>
            <a:r>
              <a:rPr lang="ko-KR" b="0" i="0" u="none" baseline="0" dirty="0"/>
              <a:t>자원에 대한 쉬운 접근성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a:bodyPr>
          <a:lstStyle/>
          <a:p>
            <a:pPr algn="l" rtl="0"/>
            <a:r>
              <a:rPr lang="ko-KR" b="1" u="none" baseline="0" dirty="0"/>
              <a:t>의료치료구역 설치</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ko-KR"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ko-KR" b="0" i="0" u="none" baseline="0"/>
              <a:t>PM 4-5</a:t>
            </a:r>
          </a:p>
        </p:txBody>
      </p:sp>
      <p:pic>
        <p:nvPicPr>
          <p:cNvPr id="6" name="Picture 5" descr="의료처리지역의 설정.  6명으로 구성된 긴급의료요원 팀이농구장에 있는 여러 환자를 돌보고 있는 장면을 보여주는 그림.">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277107" y="2144218"/>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ko-KR" b="0" i="0" u="none" baseline="0"/>
              <a:t>제한된 자원의 어려움을 극복하기 위해 CERT는 다음을 설립할 수 있습니다:</a:t>
            </a:r>
          </a:p>
          <a:p>
            <a:pPr lvl="1" algn="l" rtl="0"/>
            <a:r>
              <a:rPr lang="ko-KR" b="0" i="0" u="none" baseline="0"/>
              <a:t>분권화된 치료구역 (한 군데 이상)</a:t>
            </a:r>
          </a:p>
          <a:p>
            <a:pPr lvl="1" algn="l" rtl="0"/>
            <a:r>
              <a:rPr lang="ko-KR" b="0" i="0" u="none" baseline="0"/>
              <a:t>중앙집중화된 치료구역 (한 군데)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a:bodyPr>
          <a:lstStyle/>
          <a:p>
            <a:pPr algn="l" rtl="0"/>
            <a:r>
              <a:rPr lang="ko-KR" b="1" u="none" baseline="0" dirty="0"/>
              <a:t>의료치료구역</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ko-KR"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ko-KR"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ko-KR" b="0" i="0" u="none" baseline="0"/>
              <a:t>경미한 피해를 입은 구조물에서:</a:t>
            </a:r>
          </a:p>
          <a:p>
            <a:pPr lvl="1" algn="l" rtl="0"/>
            <a:r>
              <a:rPr lang="ko-KR" b="0" i="0" u="none" baseline="0"/>
              <a:t>생존자들이 발견되는대로 이들을 평가합니다.</a:t>
            </a:r>
          </a:p>
          <a:p>
            <a:pPr lvl="1" algn="l" rtl="0"/>
            <a:r>
              <a:rPr lang="ko-KR" b="0" i="0" u="none" baseline="0"/>
              <a:t>지정된 치료구역 내 안전한 장소에서 추가적인 치료조치가 수행됩니다.  </a:t>
            </a:r>
          </a:p>
          <a:p>
            <a:pPr algn="l" rtl="0"/>
            <a:r>
              <a:rPr lang="ko-KR" b="0" i="0" u="none" baseline="0"/>
              <a:t>보통의 피해를 입은 구조물에서:</a:t>
            </a:r>
          </a:p>
          <a:p>
            <a:pPr lvl="1" algn="l" rtl="0"/>
            <a:r>
              <a:rPr lang="ko-KR" b="0" i="0" u="none" baseline="0"/>
              <a:t>생존자들이 발견되는대로 이들을 평가합니다.</a:t>
            </a:r>
          </a:p>
          <a:p>
            <a:pPr lvl="1" algn="l" rtl="0"/>
            <a:r>
              <a:rPr lang="ko-KR" b="0" i="0" u="none" baseline="0"/>
              <a:t>사고장소에서 안전거리 내에 있는 의료치료구역으로 환자들을 후송합니다.  </a:t>
            </a:r>
          </a:p>
          <a:p>
            <a:pPr marL="457189" lvl="1" indent="0" algn="l" rtl="0">
              <a:buNone/>
            </a:pPr>
            <a:endParaRPr lang="ko-KR" sz="700" dirty="0"/>
          </a:p>
          <a:p>
            <a:pPr marL="457189" lvl="1" indent="0" algn="ctr" rtl="0">
              <a:buNone/>
            </a:pPr>
            <a:r>
              <a:rPr lang="ko-KR" b="1" i="0" u="none" baseline="0"/>
              <a:t>개인의 안전이 최우선순위입니다.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구조요원 및 생존자의 안전 </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ko-KR"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ko-KR"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ko-KR" b="0" i="0" u="none" baseline="0"/>
              <a:t>몸 전신 평가의 목적:</a:t>
            </a:r>
          </a:p>
          <a:p>
            <a:pPr lvl="1" algn="l" rtl="0"/>
            <a:r>
              <a:rPr lang="ko-KR" b="0" i="0" u="none" baseline="0"/>
              <a:t>부상의 범위를 결정합니다.</a:t>
            </a:r>
          </a:p>
          <a:p>
            <a:pPr lvl="1" algn="l" rtl="0"/>
            <a:r>
              <a:rPr lang="ko-KR" b="0" i="0" u="none" baseline="0"/>
              <a:t>환자가 필요한 처치 유형을 결정합니다.</a:t>
            </a:r>
          </a:p>
          <a:p>
            <a:pPr lvl="1" algn="l" rtl="0"/>
            <a:r>
              <a:rPr lang="ko-KR" b="0" i="0" u="none" baseline="0"/>
              <a:t>부상을 기록합니다.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a:bodyPr>
          <a:lstStyle/>
          <a:p>
            <a:pPr algn="l" rtl="0"/>
            <a:r>
              <a:rPr lang="ko-KR" b="1" u="none" baseline="0" dirty="0"/>
              <a:t>몸 전신 평가</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ko-KR"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ko-KR" b="0" i="0" u="none" baseline="0"/>
              <a:t>PM 4-7</a:t>
            </a:r>
          </a:p>
        </p:txBody>
      </p:sp>
      <p:pic>
        <p:nvPicPr>
          <p:cNvPr id="7" name="Picture 6" descr="전신 평가  4명으로 구성된 긴급의료요원 팀이 강사의 지도아래 환자를 돌보고 있는 장면을 보여주는 그림. ">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ko-KR" b="0" i="0" u="none" baseline="0"/>
              <a:t>신체일부의 변형</a:t>
            </a:r>
          </a:p>
          <a:p>
            <a:pPr algn="l" rtl="0"/>
            <a:r>
              <a:rPr lang="ko-KR" b="0" i="0" u="none" baseline="0"/>
              <a:t>타박상</a:t>
            </a:r>
          </a:p>
          <a:p>
            <a:pPr algn="l" rtl="0"/>
            <a:r>
              <a:rPr lang="ko-KR" b="0" i="0" u="none" baseline="0"/>
              <a:t>찰과상</a:t>
            </a:r>
          </a:p>
          <a:p>
            <a:pPr algn="l" rtl="0"/>
            <a:r>
              <a:rPr lang="ko-KR" b="0" i="0" u="none" baseline="0"/>
              <a:t>구멍난 상처</a:t>
            </a:r>
          </a:p>
          <a:p>
            <a:pPr algn="l" rtl="0"/>
            <a:r>
              <a:rPr lang="ko-KR" b="0" i="0" u="none" baseline="0"/>
              <a:t>화상</a:t>
            </a:r>
          </a:p>
          <a:p>
            <a:pPr algn="l" rtl="0"/>
            <a:r>
              <a:rPr lang="ko-KR" b="0" i="0" u="none" baseline="0"/>
              <a:t>상처부위의 민감함</a:t>
            </a:r>
          </a:p>
          <a:p>
            <a:pPr algn="l" rtl="0"/>
            <a:r>
              <a:rPr lang="ko-KR" b="0" i="0" u="none" baseline="0"/>
              <a:t>찢긴 상처</a:t>
            </a:r>
          </a:p>
          <a:p>
            <a:pPr algn="l" rtl="0"/>
            <a:r>
              <a:rPr lang="ko-KR" b="0" i="0" u="none" baseline="0"/>
              <a:t>부기</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320678"/>
            <a:ext cx="5806851" cy="1017672"/>
          </a:xfrm>
        </p:spPr>
        <p:txBody>
          <a:bodyPr/>
          <a:lstStyle/>
          <a:p>
            <a:pPr algn="l" rtl="0"/>
            <a:r>
              <a:rPr lang="ko-KR" b="1" u="none" baseline="0" dirty="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ko-KR"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ko-KR" b="0" i="0" u="none" baseline="0"/>
              <a:t>PM 4-8</a:t>
            </a:r>
          </a:p>
        </p:txBody>
      </p:sp>
      <p:pic>
        <p:nvPicPr>
          <p:cNvPr id="7" name="Picture 6" descr="DCAP BTLS는 신체변형, 타박상, 신체네 발생한 구멍, 화상 그리고 누름통증을 보여주는 그림.  ">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ko-KR" b="0" i="0" u="none" baseline="0"/>
              <a:t>대비는 모든 이들의 적극적인 참여를 요구합니다. </a:t>
            </a:r>
          </a:p>
          <a:p>
            <a:pPr lvl="1" algn="l" rtl="0"/>
            <a:r>
              <a:rPr lang="ko-KR" b="0" i="0" u="none" baseline="0"/>
              <a:t>위험요소에 대해 친구 및 가족들과 대화합니다. </a:t>
            </a:r>
          </a:p>
          <a:p>
            <a:pPr lvl="1" algn="l" rtl="0"/>
            <a:r>
              <a:rPr lang="ko-KR" b="0" i="0" u="none" baseline="0"/>
              <a:t>집 밖에서도 비상사태 계획에 대해서 질문합니다. </a:t>
            </a:r>
          </a:p>
          <a:p>
            <a:pPr lvl="1" algn="l" rtl="0"/>
            <a:r>
              <a:rPr lang="ko-KR" b="0" i="0" u="none" baseline="0"/>
              <a:t>책임자들이 계획을 갖고 있는지 확인합니다.</a:t>
            </a:r>
          </a:p>
          <a:p>
            <a:pPr algn="l" rtl="0"/>
            <a:r>
              <a:rPr lang="ko-KR" b="0" i="0" u="none" baseline="0"/>
              <a:t>훈련은 다른 사람을 돕기 위한 기술과 그것을 유지하기 위한 도움을 제공합니다. </a:t>
            </a:r>
          </a:p>
          <a:p>
            <a:pPr lvl="1" algn="l" rtl="0"/>
            <a:r>
              <a:rPr lang="ko-KR" b="0" i="0" u="none" baseline="0"/>
              <a:t>CERT 프로그램은 훈련, 연습 및 타인과 교감할 기회를 제공합니다. </a:t>
            </a:r>
          </a:p>
          <a:p>
            <a:pPr lvl="1" algn="l" rtl="0"/>
            <a:r>
              <a:rPr lang="ko-KR" b="0" i="0" u="none" baseline="0"/>
              <a:t>훈련과 연습에 참여합니다. </a:t>
            </a:r>
          </a:p>
          <a:p>
            <a:pPr lvl="1" algn="l" rtl="0"/>
            <a:r>
              <a:rPr lang="ko-KR" b="0" i="0" u="none" baseline="0"/>
              <a:t>친구와 가족에게 자원봉사에 대하여 이야기해줍니다. </a:t>
            </a:r>
          </a:p>
          <a:p>
            <a:pPr marL="457189" lvl="1" indent="0" algn="l" rtl="0">
              <a:buNone/>
            </a:pPr>
            <a:endParaRPr lang="ko-KR" dirty="0"/>
          </a:p>
          <a:p>
            <a:endParaRPr lang="ko-KR"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ko-KR" b="1" u="none" baseline="0" dirty="0"/>
              <a:t>개입하기</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ko-KR"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ko-KR"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ko-KR" b="0" i="0" u="none" baseline="0"/>
              <a:t>주의깊게 주목합니다. </a:t>
            </a:r>
          </a:p>
          <a:p>
            <a:pPr algn="l" rtl="0"/>
            <a:r>
              <a:rPr lang="ko-KR" b="0" i="0" u="none" baseline="0"/>
              <a:t>보고, 듣고, 느낍니다. </a:t>
            </a:r>
          </a:p>
          <a:p>
            <a:pPr algn="l" rtl="0"/>
            <a:r>
              <a:rPr lang="ko-KR" b="0" i="0" u="none" baseline="0"/>
              <a:t>의식불명 환자는 척추부상 가능성을 두고 이에 따라 처치합니다. </a:t>
            </a:r>
          </a:p>
          <a:p>
            <a:pPr algn="l" rtl="0"/>
            <a:r>
              <a:rPr lang="ko-KR" b="0" i="0" u="none" baseline="0"/>
              <a:t>본인의 손에 환자의 피가 묻었는지 확인합니다.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5806851" cy="1017672"/>
          </a:xfrm>
        </p:spPr>
        <p:txBody>
          <a:bodyPr>
            <a:normAutofit/>
          </a:bodyPr>
          <a:lstStyle/>
          <a:p>
            <a:pPr algn="l" rtl="0"/>
            <a:r>
              <a:rPr lang="ko-KR" b="1" u="none" baseline="0" dirty="0"/>
              <a:t>몸 전신 평가</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ko-KR"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ko-KR"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ko-KR" b="0" i="0" u="none" baseline="0"/>
              <a:t>머리</a:t>
            </a:r>
          </a:p>
          <a:p>
            <a:pPr algn="l" rtl="0"/>
            <a:r>
              <a:rPr lang="ko-KR" b="0" i="0" u="none" baseline="0"/>
              <a:t>목</a:t>
            </a:r>
          </a:p>
          <a:p>
            <a:pPr algn="l" rtl="0"/>
            <a:r>
              <a:rPr lang="ko-KR" b="0" i="0" u="none" baseline="0"/>
              <a:t>어깨</a:t>
            </a:r>
          </a:p>
          <a:p>
            <a:pPr algn="l" rtl="0"/>
            <a:r>
              <a:rPr lang="ko-KR" b="0" i="0" u="none" baseline="0"/>
              <a:t>가슴</a:t>
            </a:r>
          </a:p>
          <a:p>
            <a:pPr algn="l" rtl="0"/>
            <a:r>
              <a:rPr lang="ko-KR" b="0" i="0" u="none" baseline="0"/>
              <a:t>팔</a:t>
            </a:r>
          </a:p>
          <a:p>
            <a:pPr algn="l" rtl="0"/>
            <a:r>
              <a:rPr lang="ko-KR" b="0" i="0" u="none" baseline="0"/>
              <a:t>복부</a:t>
            </a:r>
          </a:p>
          <a:p>
            <a:pPr algn="l" rtl="0"/>
            <a:r>
              <a:rPr lang="ko-KR" b="0" i="0" u="none" baseline="0"/>
              <a:t>골반</a:t>
            </a:r>
          </a:p>
          <a:p>
            <a:pPr algn="l" rtl="0"/>
            <a:r>
              <a:rPr lang="ko-KR" b="0" i="0" u="none" baseline="0"/>
              <a:t>다리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ko-KR" b="1" i="0" u="none" baseline="0" dirty="0"/>
              <a:t>평가 순서</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ko-KR"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ko-KR" b="0" i="0" u="none" baseline="0"/>
              <a:t>PM 4-8</a:t>
            </a:r>
          </a:p>
        </p:txBody>
      </p:sp>
      <p:pic>
        <p:nvPicPr>
          <p:cNvPr id="9" name="Picture 8" descr="평가 절차. 환자가 바닥에 누워 긴급의료요원들의 보살핌을 받고있는 그림.">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ko-KR" b="0" i="0" u="none" baseline="0"/>
              <a:t>머리나 척추에 부상이 의심될 경우, </a:t>
            </a:r>
            <a:r>
              <a:rPr lang="ko-KR" b="1" i="0" u="none" baseline="0"/>
              <a:t>악화시키지 않습니다.</a:t>
            </a:r>
          </a:p>
          <a:p>
            <a:pPr lvl="1" algn="l" rtl="0"/>
            <a:r>
              <a:rPr lang="ko-KR" b="0" i="0" u="none" baseline="0"/>
              <a:t>생명이 위태로운 상태를 처치하는 동안 머리 및 목의 움직임을 최소화합니다. </a:t>
            </a:r>
          </a:p>
          <a:p>
            <a:pPr algn="l" rtl="0"/>
            <a:r>
              <a:rPr lang="ko-KR" b="0" i="0" u="none" baseline="0"/>
              <a:t>생존자가 무거운 잔해물 아래 깔려 신호를 보내거나, 깔려 있는 것을 발견했을 경우 폐쇄머리, 목 또는 척추부상을 당한 것으로 간주하고 의료처치를 합니다.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315142" y="320678"/>
            <a:ext cx="5806851" cy="1017672"/>
          </a:xfrm>
        </p:spPr>
        <p:txBody>
          <a:bodyPr>
            <a:normAutofit/>
          </a:bodyPr>
          <a:lstStyle/>
          <a:p>
            <a:pPr algn="l" rtl="0"/>
            <a:r>
              <a:rPr lang="ko-KR" b="1" u="none" baseline="0" dirty="0"/>
              <a:t>폐쇄머리, 목, 척추부상</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ko-KR"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ko-KR"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ko-KR" b="0" i="0" u="none" baseline="0"/>
              <a:t>적절한 위생상태 유지</a:t>
            </a:r>
          </a:p>
          <a:p>
            <a:pPr algn="l" rtl="0"/>
            <a:r>
              <a:rPr lang="ko-KR" b="0" i="0" u="none" baseline="0"/>
              <a:t>적절한 위생관리 유지</a:t>
            </a:r>
          </a:p>
          <a:p>
            <a:pPr algn="l" rtl="0"/>
            <a:r>
              <a:rPr lang="ko-KR" b="0" i="0" u="none" baseline="0"/>
              <a:t>물 정수 (필요할 시)</a:t>
            </a:r>
          </a:p>
          <a:p>
            <a:pPr algn="l" rtl="0"/>
            <a:r>
              <a:rPr lang="ko-KR" b="0" i="0" u="none" baseline="0"/>
              <a:t>질병의 전파를 예방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a:bodyPr>
          <a:lstStyle/>
          <a:p>
            <a:pPr algn="l" rtl="0"/>
            <a:r>
              <a:rPr lang="ko-KR" b="1" u="none" baseline="0" dirty="0"/>
              <a:t>공중위생 고려사항</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ko-KR"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ko-KR" b="0" i="0" u="none" baseline="0"/>
              <a:t>PM 4-11</a:t>
            </a:r>
          </a:p>
        </p:txBody>
      </p:sp>
      <p:pic>
        <p:nvPicPr>
          <p:cNvPr id="6" name="Picture 5" descr="공중보건 고려사항. 오염된 물위로 거품을 보여주는 그림.">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ko-KR" b="0" i="0" u="none" baseline="0"/>
              <a:t>손을 자주 씻습니다. </a:t>
            </a:r>
          </a:p>
          <a:p>
            <a:pPr lvl="1" algn="l" rtl="0"/>
            <a:r>
              <a:rPr lang="ko-KR" b="0" i="0" u="none" baseline="0"/>
              <a:t>또는 알코올이 들어 있는 손 세정제를 사용합니다. </a:t>
            </a:r>
          </a:p>
          <a:p>
            <a:pPr algn="l" rtl="0"/>
            <a:r>
              <a:rPr lang="ko-KR" b="0" i="0" u="none" baseline="0"/>
              <a:t>비 라텍스 진료용 장갑을 착용합니다. </a:t>
            </a:r>
          </a:p>
          <a:p>
            <a:pPr algn="l" rtl="0"/>
            <a:r>
              <a:rPr lang="ko-KR" b="0" i="0" u="none" baseline="0"/>
              <a:t>치료용 붕대를 항상 소독합니다.  </a:t>
            </a:r>
          </a:p>
          <a:p>
            <a:pPr algn="l" rtl="0"/>
            <a:r>
              <a:rPr lang="ko-KR" b="0" i="0" u="none" baseline="0"/>
              <a:t>체액과 접촉된 부위를 씻습니다.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ko-KR" b="1" u="none" baseline="0" dirty="0"/>
              <a:t>위생상태 유지</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ko-KR"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ko-KR" b="0" i="0" u="none" baseline="0"/>
              <a:t>PM 4-11</a:t>
            </a:r>
          </a:p>
        </p:txBody>
      </p:sp>
      <p:pic>
        <p:nvPicPr>
          <p:cNvPr id="6" name="Picture 5" descr="위생상태의 유지. 손을 씻고 있는 사람의 그림. ">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ko-KR" b="0" i="0" u="none" baseline="0"/>
              <a:t>박테리아 원천의 처분을 통제합니다.   </a:t>
            </a:r>
          </a:p>
          <a:p>
            <a:pPr algn="l" rtl="0"/>
            <a:r>
              <a:rPr lang="ko-KR" b="0" i="0" u="none" baseline="0"/>
              <a:t>폐기물품을 플라스틱 봉투에 넣습니다. </a:t>
            </a:r>
          </a:p>
          <a:p>
            <a:pPr lvl="1" algn="l" rtl="0"/>
            <a:r>
              <a:rPr lang="ko-KR" b="0" i="0" u="none" baseline="0"/>
              <a:t>의료폐기물을 봉투에 넣어 묶은 뒤 적절히 표기합니다. </a:t>
            </a:r>
          </a:p>
          <a:p>
            <a:pPr algn="l" rtl="0"/>
            <a:r>
              <a:rPr lang="ko-KR" b="0" i="0" u="none" baseline="0"/>
              <a:t>분뇨 폐기물을 땅에 매장합니다.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lstStyle/>
          <a:p>
            <a:pPr algn="l" rtl="0"/>
            <a:r>
              <a:rPr lang="ko-KR" b="1" u="none" baseline="0" dirty="0"/>
              <a:t>위생관리 유지</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ko-KR"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ko-KR"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ko-KR" b="0" i="0" u="none" baseline="0"/>
              <a:t>물을 1분간 끓입니다. </a:t>
            </a:r>
          </a:p>
          <a:p>
            <a:pPr algn="l" rtl="0"/>
            <a:r>
              <a:rPr lang="ko-KR" b="0" i="0" u="none" baseline="0"/>
              <a:t>정수용 알약 </a:t>
            </a:r>
          </a:p>
          <a:p>
            <a:pPr algn="l" rtl="0"/>
            <a:r>
              <a:rPr lang="ko-KR" b="0" i="0" u="none" baseline="0"/>
              <a:t>무향 액상표백제 </a:t>
            </a:r>
          </a:p>
          <a:p>
            <a:pPr lvl="1" algn="l" rtl="0"/>
            <a:r>
              <a:rPr lang="ko-KR" b="0" i="0" u="none" baseline="0"/>
              <a:t>물1갤런당 8방울 </a:t>
            </a:r>
          </a:p>
          <a:p>
            <a:pPr lvl="1" algn="l" rtl="0"/>
            <a:r>
              <a:rPr lang="ko-KR" b="0" i="0" u="none" baseline="0"/>
              <a:t>물이 탁할 경우 1갤런당 16방울  </a:t>
            </a:r>
          </a:p>
          <a:p>
            <a:pPr lvl="1" algn="l" rtl="0"/>
            <a:r>
              <a:rPr lang="ko-KR" b="0" i="0" u="none" baseline="0"/>
              <a:t>30분간 놓아 두었다가 사용합니다.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a:bodyPr>
          <a:lstStyle/>
          <a:p>
            <a:pPr algn="l" rtl="0"/>
            <a:r>
              <a:rPr lang="ko-KR" b="1" u="none" baseline="0" dirty="0"/>
              <a:t>물 정수 방법</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ko-KR"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ko-KR" b="0" i="0" u="none" baseline="0"/>
              <a:t>PM 4-12</a:t>
            </a:r>
          </a:p>
        </p:txBody>
      </p:sp>
      <p:pic>
        <p:nvPicPr>
          <p:cNvPr id="6" name="Picture 5" descr="정수 방법. 솥에 물이 끓고있는 모습의 그림.">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ko-KR" b="0" i="0" u="none" baseline="0"/>
              <a:t>대량사상자 사고 발생시, CERT 봉사요원은 다음을 수행해야 합니다:</a:t>
            </a:r>
          </a:p>
          <a:p>
            <a:pPr lvl="1" algn="l" rtl="0">
              <a:lnSpc>
                <a:spcPct val="100000"/>
              </a:lnSpc>
              <a:spcBef>
                <a:spcPts val="0"/>
              </a:spcBef>
            </a:pPr>
            <a:r>
              <a:rPr lang="ko-KR" b="0" i="0" u="none" baseline="0"/>
              <a:t>자신을 CERT 봉사요원이라고 밝히고 소속기관을 알립니다.</a:t>
            </a:r>
          </a:p>
          <a:p>
            <a:pPr lvl="1" algn="l" rtl="0">
              <a:lnSpc>
                <a:spcPct val="100000"/>
              </a:lnSpc>
              <a:spcBef>
                <a:spcPts val="0"/>
              </a:spcBef>
            </a:pPr>
            <a:r>
              <a:rPr lang="ko-KR" b="0" i="0" u="none" baseline="0"/>
              <a:t>생명구조 개입을 평가하고 지원합니다.</a:t>
            </a:r>
          </a:p>
          <a:p>
            <a:pPr lvl="1" algn="l" rtl="0">
              <a:lnSpc>
                <a:spcPct val="100000"/>
              </a:lnSpc>
              <a:spcBef>
                <a:spcPts val="0"/>
              </a:spcBef>
            </a:pPr>
            <a:r>
              <a:rPr lang="ko-KR" b="0" i="0" u="none" baseline="0"/>
              <a:t>대응요원에게 자세한 정보를 제공합니다. 이 때, 적절한 의사소통은 핵심적입니다. </a:t>
            </a:r>
          </a:p>
          <a:p>
            <a:pPr algn="l" rtl="0">
              <a:lnSpc>
                <a:spcPct val="100000"/>
              </a:lnSpc>
              <a:spcBef>
                <a:spcPts val="0"/>
              </a:spcBef>
            </a:pPr>
            <a:r>
              <a:rPr lang="ko-KR" b="0" i="0" u="none" baseline="0"/>
              <a:t>초기대응요원은 한 개의 중앙치료구역이나 여러 사고현장에 다수의 치료구역을 설치할 수 있습니다. 치료구역은 안전성과 자원에 대한 접근성을 고려하여 선정됩니다.   </a:t>
            </a:r>
          </a:p>
          <a:p>
            <a:pPr lvl="1" algn="l" rtl="0">
              <a:lnSpc>
                <a:spcPct val="100000"/>
              </a:lnSpc>
              <a:spcBef>
                <a:spcPts val="0"/>
              </a:spcBef>
            </a:pPr>
            <a:endParaRPr lang="ko-KR" dirty="0"/>
          </a:p>
          <a:p>
            <a:pPr algn="l" rtl="0">
              <a:lnSpc>
                <a:spcPct val="100000"/>
              </a:lnSpc>
              <a:spcBef>
                <a:spcPts val="0"/>
              </a:spcBef>
            </a:pPr>
            <a:endParaRPr lang="ko-KR"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ko-KR" baseline="0" dirty="0"/>
              <a:t>4과 요약 </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ko-KR"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ko-KR" b="0" i="0" u="none" baseline="0"/>
              <a:t>몸 전신 평가는 다음과 같이 진행됩니다:</a:t>
            </a:r>
          </a:p>
          <a:p>
            <a:pPr lvl="1" algn="l" rtl="0">
              <a:lnSpc>
                <a:spcPct val="100000"/>
              </a:lnSpc>
              <a:spcBef>
                <a:spcPts val="0"/>
              </a:spcBef>
            </a:pPr>
            <a:r>
              <a:rPr lang="ko-KR" b="0" i="0" u="none" baseline="0"/>
              <a:t>손을 사용하고 대화를 해가며 진행</a:t>
            </a:r>
          </a:p>
          <a:p>
            <a:pPr lvl="1" algn="l" rtl="0">
              <a:lnSpc>
                <a:spcPct val="100000"/>
              </a:lnSpc>
              <a:spcBef>
                <a:spcPts val="0"/>
              </a:spcBef>
            </a:pPr>
            <a:r>
              <a:rPr lang="ko-KR" b="0" i="0" u="none" baseline="0"/>
              <a:t>매번 동일한 방법으로 진행  </a:t>
            </a:r>
          </a:p>
          <a:p>
            <a:pPr algn="l" rtl="0">
              <a:lnSpc>
                <a:spcPct val="100000"/>
              </a:lnSpc>
              <a:spcBef>
                <a:spcPts val="0"/>
              </a:spcBef>
            </a:pPr>
            <a:r>
              <a:rPr lang="ko-KR" b="0" i="0" u="none" baseline="0"/>
              <a:t>공공위생을 지키기 위해 적절한 위생상태 및 위생관리를 유지하고 물을 정수하도록 합니다. </a:t>
            </a:r>
          </a:p>
          <a:p>
            <a:pPr lvl="1" algn="l" rtl="0">
              <a:lnSpc>
                <a:spcPct val="100000"/>
              </a:lnSpc>
              <a:spcBef>
                <a:spcPts val="0"/>
              </a:spcBef>
            </a:pPr>
            <a:endParaRPr lang="ko-KR" dirty="0"/>
          </a:p>
          <a:p>
            <a:pPr algn="l" rtl="0">
              <a:lnSpc>
                <a:spcPct val="100000"/>
              </a:lnSpc>
              <a:spcBef>
                <a:spcPts val="0"/>
              </a:spcBef>
            </a:pPr>
            <a:endParaRPr lang="ko-KR" dirty="0"/>
          </a:p>
          <a:p>
            <a:pPr lvl="1" algn="l" rtl="0">
              <a:lnSpc>
                <a:spcPct val="100000"/>
              </a:lnSpc>
              <a:spcBef>
                <a:spcPts val="0"/>
              </a:spcBef>
            </a:pPr>
            <a:endParaRPr lang="ko-KR" dirty="0"/>
          </a:p>
          <a:p>
            <a:pPr algn="l" rtl="0">
              <a:lnSpc>
                <a:spcPct val="100000"/>
              </a:lnSpc>
              <a:spcBef>
                <a:spcPts val="0"/>
              </a:spcBef>
            </a:pPr>
            <a:endParaRPr lang="ko-KR"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ko-KR" b="1" u="none" baseline="0" dirty="0"/>
              <a:t>4과 요약 계속</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ko-KR"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가족이나 친구에게 전체 몸 전신 평가를 연습해봅니다.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ko-KR"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ko-KR" b="1" i="0" u="none" baseline="0"/>
              <a:t>자연적 </a:t>
            </a:r>
            <a:r>
              <a:rPr lang="ko-KR" b="0" i="0" u="none" baseline="0"/>
              <a:t>(예: 지진, 산불, 홍수, 폭염, 허리케인, 산사태, 뇌우, 토네이도, 쓰나미, 화산폭발, 겨울폭풍)</a:t>
            </a:r>
          </a:p>
          <a:p>
            <a:pPr algn="l" rtl="0"/>
            <a:r>
              <a:rPr lang="ko-KR" b="1" i="0" u="none" baseline="0"/>
              <a:t>기술적 &amp; 사고적 </a:t>
            </a:r>
            <a:r>
              <a:rPr lang="ko-KR" b="0" i="0" u="none" baseline="0"/>
              <a:t>(예: 위험물질 방출, 원자력 발전소 사고)</a:t>
            </a:r>
          </a:p>
          <a:p>
            <a:pPr algn="l" rtl="0"/>
            <a:r>
              <a:rPr lang="ko-KR" b="1" i="0" u="none" baseline="0"/>
              <a:t>테러</a:t>
            </a:r>
            <a:r>
              <a:rPr lang="ko-KR" b="0" i="0" u="none" baseline="0"/>
              <a:t> (예: 화학적, 생물학적, 방사능, 핵, 폭발성 무기)</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ko-KR" b="1" i="1" u="none" baseline="0" dirty="0"/>
              <a:t>재해의 유형</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ko-KR"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ko-KR" sz="2800" b="1" i="0" u="none" baseline="0" dirty="0">
                <a:solidFill>
                  <a:schemeClr val="bg2">
                    <a:lumMod val="25000"/>
                  </a:schemeClr>
                </a:solidFill>
              </a:rPr>
              <a:t>제 5과: 재해 심리학</a:t>
            </a:r>
          </a:p>
        </p:txBody>
      </p:sp>
      <p:sp>
        <p:nvSpPr>
          <p:cNvPr id="4" name="Title 3"/>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ko-KR" b="0" i="0" u="none" baseline="0"/>
              <a:t>CERT 봉사요원을 포함하여 생존자와 구조요원이 겪는 재해 관련 정신적 외상을 이해합니다. </a:t>
            </a:r>
          </a:p>
          <a:p>
            <a:pPr algn="l" rtl="0"/>
            <a:r>
              <a:rPr lang="ko-KR" b="0" i="0" u="none" baseline="0"/>
              <a:t>개인과 팀의 안위를 위해 취할 수 있는 조치를 열거합니다. </a:t>
            </a:r>
          </a:p>
          <a:p>
            <a:pPr algn="l" rtl="0"/>
            <a:r>
              <a:rPr lang="ko-KR" b="0" i="0" u="none" baseline="0"/>
              <a:t>생존자들이 겪는 정신적 외상을 가진 사람에게 도움을 제공할 때 적용해야 될 주요 단계들을 설명해봅니다.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ko-KR"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ko-KR"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ko-KR" b="0" i="0" u="none" baseline="0"/>
              <a:t>본인 자신의 개인적 손실을 다루는 법</a:t>
            </a:r>
          </a:p>
          <a:p>
            <a:pPr algn="l" rtl="0"/>
            <a:r>
              <a:rPr lang="ko-KR" b="0" i="0" u="none" baseline="0"/>
              <a:t>이웃에서 봉사하기</a:t>
            </a:r>
          </a:p>
          <a:p>
            <a:pPr algn="l" rtl="0"/>
            <a:r>
              <a:rPr lang="ko-KR" b="0" i="0" u="none" baseline="0"/>
              <a:t>부상을 입은 이웃주민, 친구 또는 직장동료들 돕기  </a:t>
            </a:r>
          </a:p>
          <a:p>
            <a:pPr algn="l" rtl="0"/>
            <a:r>
              <a:rPr lang="ko-KR" b="0" i="0" u="none" baseline="0"/>
              <a:t>불안전감과 정서적 불안감을 느끼는 것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5806851" cy="1017672"/>
          </a:xfrm>
        </p:spPr>
        <p:txBody>
          <a:bodyPr>
            <a:normAutofit/>
          </a:bodyPr>
          <a:lstStyle/>
          <a:p>
            <a:pPr algn="l" rtl="0"/>
            <a:r>
              <a:rPr lang="ko-KR" b="1" u="none" baseline="0" dirty="0"/>
              <a:t>재해 반응의 원인</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ko-KR"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ko-KR" b="1" i="0" u="none" baseline="0"/>
              <a:t>얼어 붙는다 (Freeze):  </a:t>
            </a:r>
            <a:r>
              <a:rPr lang="ko-KR" b="0" i="0" u="none" baseline="0"/>
              <a:t>“멈추고, 바라보고, 귀 기울입니다,” 혹은 경계심을 가지고 주의깊게 행동합니다. </a:t>
            </a:r>
          </a:p>
          <a:p>
            <a:pPr algn="l" rtl="0"/>
            <a:r>
              <a:rPr lang="ko-KR" b="1" i="0" u="none" baseline="0"/>
              <a:t>도피한다 (Flight):  </a:t>
            </a:r>
            <a:r>
              <a:rPr lang="ko-KR" b="0" i="0" u="none" baseline="0"/>
              <a:t>도망갑니다. </a:t>
            </a:r>
          </a:p>
          <a:p>
            <a:pPr algn="l" rtl="0"/>
            <a:r>
              <a:rPr lang="ko-KR" b="1" i="0" u="none" baseline="0"/>
              <a:t>싸운다 (Fight): </a:t>
            </a:r>
            <a:r>
              <a:rPr lang="ko-KR" b="0" i="0" u="none" baseline="0"/>
              <a:t>위협요소와 싸움을 시도합니다. </a:t>
            </a:r>
          </a:p>
          <a:p>
            <a:pPr algn="l" rtl="0"/>
            <a:r>
              <a:rPr lang="ko-KR" b="1" i="0" u="none" baseline="0"/>
              <a:t>두려워 한다 (Fright): </a:t>
            </a:r>
            <a:r>
              <a:rPr lang="ko-KR" b="0" i="0" u="none" baseline="0"/>
              <a:t>침략자와 접촉할 시 긴장해서 움직이지 못하거나 죽은 척합니다. </a:t>
            </a:r>
          </a:p>
          <a:p>
            <a:pPr algn="l" rtl="0"/>
            <a:r>
              <a:rPr lang="ko-KR" b="1" i="0" u="none" baseline="0"/>
              <a:t>기절한다 (Faint): </a:t>
            </a:r>
            <a:r>
              <a:rPr lang="ko-KR" b="0" i="0" u="none" baseline="0"/>
              <a:t>공포로 인하여 기절합니다.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ko-KR" b="1" u="none" baseline="0" dirty="0"/>
              <a:t>5가지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ko-KR"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ko-KR" b="0" i="0" u="none" baseline="0"/>
              <a:t>감정적</a:t>
            </a:r>
          </a:p>
          <a:p>
            <a:pPr algn="l" rtl="0">
              <a:lnSpc>
                <a:spcPct val="100000"/>
              </a:lnSpc>
              <a:spcBef>
                <a:spcPts val="600"/>
              </a:spcBef>
            </a:pPr>
            <a:r>
              <a:rPr lang="ko-KR" b="0" i="0" u="none" baseline="0"/>
              <a:t>인지적</a:t>
            </a:r>
          </a:p>
          <a:p>
            <a:pPr algn="l" rtl="0">
              <a:lnSpc>
                <a:spcPct val="100000"/>
              </a:lnSpc>
              <a:spcBef>
                <a:spcPts val="600"/>
              </a:spcBef>
            </a:pPr>
            <a:r>
              <a:rPr lang="ko-KR" b="0" i="0" u="none" baseline="0"/>
              <a:t>정신적</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외상의 심리적 증상</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ko-KR"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ko-KR" b="0" i="0" u="none" baseline="0"/>
              <a:t>식욕부진</a:t>
            </a:r>
          </a:p>
          <a:p>
            <a:pPr algn="l" rtl="0">
              <a:lnSpc>
                <a:spcPct val="100000"/>
              </a:lnSpc>
              <a:spcBef>
                <a:spcPts val="600"/>
              </a:spcBef>
            </a:pPr>
            <a:r>
              <a:rPr lang="ko-KR" b="0" i="0" u="none" baseline="0"/>
              <a:t>두통이나 가슴 통증</a:t>
            </a:r>
          </a:p>
          <a:p>
            <a:pPr algn="l" rtl="0">
              <a:lnSpc>
                <a:spcPct val="100000"/>
              </a:lnSpc>
              <a:spcBef>
                <a:spcPts val="600"/>
              </a:spcBef>
            </a:pPr>
            <a:r>
              <a:rPr lang="ko-KR" b="0" i="0" u="none" baseline="0"/>
              <a:t>설사, 복통, 또는 메스꺼움</a:t>
            </a:r>
          </a:p>
          <a:p>
            <a:pPr algn="l" rtl="0">
              <a:lnSpc>
                <a:spcPct val="100000"/>
              </a:lnSpc>
              <a:spcBef>
                <a:spcPts val="600"/>
              </a:spcBef>
            </a:pPr>
            <a:r>
              <a:rPr lang="ko-KR" b="0" i="0" u="none" baseline="0"/>
              <a:t>과다활동</a:t>
            </a:r>
          </a:p>
          <a:p>
            <a:pPr algn="l" rtl="0">
              <a:lnSpc>
                <a:spcPct val="100000"/>
              </a:lnSpc>
              <a:spcBef>
                <a:spcPts val="600"/>
              </a:spcBef>
            </a:pPr>
            <a:r>
              <a:rPr lang="ko-KR" b="0" i="0" u="none" baseline="0"/>
              <a:t>약물 사용 증가 </a:t>
            </a:r>
          </a:p>
          <a:p>
            <a:pPr algn="l" rtl="0">
              <a:lnSpc>
                <a:spcPct val="100000"/>
              </a:lnSpc>
              <a:spcBef>
                <a:spcPts val="600"/>
              </a:spcBef>
            </a:pPr>
            <a:r>
              <a:rPr lang="ko-KR" b="0" i="0" u="none" baseline="0"/>
              <a:t>악몽</a:t>
            </a:r>
          </a:p>
          <a:p>
            <a:pPr algn="l" rtl="0">
              <a:lnSpc>
                <a:spcPct val="100000"/>
              </a:lnSpc>
              <a:spcBef>
                <a:spcPts val="600"/>
              </a:spcBef>
            </a:pPr>
            <a:r>
              <a:rPr lang="ko-KR" b="0" i="0" u="none" baseline="0"/>
              <a:t>불면증</a:t>
            </a:r>
          </a:p>
          <a:p>
            <a:pPr algn="l" rtl="0">
              <a:lnSpc>
                <a:spcPct val="100000"/>
              </a:lnSpc>
              <a:spcBef>
                <a:spcPts val="600"/>
              </a:spcBef>
            </a:pPr>
            <a:r>
              <a:rPr lang="ko-KR" b="0" i="0" u="none" baseline="0"/>
              <a:t>피로</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외상의 신체적 증상</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ko-KR"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ko-KR"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ko-KR" b="0" i="0" u="none" baseline="0"/>
              <a:t>재해대응 작업으로 인한 감정적 충격의 관리를 돕는 조치는 재해발생 전후 또는 재해기간 동안 이루어질 수 있습니다. </a:t>
            </a:r>
          </a:p>
          <a:p>
            <a:pPr algn="l" rtl="0">
              <a:lnSpc>
                <a:spcPct val="100000"/>
              </a:lnSpc>
              <a:spcBef>
                <a:spcPts val="600"/>
              </a:spcBef>
            </a:pPr>
            <a:r>
              <a:rPr lang="ko-KR" b="0" i="0" u="none" baseline="0"/>
              <a:t>재해로 인한 정신적 외상 때문에 발생할 수 있는 심리적 및 신체적 증상을 미리 아는 것은 이러한 충격을 관리하는데 도움을 줍니다. </a:t>
            </a:r>
          </a:p>
          <a:p>
            <a:pPr algn="l" rtl="0">
              <a:lnSpc>
                <a:spcPct val="100000"/>
              </a:lnSpc>
              <a:spcBef>
                <a:spcPts val="600"/>
              </a:spcBef>
            </a:pPr>
            <a:r>
              <a:rPr lang="ko-KR" b="0" i="0" u="none" baseline="0"/>
              <a:t>스트레스를 관리하는 방법을 배웁니다: </a:t>
            </a:r>
          </a:p>
          <a:p>
            <a:pPr lvl="1" algn="l" rtl="0">
              <a:lnSpc>
                <a:spcPct val="100000"/>
              </a:lnSpc>
              <a:spcBef>
                <a:spcPts val="600"/>
              </a:spcBef>
            </a:pPr>
            <a:r>
              <a:rPr lang="ko-KR" b="0" i="0" u="none" baseline="0"/>
              <a:t>CERT 봉사요원들은 자신들을 위하여</a:t>
            </a:r>
          </a:p>
          <a:p>
            <a:pPr lvl="1" algn="l" rtl="0">
              <a:lnSpc>
                <a:spcPct val="100000"/>
              </a:lnSpc>
              <a:spcBef>
                <a:spcPts val="600"/>
              </a:spcBef>
            </a:pPr>
            <a:r>
              <a:rPr lang="ko-KR" b="0" i="0" u="none" baseline="0"/>
              <a:t>CERT 지휘요원들은 대응기간 동안  </a:t>
            </a:r>
          </a:p>
          <a:p>
            <a:pPr algn="l" rtl="0">
              <a:lnSpc>
                <a:spcPct val="100000"/>
              </a:lnSpc>
              <a:spcBef>
                <a:spcPts val="600"/>
              </a:spcBef>
            </a:pPr>
            <a:endParaRPr lang="ko-KR"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ko-KR" b="1" u="none" baseline="0" dirty="0"/>
              <a:t>팀의 안위</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ko-KR"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ko-KR" b="0" i="0" u="none" baseline="0"/>
              <a:t>충분히 수면을 취합니다. </a:t>
            </a:r>
          </a:p>
          <a:p>
            <a:pPr algn="l" rtl="0">
              <a:lnSpc>
                <a:spcPct val="100000"/>
              </a:lnSpc>
              <a:spcBef>
                <a:spcPts val="600"/>
              </a:spcBef>
            </a:pPr>
            <a:r>
              <a:rPr lang="ko-KR" b="0" i="0" u="none" baseline="0"/>
              <a:t>정기적으로 운동을 합니다. </a:t>
            </a:r>
          </a:p>
          <a:p>
            <a:pPr algn="l" rtl="0">
              <a:lnSpc>
                <a:spcPct val="100000"/>
              </a:lnSpc>
              <a:spcBef>
                <a:spcPts val="600"/>
              </a:spcBef>
            </a:pPr>
            <a:r>
              <a:rPr lang="ko-KR" b="0" i="0" u="none" baseline="0"/>
              <a:t>균형잡힌 식단으로 식사합니다. </a:t>
            </a:r>
          </a:p>
          <a:p>
            <a:pPr algn="l" rtl="0">
              <a:lnSpc>
                <a:spcPct val="100000"/>
              </a:lnSpc>
              <a:spcBef>
                <a:spcPts val="600"/>
              </a:spcBef>
            </a:pPr>
            <a:r>
              <a:rPr lang="ko-KR" b="0" i="0" u="none" baseline="0"/>
              <a:t>일, 여가, 휴식의 밸런스를 찾습니다. </a:t>
            </a:r>
          </a:p>
          <a:p>
            <a:pPr algn="l" rtl="0">
              <a:lnSpc>
                <a:spcPct val="100000"/>
              </a:lnSpc>
              <a:spcBef>
                <a:spcPts val="600"/>
              </a:spcBef>
            </a:pPr>
            <a:r>
              <a:rPr lang="ko-KR" b="0" i="0" u="none" baseline="0"/>
              <a:t>자신이 베풀었던 만큼 받을 수도 있다는 점을 인정합니다. </a:t>
            </a:r>
          </a:p>
          <a:p>
            <a:pPr algn="l" rtl="0">
              <a:lnSpc>
                <a:spcPct val="100000"/>
              </a:lnSpc>
              <a:spcBef>
                <a:spcPts val="600"/>
              </a:spcBef>
            </a:pPr>
            <a:r>
              <a:rPr lang="ko-KR" b="0" i="0" u="none" baseline="0"/>
              <a:t>다른 사람과 공감합니다. </a:t>
            </a:r>
          </a:p>
          <a:p>
            <a:pPr algn="l" rtl="0">
              <a:lnSpc>
                <a:spcPct val="100000"/>
              </a:lnSpc>
              <a:spcBef>
                <a:spcPts val="600"/>
              </a:spcBef>
            </a:pPr>
            <a:r>
              <a:rPr lang="ko-KR" b="0" i="0" u="none" baseline="0"/>
              <a:t>정신적 자원을 사용합니다.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lstStyle/>
          <a:p>
            <a:pPr algn="l" rtl="0"/>
            <a:r>
              <a:rPr lang="ko-KR" b="1" u="none" baseline="0" dirty="0"/>
              <a:t>스트레스 감소 방법</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ko-KR"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ko-KR" b="0" i="0" u="none" baseline="0"/>
              <a:t>재해에 따르는 정신적 외상에 대해 알도록 합니다. </a:t>
            </a:r>
          </a:p>
          <a:p>
            <a:pPr algn="l" rtl="0">
              <a:lnSpc>
                <a:spcPct val="100000"/>
              </a:lnSpc>
              <a:spcBef>
                <a:spcPts val="600"/>
              </a:spcBef>
            </a:pPr>
            <a:r>
              <a:rPr lang="ko-KR" b="0" i="0" u="none" baseline="0"/>
              <a:t>본인이 필요한 것에 대해 가족과 친구에게 설명합니다:</a:t>
            </a:r>
          </a:p>
          <a:p>
            <a:pPr lvl="1" algn="l" rtl="0">
              <a:lnSpc>
                <a:spcPct val="100000"/>
              </a:lnSpc>
              <a:spcBef>
                <a:spcPts val="600"/>
              </a:spcBef>
            </a:pPr>
            <a:r>
              <a:rPr lang="ko-KR" b="0" i="0" u="none" baseline="0"/>
              <a:t>말하고 싶을 때 듣습니다.</a:t>
            </a:r>
          </a:p>
          <a:p>
            <a:pPr lvl="1" algn="l" rtl="0">
              <a:lnSpc>
                <a:spcPct val="100000"/>
              </a:lnSpc>
              <a:spcBef>
                <a:spcPts val="600"/>
              </a:spcBef>
            </a:pPr>
            <a:r>
              <a:rPr lang="ko-KR" b="0" i="0" u="none" baseline="0"/>
              <a:t>본인이 준비될 때까지 억지로 말하려 하지 않습니다. </a:t>
            </a:r>
          </a:p>
          <a:p>
            <a:pPr algn="l" rtl="0">
              <a:lnSpc>
                <a:spcPct val="100000"/>
              </a:lnSpc>
              <a:spcBef>
                <a:spcPts val="600"/>
              </a:spcBef>
            </a:pPr>
            <a:endParaRPr lang="ko-KR"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320678"/>
            <a:ext cx="5806851" cy="1017672"/>
          </a:xfrm>
        </p:spPr>
        <p:txBody>
          <a:bodyPr/>
          <a:lstStyle/>
          <a:p>
            <a:pPr algn="l" rtl="0"/>
            <a:r>
              <a:rPr lang="ko-KR" b="1" u="none" baseline="0" dirty="0"/>
              <a:t>자신을 보살피세요</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ko-KR"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ko-KR" b="0" i="0" u="none" baseline="0"/>
              <a:t>이번 활동은 위기 발생 전이나 기간 중 사용할 수 있는 몇 가지 자가치유 도구를 요약해볼 수 있게 해줌으로써 비상사태 발생시 대응할 만반의 준비를 갖출 수 있도록 해줍니다. </a:t>
            </a:r>
          </a:p>
          <a:p>
            <a:pPr algn="l" rtl="0">
              <a:lnSpc>
                <a:spcPct val="100000"/>
              </a:lnSpc>
              <a:spcBef>
                <a:spcPts val="600"/>
              </a:spcBef>
            </a:pPr>
            <a:r>
              <a:rPr lang="ko-KR" b="0" i="0" u="none" baseline="0"/>
              <a:t>이번 활동은 각자, 자신에게 맞는 속도로 완료하도록 합니다.   모두가 마치게 되면, 원할 경우 같은 반 학생들과 답변을 공유해볼 수 있는 시간을 가지게 됩니다.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5806851" cy="1017672"/>
          </a:xfrm>
        </p:spPr>
        <p:txBody>
          <a:bodyPr/>
          <a:lstStyle/>
          <a:p>
            <a:pPr algn="l" rtl="0"/>
            <a:r>
              <a:rPr lang="ko-KR" b="1" u="none" baseline="0" dirty="0"/>
              <a:t>자가치유 도구상자</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ko-KR"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ko-KR"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ko-KR" b="0" i="0" u="none" baseline="0"/>
              <a:t>재해는 비교적 예측할 수 없습니다. </a:t>
            </a:r>
          </a:p>
          <a:p>
            <a:pPr algn="l" rtl="0"/>
            <a:r>
              <a:rPr lang="ko-KR" b="0" i="0" u="none" baseline="0"/>
              <a:t>비상사태 대응요원들이 압도될 수 있습니다. </a:t>
            </a:r>
          </a:p>
          <a:p>
            <a:pPr algn="l" rtl="0"/>
            <a:r>
              <a:rPr lang="ko-KR" b="0" i="0" u="none" baseline="0"/>
              <a:t>인명, 건강 그리고 환경을 위험에 처하게 만듭니다.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lstStyle/>
          <a:p>
            <a:pPr algn="l" rtl="0"/>
            <a:r>
              <a:rPr lang="ko-KR" b="1" u="none" baseline="0" dirty="0"/>
              <a:t>주요 재해 요소</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ko-KR"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ko-KR" sz="2700" b="0" i="0" u="none" baseline="0" dirty="0"/>
              <a:t>시작하기 전 CERT요원들에게 간략하게 설명합니다. </a:t>
            </a:r>
          </a:p>
          <a:p>
            <a:pPr algn="l" rtl="0">
              <a:lnSpc>
                <a:spcPct val="100000"/>
              </a:lnSpc>
              <a:spcBef>
                <a:spcPts val="0"/>
              </a:spcBef>
            </a:pPr>
            <a:r>
              <a:rPr lang="ko-KR" sz="2700" b="0" i="0" u="none" baseline="0" dirty="0"/>
              <a:t>CERT는 팀이라는 것을 명심합니다. </a:t>
            </a:r>
          </a:p>
          <a:p>
            <a:pPr algn="l" rtl="0">
              <a:lnSpc>
                <a:spcPct val="100000"/>
              </a:lnSpc>
              <a:spcBef>
                <a:spcPts val="0"/>
              </a:spcBef>
            </a:pPr>
            <a:r>
              <a:rPr lang="ko-KR" sz="2700" b="0" i="0" u="none" baseline="0" dirty="0"/>
              <a:t>휴식을 취한 뒤 그룹을 재정비합니다. </a:t>
            </a:r>
          </a:p>
          <a:p>
            <a:pPr algn="l" rtl="0">
              <a:lnSpc>
                <a:spcPct val="100000"/>
              </a:lnSpc>
              <a:spcBef>
                <a:spcPts val="0"/>
              </a:spcBef>
            </a:pPr>
            <a:r>
              <a:rPr lang="ko-KR" sz="2700" b="0" i="0" u="none" baseline="0" dirty="0"/>
              <a:t>사고현장으로부터 떨어져 휴식을 취합니다. </a:t>
            </a:r>
          </a:p>
          <a:p>
            <a:pPr algn="l" rtl="0">
              <a:lnSpc>
                <a:spcPct val="100000"/>
              </a:lnSpc>
              <a:spcBef>
                <a:spcPts val="0"/>
              </a:spcBef>
            </a:pPr>
            <a:r>
              <a:rPr lang="ko-KR" sz="2700" b="0" i="0" u="none" baseline="0" dirty="0"/>
              <a:t>수용하는 문화를 수립합니다. </a:t>
            </a:r>
          </a:p>
          <a:p>
            <a:pPr algn="l" rtl="0">
              <a:lnSpc>
                <a:spcPct val="100000"/>
              </a:lnSpc>
              <a:spcBef>
                <a:spcPts val="0"/>
              </a:spcBef>
            </a:pPr>
            <a:r>
              <a:rPr lang="ko-KR" sz="2700" b="0" i="0" u="none" baseline="0" dirty="0"/>
              <a:t>잘 먹고, 몸에 수분을 유지합니다. </a:t>
            </a:r>
          </a:p>
          <a:p>
            <a:pPr algn="l" rtl="0">
              <a:lnSpc>
                <a:spcPct val="100000"/>
              </a:lnSpc>
              <a:spcBef>
                <a:spcPts val="0"/>
              </a:spcBef>
            </a:pPr>
            <a:r>
              <a:rPr lang="ko-KR" sz="2700" b="0" i="0" u="none" baseline="0" dirty="0"/>
              <a:t>팀 동료들의 변화를 알아차립니다. </a:t>
            </a:r>
          </a:p>
          <a:p>
            <a:pPr algn="l" rtl="0">
              <a:lnSpc>
                <a:spcPct val="100000"/>
              </a:lnSpc>
              <a:spcBef>
                <a:spcPts val="0"/>
              </a:spcBef>
            </a:pPr>
            <a:r>
              <a:rPr lang="ko-KR" sz="2700" b="0" i="0" u="none" baseline="0" dirty="0"/>
              <a:t>팀과 임무를 순환시킵니다.  </a:t>
            </a:r>
          </a:p>
          <a:p>
            <a:pPr algn="l" rtl="0">
              <a:lnSpc>
                <a:spcPct val="100000"/>
              </a:lnSpc>
              <a:spcBef>
                <a:spcPts val="0"/>
              </a:spcBef>
            </a:pPr>
            <a:r>
              <a:rPr lang="ko-KR" sz="2700" b="0" i="0" u="none" baseline="0" dirty="0"/>
              <a:t>봉사요원들을 천천히, 단계적으로 철수시킵니다. </a:t>
            </a:r>
          </a:p>
          <a:p>
            <a:pPr algn="l" rtl="0">
              <a:lnSpc>
                <a:spcPct val="100000"/>
              </a:lnSpc>
              <a:spcBef>
                <a:spcPts val="0"/>
              </a:spcBef>
            </a:pPr>
            <a:r>
              <a:rPr lang="ko-KR" sz="2700" b="0" i="0" u="none" baseline="0" dirty="0"/>
              <a:t>교대근무 후 긴장을 완화시킵니다.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팀 지휘요원이 스트레스를 감소하는 방법</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ko-KR"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ko-KR"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ko-KR" b="0" i="0" u="none" baseline="0"/>
              <a:t>재해 이전</a:t>
            </a:r>
          </a:p>
          <a:p>
            <a:pPr algn="l" rtl="0">
              <a:lnSpc>
                <a:spcPct val="100000"/>
              </a:lnSpc>
              <a:spcBef>
                <a:spcPts val="600"/>
              </a:spcBef>
            </a:pPr>
            <a:r>
              <a:rPr lang="ko-KR" b="0" i="0" u="none" baseline="0"/>
              <a:t>충격</a:t>
            </a:r>
          </a:p>
          <a:p>
            <a:pPr algn="l" rtl="0">
              <a:lnSpc>
                <a:spcPct val="100000"/>
              </a:lnSpc>
              <a:spcBef>
                <a:spcPts val="600"/>
              </a:spcBef>
            </a:pPr>
            <a:r>
              <a:rPr lang="ko-KR" b="0" i="0" u="none" baseline="0"/>
              <a:t>영웅</a:t>
            </a:r>
          </a:p>
          <a:p>
            <a:pPr algn="l" rtl="0">
              <a:lnSpc>
                <a:spcPct val="100000"/>
              </a:lnSpc>
              <a:spcBef>
                <a:spcPts val="600"/>
              </a:spcBef>
            </a:pPr>
            <a:r>
              <a:rPr lang="ko-KR" b="0" i="0" u="none" baseline="0"/>
              <a:t>신혼기간</a:t>
            </a:r>
          </a:p>
          <a:p>
            <a:pPr algn="l" rtl="0">
              <a:lnSpc>
                <a:spcPct val="100000"/>
              </a:lnSpc>
              <a:spcBef>
                <a:spcPts val="600"/>
              </a:spcBef>
            </a:pPr>
            <a:r>
              <a:rPr lang="ko-KR" b="0" i="0" u="none" baseline="0"/>
              <a:t>환멸</a:t>
            </a:r>
          </a:p>
          <a:p>
            <a:pPr algn="l" rtl="0">
              <a:lnSpc>
                <a:spcPct val="100000"/>
              </a:lnSpc>
              <a:spcBef>
                <a:spcPts val="600"/>
              </a:spcBef>
            </a:pPr>
            <a:r>
              <a:rPr lang="ko-KR" b="0" i="0" u="none" baseline="0"/>
              <a:t>재건</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a:bodyPr>
          <a:lstStyle/>
          <a:p>
            <a:pPr algn="l" rtl="0"/>
            <a:r>
              <a:rPr lang="ko-KR" b="1" u="none" baseline="0" dirty="0"/>
              <a:t>위기의 정서적 단계</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ko-KR"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ko-KR" b="0" i="0" u="none" baseline="0"/>
              <a:t>PM 5-8</a:t>
            </a:r>
          </a:p>
        </p:txBody>
      </p:sp>
      <p:pic>
        <p:nvPicPr>
          <p:cNvPr id="6" name="Picture 5" descr="위기의 감정적 단계.  슬픔에 잠겨 페인트 통위에 앉아 있는 남자의 모습을 보여주는 그림.">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ko-KR" b="0" i="0" u="none" baseline="0"/>
              <a:t>정신적 외상에 의한 위기란 사람들이 어려움에 대처할 능력이 다음에 의해 압도되는 경험, 또는 그러할 경우 보이는 현상을 말합니다:</a:t>
            </a:r>
          </a:p>
          <a:p>
            <a:pPr lvl="1" algn="l" rtl="0">
              <a:lnSpc>
                <a:spcPct val="100000"/>
              </a:lnSpc>
              <a:spcBef>
                <a:spcPts val="600"/>
              </a:spcBef>
              <a:buFont typeface="Arial" panose="020B0604020202020204" pitchFamily="34" charset="0"/>
              <a:buChar char="•"/>
            </a:pPr>
            <a:r>
              <a:rPr lang="ko-KR" b="0" i="0" u="none" baseline="0"/>
              <a:t>본인이나 다른 사람의 사망 및 부상, 혹은 그에 대한 가능성</a:t>
            </a:r>
          </a:p>
          <a:p>
            <a:pPr lvl="1" algn="l" rtl="0">
              <a:lnSpc>
                <a:spcPct val="100000"/>
              </a:lnSpc>
              <a:spcBef>
                <a:spcPts val="600"/>
              </a:spcBef>
              <a:buFont typeface="Arial" panose="020B0604020202020204" pitchFamily="34" charset="0"/>
              <a:buChar char="•"/>
            </a:pPr>
            <a:r>
              <a:rPr lang="ko-KR" b="0" i="0" u="none" baseline="0"/>
              <a:t>심각한 부상</a:t>
            </a:r>
          </a:p>
          <a:p>
            <a:pPr lvl="1" algn="l" rtl="0">
              <a:lnSpc>
                <a:spcPct val="100000"/>
              </a:lnSpc>
              <a:spcBef>
                <a:spcPts val="600"/>
              </a:spcBef>
              <a:buFont typeface="Arial" panose="020B0604020202020204" pitchFamily="34" charset="0"/>
              <a:buChar char="•"/>
            </a:pPr>
            <a:r>
              <a:rPr lang="ko-KR" b="0" i="0" u="none" baseline="0"/>
              <a:t>본인들의 집, 이웃 또는 귀중한 소유물의 파괴</a:t>
            </a:r>
          </a:p>
          <a:p>
            <a:pPr lvl="1" algn="l" rtl="0">
              <a:lnSpc>
                <a:spcPct val="100000"/>
              </a:lnSpc>
              <a:spcBef>
                <a:spcPts val="600"/>
              </a:spcBef>
              <a:buFont typeface="Arial" panose="020B0604020202020204" pitchFamily="34" charset="0"/>
              <a:buChar char="•"/>
            </a:pPr>
            <a:r>
              <a:rPr lang="ko-KR" b="0" i="0" u="none" baseline="0"/>
              <a:t>가족이나 가까운 친구들과의 연락 두절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ko-KR" b="1" u="none" baseline="0" dirty="0"/>
              <a:t>정신적 외상에 의한 위기</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ko-KR"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ko-KR" b="0" i="0" u="none" baseline="0"/>
              <a:t>정신적 외상에 의한 스트레스는 다음에 영향을 미칠 수 있습니다:</a:t>
            </a:r>
          </a:p>
          <a:p>
            <a:pPr lvl="1" algn="l" rtl="0">
              <a:lnSpc>
                <a:spcPct val="100000"/>
              </a:lnSpc>
              <a:spcBef>
                <a:spcPts val="600"/>
              </a:spcBef>
              <a:buFont typeface="Arial" panose="020B0604020202020204" pitchFamily="34" charset="0"/>
              <a:buChar char="•"/>
            </a:pPr>
            <a:r>
              <a:rPr lang="ko-KR" b="0" i="0" u="none" baseline="0"/>
              <a:t>인지적 기능</a:t>
            </a:r>
          </a:p>
          <a:p>
            <a:pPr lvl="1" algn="l" rtl="0">
              <a:lnSpc>
                <a:spcPct val="100000"/>
              </a:lnSpc>
              <a:spcBef>
                <a:spcPts val="600"/>
              </a:spcBef>
              <a:buFont typeface="Arial" panose="020B0604020202020204" pitchFamily="34" charset="0"/>
              <a:buChar char="•"/>
            </a:pPr>
            <a:r>
              <a:rPr lang="ko-KR" b="0" i="0" u="none" baseline="0"/>
              <a:t>신체적 건강</a:t>
            </a:r>
          </a:p>
          <a:p>
            <a:pPr lvl="1" algn="l" rtl="0">
              <a:lnSpc>
                <a:spcPct val="100000"/>
              </a:lnSpc>
              <a:spcBef>
                <a:spcPts val="600"/>
              </a:spcBef>
              <a:buFont typeface="Arial" panose="020B0604020202020204" pitchFamily="34" charset="0"/>
              <a:buChar char="•"/>
            </a:pPr>
            <a:r>
              <a:rPr lang="ko-KR" b="0" i="0" u="none" baseline="0"/>
              <a:t>사람과의 관계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 스트레스의 영향</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ko-KR"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ko-KR" b="0" i="0" u="none" baseline="0"/>
              <a:t>유사한 사건을 과거에 겪었을 경우</a:t>
            </a:r>
          </a:p>
          <a:p>
            <a:pPr algn="l" rtl="0">
              <a:lnSpc>
                <a:spcPct val="100000"/>
              </a:lnSpc>
              <a:spcBef>
                <a:spcPts val="600"/>
              </a:spcBef>
            </a:pPr>
            <a:r>
              <a:rPr lang="ko-KR" b="0" i="0" u="none" baseline="0"/>
              <a:t>혼란의 강도 </a:t>
            </a:r>
          </a:p>
          <a:p>
            <a:pPr algn="l" rtl="0">
              <a:lnSpc>
                <a:spcPct val="100000"/>
              </a:lnSpc>
              <a:spcBef>
                <a:spcPts val="600"/>
              </a:spcBef>
            </a:pPr>
            <a:r>
              <a:rPr lang="ko-KR" b="0" i="0" u="none" baseline="0"/>
              <a:t>개인의 사건에 대한 느낌</a:t>
            </a:r>
          </a:p>
          <a:p>
            <a:pPr algn="l" rtl="0">
              <a:lnSpc>
                <a:spcPct val="100000"/>
              </a:lnSpc>
              <a:spcBef>
                <a:spcPts val="600"/>
              </a:spcBef>
            </a:pPr>
            <a:r>
              <a:rPr lang="ko-KR" b="0" i="0" u="none" baseline="0"/>
              <a:t>개인의 정서적 힘</a:t>
            </a:r>
          </a:p>
          <a:p>
            <a:pPr algn="l" rtl="0">
              <a:lnSpc>
                <a:spcPct val="100000"/>
              </a:lnSpc>
              <a:spcBef>
                <a:spcPts val="600"/>
              </a:spcBef>
            </a:pPr>
            <a:r>
              <a:rPr lang="ko-KR" b="0" i="0" u="none" baseline="0"/>
              <a:t>사건이 경과된 시간</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ko-KR" b="1" u="none" baseline="0" dirty="0"/>
              <a:t>매개 요인</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ko-KR"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ko-KR" b="0" i="0" u="none" baseline="0"/>
              <a:t>생존자들의 부상이나 쇼크에 대해 평가합니다. </a:t>
            </a:r>
          </a:p>
          <a:p>
            <a:pPr algn="l" rtl="0">
              <a:lnSpc>
                <a:spcPct val="100000"/>
              </a:lnSpc>
              <a:spcBef>
                <a:spcPts val="600"/>
              </a:spcBef>
            </a:pPr>
            <a:r>
              <a:rPr lang="ko-KR" b="0" i="0" u="none" baseline="0"/>
              <a:t>부상을 당하지 않은 사람들의 도움을 받도록 합니다. </a:t>
            </a:r>
          </a:p>
          <a:p>
            <a:pPr algn="l" rtl="0">
              <a:lnSpc>
                <a:spcPct val="100000"/>
              </a:lnSpc>
              <a:spcBef>
                <a:spcPts val="600"/>
              </a:spcBef>
            </a:pPr>
            <a:r>
              <a:rPr lang="ko-KR" b="0" i="0" u="none" baseline="0"/>
              <a:t>경청하고 공감하는 것을 통해 지원합니다. </a:t>
            </a:r>
          </a:p>
          <a:p>
            <a:pPr algn="l" rtl="0">
              <a:lnSpc>
                <a:spcPct val="100000"/>
              </a:lnSpc>
              <a:spcBef>
                <a:spcPts val="600"/>
              </a:spcBef>
            </a:pPr>
            <a:r>
              <a:rPr lang="ko-KR" b="0" i="0" u="none" baseline="0"/>
              <a:t>생존자들을 가족이나 친구들에게 연결시켜 주어 그들이 자연스럽게 힘이 되어주도록 합니다.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lstStyle/>
          <a:p>
            <a:pPr algn="l" rtl="0"/>
            <a:r>
              <a:rPr lang="ko-KR" b="1" u="none" baseline="0" dirty="0"/>
              <a:t>생존자 안정화</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ko-KR"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ko-KR"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ko-KR" b="0" i="0" u="none" baseline="0"/>
              <a:t>생존자들을 경청하고 이들이 말하는 것에 주목합니다.  </a:t>
            </a:r>
          </a:p>
          <a:p>
            <a:pPr algn="l" rtl="0">
              <a:lnSpc>
                <a:spcPct val="100000"/>
              </a:lnSpc>
              <a:spcBef>
                <a:spcPts val="600"/>
              </a:spcBef>
            </a:pPr>
            <a:r>
              <a:rPr lang="ko-KR" b="0" i="0" u="none" baseline="0"/>
              <a:t>지원을 제공함으로써 생존자들이 보호받고 있다는 느낌을 가지도록 돕습니다. </a:t>
            </a:r>
          </a:p>
          <a:p>
            <a:pPr algn="l" rtl="0">
              <a:lnSpc>
                <a:spcPct val="100000"/>
              </a:lnSpc>
              <a:spcBef>
                <a:spcPts val="600"/>
              </a:spcBef>
            </a:pPr>
            <a:r>
              <a:rPr lang="ko-KR" b="0" i="0" u="none" baseline="0"/>
              <a:t>생존자들이 친구나 사랑하는 사람들과 연결되도록 합니다.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듣고, 감싸주고, 공감하기</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ko-KR"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ko-KR"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ko-KR" b="0" i="0" u="none" baseline="0"/>
              <a:t>말하는 사람의 입장이 되봅니다. </a:t>
            </a:r>
          </a:p>
          <a:p>
            <a:pPr algn="l" rtl="0">
              <a:lnSpc>
                <a:spcPct val="100000"/>
              </a:lnSpc>
              <a:spcBef>
                <a:spcPts val="600"/>
              </a:spcBef>
            </a:pPr>
            <a:r>
              <a:rPr lang="ko-KR" b="0" i="0" u="none" baseline="0"/>
              <a:t>단지 말만 듣기보단 그 말이 무엇을 의미하는지 경청합니다. </a:t>
            </a:r>
          </a:p>
          <a:p>
            <a:pPr algn="l" rtl="0">
              <a:lnSpc>
                <a:spcPct val="100000"/>
              </a:lnSpc>
              <a:spcBef>
                <a:spcPts val="600"/>
              </a:spcBef>
            </a:pPr>
            <a:r>
              <a:rPr lang="ko-KR" b="0" i="0" u="none" baseline="0"/>
              <a:t>비언어적 의사소통에 주목합니다. </a:t>
            </a:r>
          </a:p>
          <a:p>
            <a:pPr algn="l" rtl="0">
              <a:lnSpc>
                <a:spcPct val="100000"/>
              </a:lnSpc>
              <a:spcBef>
                <a:spcPts val="600"/>
              </a:spcBef>
            </a:pPr>
            <a:r>
              <a:rPr lang="ko-KR" b="0" i="0" u="none" baseline="0"/>
              <a:t>화자의 말을 다른 말로 바꾸어보고 제대로 이해했는지 확인합니다.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공감적인 자세로 듣는 방법</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ko-KR"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ko-KR"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ko-KR" b="0" i="0" u="none" baseline="0"/>
              <a:t>“이해합니다”</a:t>
            </a:r>
          </a:p>
          <a:p>
            <a:pPr algn="l" rtl="0">
              <a:lnSpc>
                <a:spcPct val="100000"/>
              </a:lnSpc>
              <a:spcBef>
                <a:spcPts val="600"/>
              </a:spcBef>
            </a:pPr>
            <a:r>
              <a:rPr lang="ko-KR" b="0" i="0" u="none" baseline="0"/>
              <a:t>“기분 상해하지 마세요”</a:t>
            </a:r>
          </a:p>
          <a:p>
            <a:pPr algn="l" rtl="0">
              <a:lnSpc>
                <a:spcPct val="100000"/>
              </a:lnSpc>
              <a:spcBef>
                <a:spcPts val="600"/>
              </a:spcBef>
            </a:pPr>
            <a:r>
              <a:rPr lang="ko-KR" b="0" i="0" u="none" baseline="0"/>
              <a:t>“아주 강하시군요” </a:t>
            </a:r>
          </a:p>
          <a:p>
            <a:pPr algn="l" rtl="0">
              <a:lnSpc>
                <a:spcPct val="100000"/>
              </a:lnSpc>
              <a:spcBef>
                <a:spcPts val="600"/>
              </a:spcBef>
            </a:pPr>
            <a:r>
              <a:rPr lang="ko-KR" b="0" i="0" u="none" baseline="0"/>
              <a:t>“잘 극복하실 겁니다”</a:t>
            </a:r>
          </a:p>
          <a:p>
            <a:pPr algn="l" rtl="0">
              <a:lnSpc>
                <a:spcPct val="100000"/>
              </a:lnSpc>
              <a:spcBef>
                <a:spcPts val="600"/>
              </a:spcBef>
            </a:pPr>
            <a:r>
              <a:rPr lang="ko-KR" b="0" i="0" u="none" baseline="0"/>
              <a:t>“울지 마세요”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ko-KR" b="0" i="0" u="none" baseline="0"/>
              <a:t>“이는 신의 뜻입니다”</a:t>
            </a:r>
          </a:p>
          <a:p>
            <a:pPr algn="l" rtl="0"/>
            <a:r>
              <a:rPr lang="ko-KR" b="0" i="0" u="none" baseline="0"/>
              <a:t>“더 안좋은 상황이었을 수도 있었는데”</a:t>
            </a:r>
          </a:p>
          <a:p>
            <a:pPr algn="l" rtl="0"/>
            <a:r>
              <a:rPr lang="ko-KR" b="0" i="0" u="none" baseline="0"/>
              <a:t>“적어도 당신에게는 아직 … 이런 것들이 남아 있지 않습니까”</a:t>
            </a:r>
          </a:p>
          <a:p>
            <a:pPr algn="l" rtl="0"/>
            <a:r>
              <a:rPr lang="ko-KR" b="0" i="0" u="none" baseline="0"/>
              <a:t>“모든 것이 잘 될겁니다”</a:t>
            </a:r>
          </a:p>
          <a:p>
            <a:pPr marL="0" indent="0" algn="l" rtl="0">
              <a:buNone/>
            </a:pPr>
            <a:endParaRPr lang="ko-KR"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ko-KR" b="1" u="none" baseline="0" dirty="0"/>
              <a:t>말하면 안되는 것들</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ko-KR"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ko-KR" b="0" i="0" u="none" baseline="0"/>
              <a:t>“고통을 받게 되서 안타깝게 생각합니다”</a:t>
            </a:r>
          </a:p>
          <a:p>
            <a:pPr algn="l" rtl="0">
              <a:lnSpc>
                <a:spcPct val="100000"/>
              </a:lnSpc>
              <a:spcBef>
                <a:spcPts val="600"/>
              </a:spcBef>
            </a:pPr>
            <a:r>
              <a:rPr lang="ko-KR" b="0" i="0" u="none" baseline="0"/>
              <a:t>“이런 일이 발생한 걸 안타깝게 생각합니다”</a:t>
            </a:r>
          </a:p>
          <a:p>
            <a:pPr algn="l" rtl="0">
              <a:lnSpc>
                <a:spcPct val="100000"/>
              </a:lnSpc>
              <a:spcBef>
                <a:spcPts val="600"/>
              </a:spcBef>
            </a:pPr>
            <a:r>
              <a:rPr lang="ko-KR" b="0" i="0" u="none" baseline="0"/>
              <a:t>“….. 하는 것을 도와드려도 괜찮겠습니까?”</a:t>
            </a:r>
          </a:p>
          <a:p>
            <a:pPr algn="l" rtl="0">
              <a:lnSpc>
                <a:spcPct val="100000"/>
              </a:lnSpc>
              <a:spcBef>
                <a:spcPts val="600"/>
              </a:spcBef>
            </a:pPr>
            <a:r>
              <a:rPr lang="ko-KR" b="0" i="0" u="none" baseline="0"/>
              <a:t>“당신의 심정이 어떨지 저는 상상조차 할 수 없습니다” </a:t>
            </a:r>
          </a:p>
          <a:p>
            <a:pPr algn="l" rtl="0">
              <a:lnSpc>
                <a:spcPct val="100000"/>
              </a:lnSpc>
              <a:spcBef>
                <a:spcPts val="600"/>
              </a:spcBef>
            </a:pPr>
            <a:r>
              <a:rPr lang="ko-KR" b="0" i="0" u="none" baseline="0"/>
              <a:t>“어떤 도움이 필요하십니까?”</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ko-KR" b="1" u="none" baseline="0" dirty="0"/>
              <a:t>대신 이렇게 말해주세요</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ko-KR"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ko-KR" b="0" i="0" u="none" baseline="0"/>
              <a:t>가장 흔하게 발생하는 재해를 식별합니다. </a:t>
            </a:r>
          </a:p>
          <a:p>
            <a:pPr algn="l" rtl="0"/>
            <a:r>
              <a:rPr lang="ko-KR" b="0" i="0" u="none" baseline="0"/>
              <a:t>가장 심각한 영향을 주는 잠재적 위험요소를 식별합니다. </a:t>
            </a:r>
          </a:p>
          <a:p>
            <a:pPr algn="l" rtl="0"/>
            <a:r>
              <a:rPr lang="ko-KR" b="0" i="0" u="none" baseline="0"/>
              <a:t>최근 혹은 과거의 영향을 고려합니다. </a:t>
            </a:r>
          </a:p>
          <a:p>
            <a:pPr algn="l" rtl="0"/>
            <a:r>
              <a:rPr lang="ko-KR" b="0" i="0" u="none" baseline="0"/>
              <a:t>해당 공통체 내에서 특정 위험요소에 취약한 장소를 식별합니다. </a:t>
            </a:r>
          </a:p>
          <a:p>
            <a:pPr algn="l" rtl="0"/>
            <a:r>
              <a:rPr lang="ko-KR" b="0" i="0" u="none" baseline="0"/>
              <a:t>서비스 중단시 어떤 일들을 예상할 수 있는지 고려해봅니다.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지역적 </a:t>
            </a:r>
            <a:r>
              <a:rPr lang="ko-KR" altLang="en-US" dirty="0"/>
              <a:t>위험요소의</a:t>
            </a:r>
            <a:r>
              <a:rPr lang="ko-KR" b="1" u="none" baseline="0" dirty="0"/>
              <a:t> 취약성</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ko-KR"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ko-KR" b="0" i="0" u="none" baseline="0" dirty="0"/>
              <a:t>시신을 덮습니다; 존경심을 가지고 다루도록 합니다.  </a:t>
            </a:r>
          </a:p>
          <a:p>
            <a:pPr algn="l" rtl="0">
              <a:lnSpc>
                <a:spcPct val="100000"/>
              </a:lnSpc>
              <a:spcBef>
                <a:spcPts val="600"/>
              </a:spcBef>
            </a:pPr>
            <a:r>
              <a:rPr lang="ko-KR" b="0" i="0" u="none" baseline="0" dirty="0"/>
              <a:t>지역 법규나 의례를 따릅니다. </a:t>
            </a:r>
          </a:p>
          <a:p>
            <a:pPr algn="l" rtl="0">
              <a:lnSpc>
                <a:spcPct val="100000"/>
              </a:lnSpc>
              <a:spcBef>
                <a:spcPts val="600"/>
              </a:spcBef>
            </a:pPr>
            <a:r>
              <a:rPr lang="ko-KR" b="0" i="0" u="none" baseline="0" dirty="0"/>
              <a:t>지역 당국자와 상의합니다.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a:bodyPr>
          <a:lstStyle/>
          <a:p>
            <a:pPr algn="l" rtl="0"/>
            <a:r>
              <a:rPr lang="ko-KR" b="1" u="none" baseline="0" dirty="0"/>
              <a:t>사망 현장 관리</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ko-KR"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ko-KR" sz="2700" b="0" i="0" u="none" baseline="0" dirty="0"/>
              <a:t>구조활동은 불쾌하거나 불편할 수도 있으므로 마음의 준비를 하도록 합니다.   </a:t>
            </a:r>
          </a:p>
          <a:p>
            <a:pPr algn="l" rtl="0">
              <a:lnSpc>
                <a:spcPct val="100000"/>
              </a:lnSpc>
              <a:spcBef>
                <a:spcPts val="0"/>
              </a:spcBef>
            </a:pPr>
            <a:r>
              <a:rPr lang="ko-KR" sz="2700" b="0" i="0" u="none" baseline="0" dirty="0"/>
              <a:t>정신적 외상의 심리적 및 신체적 증상에 대해 알도록 합니다. </a:t>
            </a:r>
          </a:p>
          <a:p>
            <a:pPr algn="l" rtl="0">
              <a:lnSpc>
                <a:spcPct val="100000"/>
              </a:lnSpc>
              <a:spcBef>
                <a:spcPts val="0"/>
              </a:spcBef>
            </a:pPr>
            <a:r>
              <a:rPr lang="ko-KR" sz="2700" b="0" i="0" u="none" baseline="0" dirty="0"/>
              <a:t>재해의 6가지 정서적 단계를 이해합니다.  </a:t>
            </a:r>
          </a:p>
          <a:p>
            <a:pPr algn="l" rtl="0">
              <a:lnSpc>
                <a:spcPct val="100000"/>
              </a:lnSpc>
              <a:spcBef>
                <a:spcPts val="0"/>
              </a:spcBef>
            </a:pPr>
            <a:r>
              <a:rPr lang="ko-KR" sz="2700" b="0" i="0" u="none" baseline="0" dirty="0"/>
              <a:t>인지, 건강 그리고 관계에 영향을 미치는 스트레스를 감소하기 위한 조치를 취합니다. </a:t>
            </a:r>
          </a:p>
          <a:p>
            <a:pPr algn="l" rtl="0">
              <a:lnSpc>
                <a:spcPct val="100000"/>
              </a:lnSpc>
              <a:spcBef>
                <a:spcPts val="0"/>
              </a:spcBef>
            </a:pPr>
            <a:r>
              <a:rPr lang="ko-KR" sz="2700" b="0" i="0" u="none" baseline="0" dirty="0"/>
              <a:t>개개인을 안정시킵니다. </a:t>
            </a:r>
          </a:p>
          <a:p>
            <a:pPr algn="l" rtl="0">
              <a:lnSpc>
                <a:spcPct val="100000"/>
              </a:lnSpc>
              <a:spcBef>
                <a:spcPts val="0"/>
              </a:spcBef>
            </a:pPr>
            <a:r>
              <a:rPr lang="ko-KR" sz="2700" b="0" i="0" u="none" baseline="0" dirty="0"/>
              <a:t>생존자들을 돕기 위해 듣고, 감싸주고, 공감해줍니다.  </a:t>
            </a:r>
          </a:p>
          <a:p>
            <a:pPr algn="l" rtl="0">
              <a:lnSpc>
                <a:spcPct val="100000"/>
              </a:lnSpc>
              <a:spcBef>
                <a:spcPts val="0"/>
              </a:spcBef>
            </a:pPr>
            <a:r>
              <a:rPr lang="ko-KR" sz="2700" b="0" i="0" u="none" baseline="0" dirty="0"/>
              <a:t>공감하는 자세로 듣는 사람이 됩니다.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ko-KR" b="1" u="none" baseline="0" dirty="0"/>
              <a:t>5과 요약</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ko-KR"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ko-KR"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ko-KR" b="0" i="0" u="none" baseline="0"/>
              <a:t>다음 과정에서 배울 과를 읽어봅니다. </a:t>
            </a:r>
          </a:p>
          <a:p>
            <a:pPr algn="l" rtl="0">
              <a:lnSpc>
                <a:spcPct val="100000"/>
              </a:lnSpc>
              <a:spcBef>
                <a:spcPts val="600"/>
              </a:spcBef>
            </a:pPr>
            <a:r>
              <a:rPr lang="ko-KR" b="0" i="0" u="none" baseline="0"/>
              <a:t>다음 과정에 필요한 준비물을 가지고 옵니다. </a:t>
            </a:r>
          </a:p>
          <a:p>
            <a:pPr algn="l" rtl="0">
              <a:lnSpc>
                <a:spcPct val="100000"/>
              </a:lnSpc>
              <a:spcBef>
                <a:spcPts val="600"/>
              </a:spcBef>
            </a:pPr>
            <a:r>
              <a:rPr lang="ko-KR" b="0" i="0" u="none" baseline="0"/>
              <a:t>다음 과정에 적절한 복장을 착용합니다. </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ko-KR"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ko-KR"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6과: 화재안전 및 유틸리티 통제 </a:t>
            </a:r>
          </a:p>
        </p:txBody>
      </p:sp>
      <p:sp>
        <p:nvSpPr>
          <p:cNvPr id="4" name="Title 3"/>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ko-KR" b="0" i="0" u="none" baseline="0"/>
              <a:t>CERT의 평가과정 및 최소안전 예방조치를 포함하여 화재안전과 대응에 있어 CERT가 가지는 역할에 대해 설명합니다.  </a:t>
            </a:r>
          </a:p>
          <a:p>
            <a:pPr algn="l" rtl="0">
              <a:lnSpc>
                <a:spcPct val="100000"/>
              </a:lnSpc>
              <a:spcBef>
                <a:spcPts val="600"/>
              </a:spcBef>
            </a:pPr>
            <a:r>
              <a:rPr lang="ko-KR" b="0" i="0" u="none" baseline="0"/>
              <a:t>소화기를 사용하여 소형화재를 진압합니다. </a:t>
            </a:r>
          </a:p>
          <a:p>
            <a:pPr algn="l" rtl="0">
              <a:lnSpc>
                <a:spcPct val="100000"/>
              </a:lnSpc>
              <a:spcBef>
                <a:spcPts val="600"/>
              </a:spcBef>
            </a:pPr>
            <a:r>
              <a:rPr lang="ko-KR" b="0" i="0" u="none" baseline="0"/>
              <a:t>가정 및 지역공동체에서의 잠재적 화재, 유틸리티 및 유해한 물질 등과 관련된 위험요소를 식별하고 감소합니다.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ko-KR"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ko-KR" b="0" i="0" u="none" baseline="0"/>
              <a:t>CERT는 다음을 수행함으로써 화재안전에 있어 매우 중요한 역할을 담당합니다:</a:t>
            </a:r>
          </a:p>
          <a:p>
            <a:pPr lvl="1" algn="l" rtl="0"/>
            <a:r>
              <a:rPr lang="ko-KR" b="0" i="0" u="none" baseline="0"/>
              <a:t>소형화재 진압</a:t>
            </a:r>
          </a:p>
          <a:p>
            <a:pPr lvl="1" algn="l" rtl="0"/>
            <a:r>
              <a:rPr lang="ko-KR" b="0" i="0" u="none" baseline="0"/>
              <a:t>연료의 원천을 제거해줌으로써 추가 화재를 예방</a:t>
            </a:r>
          </a:p>
          <a:p>
            <a:pPr lvl="1" algn="l" rtl="0"/>
            <a:r>
              <a:rPr lang="ko-KR" b="0" i="0" u="none" baseline="0"/>
              <a:t>유틸리티 차단</a:t>
            </a:r>
          </a:p>
          <a:p>
            <a:pPr lvl="1" algn="l" rtl="0"/>
            <a:r>
              <a:rPr lang="ko-KR" b="0" i="0" u="none" baseline="0"/>
              <a:t>필요할 경우, 대피하는 것을 지원 </a:t>
            </a:r>
          </a:p>
          <a:p>
            <a:endParaRPr lang="ko-KR"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lstStyle/>
          <a:p>
            <a:pPr algn="l" rtl="0"/>
            <a:r>
              <a:rPr lang="ko-KR" b="1" u="none" baseline="0" dirty="0"/>
              <a:t>CERT의 역할</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ko-KR"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ko-KR" b="0" i="0" u="none" baseline="0"/>
              <a:t>구조요원의 안전이 최우선순위입니다.</a:t>
            </a:r>
          </a:p>
          <a:p>
            <a:pPr lvl="1" algn="l" rtl="0"/>
            <a:r>
              <a:rPr lang="ko-KR" b="0" i="0" u="none" baseline="0"/>
              <a:t>항상 동료와 함께 짝을 지어 작업하도록 합니다. </a:t>
            </a:r>
          </a:p>
          <a:p>
            <a:pPr lvl="1" algn="l" rtl="0"/>
            <a:r>
              <a:rPr lang="ko-KR" b="0" i="0" u="none" baseline="0"/>
              <a:t>항상 안전장비를 착용하도록 합니다. </a:t>
            </a:r>
          </a:p>
          <a:p>
            <a:pPr lvl="1" algn="l" rtl="0"/>
            <a:endParaRPr lang="ko-KR" dirty="0"/>
          </a:p>
          <a:p>
            <a:pPr lvl="1" algn="l" rtl="0"/>
            <a:endParaRPr lang="ko-KR" dirty="0"/>
          </a:p>
          <a:p>
            <a:pPr marL="0" lvl="1" indent="0" algn="ctr" rtl="0">
              <a:buNone/>
            </a:pPr>
            <a:r>
              <a:rPr lang="ko-KR" sz="2800" b="1" i="0" u="none" baseline="0"/>
              <a:t>CERT 목표:</a:t>
            </a:r>
          </a:p>
          <a:p>
            <a:pPr marL="0" lvl="1" indent="0" algn="ctr" rtl="0">
              <a:buNone/>
            </a:pPr>
            <a:r>
              <a:rPr lang="ko-KR" sz="2800" b="1" i="0" u="none" baseline="0"/>
              <a:t>최대 다수를 위한 최대 선을 행합니다</a:t>
            </a:r>
          </a:p>
          <a:p>
            <a:endParaRPr lang="ko-KR"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lstStyle/>
          <a:p>
            <a:pPr algn="l" rtl="0"/>
            <a:r>
              <a:rPr lang="ko-KR" b="1" u="none" baseline="0" dirty="0"/>
              <a:t>CERT 우선순위</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ko-KR"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ko-KR" b="1" u="none" baseline="0" dirty="0"/>
              <a:t>화재 삼각형</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ko-KR"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ko-KR" b="0" i="0" u="none" baseline="0"/>
              <a:t>PM 6-3</a:t>
            </a:r>
          </a:p>
        </p:txBody>
      </p:sp>
      <p:pic>
        <p:nvPicPr>
          <p:cNvPr id="6" name="Picture 5" descr="삼각형 그림에서 결합하여 화재의 화학반응을 만드는 요소들을 보여준다: 연료, 산소 그리고 열.  ">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5"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ko-KR" b="0" i="0" u="none" baseline="0"/>
              <a:t>A등급 화재: 평범한 가연성 물질</a:t>
            </a:r>
          </a:p>
          <a:p>
            <a:pPr algn="l" rtl="0"/>
            <a:r>
              <a:rPr lang="ko-KR" b="0" i="0" u="none" baseline="0"/>
              <a:t>B등급 화재: 인화성 및 가연성 액체</a:t>
            </a:r>
          </a:p>
          <a:p>
            <a:pPr algn="l" rtl="0"/>
            <a:r>
              <a:rPr lang="ko-KR" b="0" i="0" u="none" baseline="0"/>
              <a:t>C등급 화재: 전기 동력 장비</a:t>
            </a:r>
          </a:p>
          <a:p>
            <a:pPr algn="l" rtl="0"/>
            <a:r>
              <a:rPr lang="ko-KR" b="0" i="0" u="none" baseline="0"/>
              <a:t>D등급 화재: 가연성 금속</a:t>
            </a:r>
          </a:p>
          <a:p>
            <a:pPr algn="l" rtl="0"/>
            <a:r>
              <a:rPr lang="ko-KR" b="0" i="0" u="none" baseline="0"/>
              <a:t>K등급 화재: 요리용 기름</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ko-KR" b="1" u="none" baseline="0" dirty="0"/>
              <a:t>화재의 등급</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ko-KR"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ko-KR"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ko-KR" sz="2400" b="0" i="0" u="none" baseline="0"/>
              <a:t>CERT봉사요원이 다음의 사항을 결정하도록 도와줍니다: </a:t>
            </a:r>
          </a:p>
          <a:p>
            <a:pPr lvl="1" algn="l" rtl="0"/>
            <a:r>
              <a:rPr lang="ko-KR" sz="2000" b="0" i="0" u="none" baseline="0"/>
              <a:t>화재진압 시도 여부  </a:t>
            </a:r>
          </a:p>
          <a:p>
            <a:pPr lvl="1" algn="l" rtl="0"/>
            <a:r>
              <a:rPr lang="ko-KR" sz="2000" b="0" i="0" u="none" baseline="0"/>
              <a:t>행동계획 </a:t>
            </a:r>
          </a:p>
          <a:p>
            <a:pPr algn="l" rtl="0"/>
            <a:r>
              <a:rPr lang="ko-KR" sz="2400" b="0" i="0" u="none" baseline="0"/>
              <a:t>다음과 같은 질문에 답변합니다:</a:t>
            </a:r>
          </a:p>
          <a:p>
            <a:pPr lvl="1" algn="l" rtl="0"/>
            <a:r>
              <a:rPr lang="ko-KR" sz="2000" b="0" i="0" u="none" baseline="0"/>
              <a:t>나와 내 동료는 올바른 장비를 가지고 있는가?</a:t>
            </a:r>
          </a:p>
          <a:p>
            <a:pPr lvl="1" algn="l" rtl="0"/>
            <a:r>
              <a:rPr lang="ko-KR" sz="2000" b="0" i="0" u="none" baseline="0"/>
              <a:t>다른 위험요소가 있는가?</a:t>
            </a:r>
          </a:p>
          <a:p>
            <a:pPr lvl="1" algn="l" rtl="0"/>
            <a:r>
              <a:rPr lang="ko-KR" sz="2000" b="0" i="0" u="none" baseline="0"/>
              <a:t>이 건물은 구조적인 피해를 입었는가?</a:t>
            </a:r>
          </a:p>
          <a:p>
            <a:pPr lvl="1" algn="l" rtl="0"/>
            <a:r>
              <a:rPr lang="ko-KR" sz="2000" b="0" i="0" u="none" baseline="0"/>
              <a:t>나와 내 동료는 탈출할 수 있는가?</a:t>
            </a:r>
          </a:p>
          <a:p>
            <a:pPr lvl="1" algn="l" rtl="0"/>
            <a:r>
              <a:rPr lang="ko-KR" sz="2000" b="0" i="0" u="none" baseline="0"/>
              <a:t>나와 내 동료는 안전하게 화재를 진압할 수 있는가? </a:t>
            </a:r>
            <a:endParaRPr lang="ko-KR" sz="1400" dirty="0"/>
          </a:p>
          <a:p>
            <a:pPr marL="0" lvl="1" indent="0" algn="ctr" rtl="0">
              <a:spcBef>
                <a:spcPts val="1200"/>
              </a:spcBef>
              <a:buNone/>
            </a:pPr>
            <a:r>
              <a:rPr lang="ko-KR" sz="2800" b="1" i="0" u="none" baseline="0"/>
              <a:t>명심할 사항: CERT 요원들의 개인안전이 항상 최우선순위입니다</a:t>
            </a:r>
          </a:p>
          <a:p>
            <a:endParaRPr lang="ko-KR" dirty="0"/>
          </a:p>
          <a:p>
            <a:pPr lvl="1" algn="l" rtl="0"/>
            <a:endParaRPr lang="ko-KR"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lstStyle/>
          <a:p>
            <a:pPr algn="l" rtl="0"/>
            <a:r>
              <a:rPr lang="ko-KR" b="1" u="none" baseline="0" dirty="0"/>
              <a:t>CERT 화재평가</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ko-KR"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ko-KR"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ko-KR" b="0" i="0" u="none" baseline="0"/>
              <a:t>자원은 최우선적 필요 순위에 따라 사용됩니다:</a:t>
            </a:r>
          </a:p>
          <a:p>
            <a:pPr lvl="1" algn="l" rtl="0"/>
            <a:r>
              <a:rPr lang="ko-KR" b="0" i="0" u="none" baseline="0"/>
              <a:t>경찰은 공공안전에 위험이 따르는 사고를 담당합니다. </a:t>
            </a:r>
          </a:p>
          <a:p>
            <a:pPr lvl="1" algn="l" rtl="0"/>
            <a:r>
              <a:rPr lang="ko-KR" b="0" i="0" u="none" baseline="0"/>
              <a:t>소방관은 대규모 화재를 진압합니다. </a:t>
            </a:r>
          </a:p>
          <a:p>
            <a:pPr lvl="1" algn="l" rtl="0"/>
            <a:r>
              <a:rPr lang="ko-KR" b="0" i="0" u="none" baseline="0"/>
              <a:t>EMS 요원은 생명이 위태로운 부상을 다룹니다. </a:t>
            </a:r>
          </a:p>
          <a:p>
            <a:endParaRPr lang="ko-KR"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normAutofit/>
          </a:bodyPr>
          <a:lstStyle/>
          <a:p>
            <a:r>
              <a:rPr lang="ko-KR" altLang="en-US" sz="3600" dirty="0"/>
              <a:t>기반시설 피해</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ko-KR"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ko-KR"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ko-KR" b="0" i="0" u="none" baseline="0"/>
              <a:t>지역 소방서</a:t>
            </a:r>
          </a:p>
          <a:p>
            <a:pPr algn="l" rtl="0"/>
            <a:r>
              <a:rPr lang="ko-KR" b="0" i="0" u="none" baseline="0"/>
              <a:t>화재경보체계</a:t>
            </a:r>
          </a:p>
          <a:p>
            <a:pPr algn="l" rtl="0"/>
            <a:r>
              <a:rPr lang="ko-KR" b="0" i="0" u="none" baseline="0"/>
              <a:t>스프링클러 체계</a:t>
            </a:r>
          </a:p>
          <a:p>
            <a:pPr algn="l" rtl="0"/>
            <a:r>
              <a:rPr lang="ko-KR" b="0" i="0" u="none" baseline="0"/>
              <a:t>휴대용 소화기</a:t>
            </a:r>
          </a:p>
          <a:p>
            <a:pPr algn="l" rtl="0"/>
            <a:r>
              <a:rPr lang="ko-KR" b="0" i="0" u="none" baseline="0"/>
              <a:t>옥내 급수호스</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lstStyle/>
          <a:p>
            <a:pPr algn="l" rtl="0"/>
            <a:r>
              <a:rPr lang="ko-KR" b="1" u="none" baseline="0" dirty="0"/>
              <a:t>화재진압 자원</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ko-KR"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ko-KR" b="0" i="0" u="none" baseline="0"/>
              <a:t>PM 6-7</a:t>
            </a:r>
          </a:p>
        </p:txBody>
      </p:sp>
      <p:pic>
        <p:nvPicPr>
          <p:cNvPr id="6" name="Picture 5" descr="소방 자원. 적색 소화기의 그림">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ko-KR" b="0" i="0" u="none" baseline="0"/>
              <a:t>물</a:t>
            </a:r>
          </a:p>
          <a:p>
            <a:pPr algn="l" rtl="0"/>
            <a:r>
              <a:rPr lang="ko-KR" b="0" i="0" u="none" baseline="0"/>
              <a:t>분말 화학물질</a:t>
            </a:r>
          </a:p>
          <a:p>
            <a:pPr algn="l" rtl="0"/>
            <a:r>
              <a:rPr lang="ko-KR" b="0" i="0" u="none" baseline="0"/>
              <a:t>이산화탄소</a:t>
            </a:r>
          </a:p>
          <a:p>
            <a:pPr algn="l" rtl="0"/>
            <a:r>
              <a:rPr lang="ko-KR" b="0" i="0" u="none" baseline="0"/>
              <a:t>특수형 </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ko-KR" b="1" u="none" baseline="0" dirty="0"/>
              <a:t>소화기</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ko-KR"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ko-KR" b="0" i="0" u="none" baseline="0"/>
              <a:t>PM 6-7</a:t>
            </a:r>
          </a:p>
        </p:txBody>
      </p:sp>
      <p:pic>
        <p:nvPicPr>
          <p:cNvPr id="8" name="Picture 7" descr="소방 자원. 액체, 건조 화학품, 이산화탄소용 은색 소화기의 그림">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ko-KR" b="0" i="0" u="none" baseline="0"/>
              <a:t>소화기 라벨에는 해당 소화기를 사용할 수 있는 화재 유형이 표기되어 있습니다.</a:t>
            </a:r>
          </a:p>
          <a:p>
            <a:pPr lvl="1" algn="l" rtl="0"/>
            <a:r>
              <a:rPr lang="ko-KR" b="0" i="0" u="none" baseline="0"/>
              <a:t>A 등급 화재: 1A 에서 40A</a:t>
            </a:r>
          </a:p>
          <a:p>
            <a:pPr lvl="1" algn="l" rtl="0"/>
            <a:r>
              <a:rPr lang="ko-KR" b="0" i="0" u="none" baseline="0"/>
              <a:t>B등급 화재: 1B 에서 640B </a:t>
            </a:r>
          </a:p>
          <a:p>
            <a:pPr algn="l" rtl="0"/>
            <a:r>
              <a:rPr lang="ko-KR" b="0" i="0" u="none" baseline="0"/>
              <a:t>라벨에 높은 번호가 표기되어 있을수록 = 소화물질의 양이 더 많음 </a:t>
            </a:r>
          </a:p>
          <a:p>
            <a:pPr lvl="1" algn="l" rtl="0"/>
            <a:endParaRPr lang="ko-KR" dirty="0"/>
          </a:p>
          <a:p>
            <a:endParaRPr lang="ko-KR"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a:bodyPr>
          <a:lstStyle/>
          <a:p>
            <a:pPr algn="l" rtl="0"/>
            <a:r>
              <a:rPr lang="ko-KR" b="1" u="none" baseline="0" dirty="0"/>
              <a:t>소화기 등급/라벨표시 </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ko-KR"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ko-KR"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ko-KR" b="1" u="none" baseline="0" dirty="0"/>
              <a:t>라벨표시 예 </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ko-KR"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ko-KR" b="0" i="0" u="none" baseline="0"/>
              <a:t>PM 6-8</a:t>
            </a:r>
          </a:p>
        </p:txBody>
      </p:sp>
      <p:pic>
        <p:nvPicPr>
          <p:cNvPr id="6" name="Picture 5" descr="상표 견본. UL기관의 확대된 안내지침을 보여주는 적색 소화기의 그림.">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r>
              <a:rPr lang="ko-KR" b="1" i="0" u="none" baseline="0"/>
              <a:t>핀을 당긴 후 소화기를 시험해봅니다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lstStyle/>
          <a:p>
            <a:pPr algn="l" rtl="0"/>
            <a:r>
              <a:rPr lang="ko-KR"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ko-KR"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ko-KR" b="0" i="0" u="none" baseline="0"/>
              <a:t>PM 6-11</a:t>
            </a:r>
          </a:p>
        </p:txBody>
      </p:sp>
      <p:pic>
        <p:nvPicPr>
          <p:cNvPr id="7" name="Picture 6" descr="PASS 안내에 대한 그림. Pull: 소화기의 핀을 밖으로 당기는 손의 그림. Aim: 한 사람이 호스를 불을 향해 가르치는 그림. Squeeze: 방아쇠를 누르는 손의 그림. Sweep: 한 사람이 소화기를 잡고 뿌리는 그림. ">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pPr algn="l" rtl="0"/>
            <a:r>
              <a:rPr lang="ko-KR" b="0" i="0" u="none" baseline="0"/>
              <a:t>통상적으로 상업용 건물이나 아파트에서 찾을 수 있습니다. </a:t>
            </a:r>
          </a:p>
          <a:p>
            <a:pPr algn="l" rtl="0"/>
            <a:r>
              <a:rPr lang="ko-KR" b="0" i="0" u="none" baseline="0"/>
              <a:t>CERT 봉사요원은 사용하면 안됩니다.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a:bodyPr>
          <a:lstStyle/>
          <a:p>
            <a:pPr algn="l" rtl="0"/>
            <a:r>
              <a:rPr lang="ko-KR" b="1" u="none" baseline="0" dirty="0"/>
              <a:t>옥내 급수호스</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ko-KR"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ko-KR" b="0" i="0" u="none" baseline="0"/>
              <a:t>PM 6-11</a:t>
            </a:r>
          </a:p>
        </p:txBody>
      </p:sp>
      <p:pic>
        <p:nvPicPr>
          <p:cNvPr id="6" name="Picture 5" descr="실내용 소화전설비. 소화전 그림 .">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96400" y="2292035"/>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ko-KR" b="1" i="0" u="none" baseline="0"/>
              <a:t>CERT 요원들의 개인안전이 최우선순위입니다</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a:bodyPr>
          <a:lstStyle/>
          <a:p>
            <a:pPr algn="l" rtl="0"/>
            <a:r>
              <a:rPr lang="ko-KR" b="1" u="none" baseline="0" dirty="0"/>
              <a:t>화재진압 안전</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ko-KR"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ko-KR" b="0" i="0" u="none" baseline="0"/>
              <a:t>PM 6-12</a:t>
            </a:r>
          </a:p>
        </p:txBody>
      </p:sp>
      <p:pic>
        <p:nvPicPr>
          <p:cNvPr id="6" name="Picture 5" descr="화재진압시 안전. 7명의 봉사요원으로 구성된 팀이 화재진압 훈련 모습을 보여주는 그림.">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ko-KR" b="0" i="0" u="none" baseline="0"/>
              <a:t>너무 가까이 접근하지 않습니다. </a:t>
            </a:r>
          </a:p>
          <a:p>
            <a:pPr algn="l" rtl="0"/>
            <a:r>
              <a:rPr lang="ko-KR" b="0" i="0" u="none" baseline="0"/>
              <a:t>혼자 화재진압을 시도하지 않습니다. </a:t>
            </a:r>
          </a:p>
          <a:p>
            <a:pPr algn="l" rtl="0"/>
            <a:r>
              <a:rPr lang="ko-KR" b="0" i="0" u="none" baseline="0"/>
              <a:t>대형화재 진압을 시도하지 않습니다.  </a:t>
            </a:r>
          </a:p>
          <a:p>
            <a:pPr algn="l" rtl="0"/>
            <a:r>
              <a:rPr lang="ko-KR" b="0" i="0" u="none" baseline="0"/>
              <a:t>연기가 가득찬 구역에 진입하지 않습니다.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화재진압시 하지 말아야 할 것</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ko-KR"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ko-KR" b="0" i="0" u="none" baseline="0"/>
              <a:t>PM 6-12</a:t>
            </a:r>
          </a:p>
        </p:txBody>
      </p:sp>
      <p:pic>
        <p:nvPicPr>
          <p:cNvPr id="6" name="Picture 5" descr="화재진압시 금지사항. 연기와 사람에 둘러싸여 불타고 있는 건물의 그림.">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ko-KR" b="0" i="0" u="none" baseline="0"/>
              <a:t>“문어발식 전기연결”을 피합니다.</a:t>
            </a:r>
          </a:p>
          <a:p>
            <a:pPr algn="l" rtl="0"/>
            <a:r>
              <a:rPr lang="ko-KR" b="0" i="0" u="none" baseline="0"/>
              <a:t>카페트 아래로 전깃줄을 연결하지 않습니다.  </a:t>
            </a:r>
          </a:p>
          <a:p>
            <a:pPr algn="l" rtl="0"/>
            <a:r>
              <a:rPr lang="ko-KR" b="0" i="0" u="none" baseline="0"/>
              <a:t>파손되거나 벗겨진 전깃줄을 확인하여 교체합니다. </a:t>
            </a:r>
          </a:p>
          <a:p>
            <a:pPr algn="l" rtl="0"/>
            <a:r>
              <a:rPr lang="ko-KR" b="0" i="0" u="none" baseline="0"/>
              <a:t>가전제품들을 잘 관리합니다.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320678"/>
            <a:ext cx="5806851" cy="1017672"/>
          </a:xfrm>
        </p:spPr>
        <p:txBody>
          <a:bodyPr>
            <a:normAutofit/>
          </a:bodyPr>
          <a:lstStyle/>
          <a:p>
            <a:pPr algn="l" rtl="0"/>
            <a:r>
              <a:rPr lang="ko-KR" b="1" u="none" baseline="0" dirty="0"/>
              <a:t>전기 위험요소 감소</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ko-KR"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ko-KR" b="0" i="0" u="none" baseline="0"/>
              <a:t>PM 6-14</a:t>
            </a:r>
          </a:p>
        </p:txBody>
      </p:sp>
      <p:pic>
        <p:nvPicPr>
          <p:cNvPr id="6" name="Picture 5" descr="전기 위험요소의 감소 . 과부하가 걸려 있는 전원 연결구의 그림.">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ko-KR" b="0" i="0" u="none" baseline="0"/>
              <a:t>전기차단기 위치 알기</a:t>
            </a:r>
          </a:p>
          <a:p>
            <a:pPr lvl="1" algn="l" rtl="0"/>
            <a:r>
              <a:rPr lang="ko-KR" b="0" i="0" u="none" baseline="0"/>
              <a:t>가전제품</a:t>
            </a:r>
          </a:p>
          <a:p>
            <a:pPr lvl="1" algn="l" rtl="0"/>
            <a:r>
              <a:rPr lang="ko-KR" b="0" i="0" u="none" baseline="0"/>
              <a:t>회로차단기 </a:t>
            </a:r>
          </a:p>
          <a:p>
            <a:pPr lvl="1" algn="l" rtl="0"/>
            <a:r>
              <a:rPr lang="ko-KR" b="0" i="0" u="none" baseline="0"/>
              <a:t>퓨즈 </a:t>
            </a:r>
          </a:p>
          <a:p>
            <a:pPr algn="l" rtl="0"/>
            <a:r>
              <a:rPr lang="ko-KR" b="0" i="0" u="none" baseline="0"/>
              <a:t>모든 유틸리티에 차단 안내문을 부착합니다. </a:t>
            </a:r>
          </a:p>
          <a:p>
            <a:pPr algn="l" rtl="0"/>
            <a:r>
              <a:rPr lang="ko-KR" b="0" i="0" u="none" baseline="0"/>
              <a:t>화재 후 전기를 다시 켜는 절차를 알도록 합니다.  </a:t>
            </a:r>
          </a:p>
          <a:p>
            <a:pPr lvl="1" algn="l" rtl="0"/>
            <a:endParaRPr lang="ko-KR" dirty="0"/>
          </a:p>
          <a:p>
            <a:endParaRPr lang="ko-KR"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lstStyle/>
          <a:p>
            <a:pPr algn="l" rtl="0"/>
            <a:r>
              <a:rPr lang="ko-KR" b="1" u="none" baseline="0" dirty="0"/>
              <a:t>전기 비상사태 </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ko-KR"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ko-KR"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ko-KR" b="0" i="0" u="none" baseline="0"/>
              <a:t>재해 발생시 구조물 종류를 선택할 수 있는 기회가 없을 수 있습니다. </a:t>
            </a:r>
          </a:p>
          <a:p>
            <a:pPr algn="l" rtl="0"/>
            <a:r>
              <a:rPr lang="ko-KR" b="0" i="0" u="none" baseline="0"/>
              <a:t>공학적 건물은 대부분 유형의 재해에 잘 견뎌왔습니다. </a:t>
            </a:r>
          </a:p>
          <a:p>
            <a:pPr algn="l" rtl="0"/>
            <a:r>
              <a:rPr lang="ko-KR" b="0" i="0" u="none" baseline="0"/>
              <a:t>구조물에 따라 피해의 종류는 가지각색입니다.  </a:t>
            </a:r>
          </a:p>
          <a:p>
            <a:pPr algn="l" rtl="0"/>
            <a:r>
              <a:rPr lang="ko-KR" b="0" i="0" u="none" baseline="0"/>
              <a:t>단독 주택과 다가구 주택간에는 위험요소와 그의 경감방법에 있어 차이가 있습니다.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a:bodyPr>
          <a:lstStyle/>
          <a:p>
            <a:pPr algn="l" rtl="0"/>
            <a:r>
              <a:rPr lang="ko-KR" altLang="en-US" dirty="0"/>
              <a:t>구조 형태에 따른 피해</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ko-KR"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ko-KR"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ko-KR" b="0" i="0" u="none" baseline="0"/>
              <a:t>회로차단기 박스 차단 </a:t>
            </a:r>
          </a:p>
          <a:p>
            <a:pPr algn="l" rtl="0"/>
            <a:r>
              <a:rPr lang="ko-KR" b="0" i="0" u="none" baseline="0"/>
              <a:t>퓨즈 박스 차단 </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315142" y="320678"/>
            <a:ext cx="5806851" cy="1017672"/>
          </a:xfrm>
        </p:spPr>
        <p:txBody>
          <a:bodyPr/>
          <a:lstStyle/>
          <a:p>
            <a:pPr algn="l" rtl="0"/>
            <a:r>
              <a:rPr lang="ko-KR" b="1" u="none" baseline="0" dirty="0"/>
              <a:t>차단 절차</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ko-KR"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ko-KR" b="0" i="0" u="none" baseline="0"/>
              <a:t>PM 6-14</a:t>
            </a:r>
          </a:p>
        </p:txBody>
      </p:sp>
      <p:pic>
        <p:nvPicPr>
          <p:cNvPr id="6" name="Picture 5" descr="전원차단 절차.  전원차단기 박스와 퓨즈 박스의 그림.">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91515" y="1740558"/>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ko-KR" b="0" i="0" u="none" baseline="0"/>
              <a:t>질식</a:t>
            </a:r>
          </a:p>
          <a:p>
            <a:pPr lvl="1" algn="l" rtl="0"/>
            <a:r>
              <a:rPr lang="ko-KR" b="0" i="0" u="none" baseline="0"/>
              <a:t>몸안의 산소를 제거함 </a:t>
            </a:r>
          </a:p>
          <a:p>
            <a:pPr algn="l" rtl="0"/>
            <a:r>
              <a:rPr lang="ko-KR" b="0" i="0" u="none" baseline="0"/>
              <a:t>폭발성</a:t>
            </a:r>
          </a:p>
          <a:p>
            <a:pPr lvl="1" algn="l" rtl="0"/>
            <a:r>
              <a:rPr lang="ko-KR" b="0" i="0" u="none" baseline="0"/>
              <a:t>적절한 조건하에 즉시 점화될 수 있음  </a:t>
            </a:r>
          </a:p>
          <a:p>
            <a:pPr lvl="1" algn="l" rtl="0"/>
            <a:endParaRPr lang="ko-KR" dirty="0"/>
          </a:p>
          <a:p>
            <a:endParaRPr lang="ko-KR"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lstStyle/>
          <a:p>
            <a:pPr algn="l" rtl="0"/>
            <a:r>
              <a:rPr lang="ko-KR" b="1" u="none" baseline="0" dirty="0"/>
              <a:t>천연가스 위험요소</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ko-KR"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ko-KR"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ko-KR" b="0" i="0" u="none" baseline="0"/>
              <a:t>천연가스 탐지기 설치  </a:t>
            </a:r>
          </a:p>
          <a:p>
            <a:pPr algn="l" rtl="0"/>
            <a:r>
              <a:rPr lang="ko-KR" b="0" i="0" u="none" baseline="0"/>
              <a:t>가정내 일산화탄소 탐지기 설치  </a:t>
            </a:r>
          </a:p>
          <a:p>
            <a:pPr algn="l" rtl="0"/>
            <a:r>
              <a:rPr lang="ko-KR" b="0" i="0" u="none" baseline="0"/>
              <a:t>매월 천연가스 탐지기 및 일산화탄소 탐지기 내 건전지 검사 </a:t>
            </a:r>
          </a:p>
          <a:p>
            <a:pPr lvl="1" algn="l" rtl="0"/>
            <a:r>
              <a:rPr lang="ko-KR" b="0" i="0" u="none" baseline="0"/>
              <a:t>6개월마다 건전지 교체 </a:t>
            </a:r>
          </a:p>
          <a:p>
            <a:pPr algn="l" rtl="0"/>
            <a:r>
              <a:rPr lang="ko-KR" b="0" i="0" u="none" baseline="0"/>
              <a:t>가스 차단기 위치 확인 및 표시  </a:t>
            </a:r>
          </a:p>
          <a:p>
            <a:pPr lvl="1" algn="l" rtl="0"/>
            <a:r>
              <a:rPr lang="ko-KR" b="0" i="0" u="none" baseline="0"/>
              <a:t>불꽃이 튀지 않는 적절한 도구 준비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천연가스 위험요소에 대한 경각심 </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ko-KR"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ko-KR"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ko-KR" b="0" i="0" u="none" baseline="0"/>
              <a:t>가스 차단밸브의 위치 확인 및 표시  </a:t>
            </a:r>
          </a:p>
          <a:p>
            <a:pPr algn="l" rtl="0"/>
            <a:r>
              <a:rPr lang="ko-KR" b="0" i="0" u="none" baseline="0"/>
              <a:t>자동이 아닐 경우, 가스 차단 절차를 확인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ko-KR" b="1" u="none" baseline="0" dirty="0"/>
              <a:t>가스 차단</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ko-KR"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ko-KR" b="0" i="0" u="none" baseline="0"/>
              <a:t>PM 6-16</a:t>
            </a:r>
          </a:p>
        </p:txBody>
      </p:sp>
      <p:pic>
        <p:nvPicPr>
          <p:cNvPr id="6" name="Picture 5" descr="가스 차단. 가스연결장치의 그림 .">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ko-KR" b="0" i="0" u="none" baseline="0"/>
              <a:t>항상 라벨을 읽습니다. </a:t>
            </a:r>
          </a:p>
          <a:p>
            <a:pPr algn="l" rtl="0"/>
            <a:r>
              <a:rPr lang="ko-KR" b="0" i="0" u="none" baseline="0"/>
              <a:t>L.I.E.S. 보관절차를 따릅니다.</a:t>
            </a:r>
          </a:p>
          <a:p>
            <a:pPr lvl="1" algn="l" rtl="0"/>
            <a:r>
              <a:rPr lang="ko-KR" b="0" i="0" u="none" baseline="0"/>
              <a:t>(</a:t>
            </a:r>
            <a:r>
              <a:rPr lang="ko-KR" b="1" i="0" u="sng" baseline="0"/>
              <a:t>L</a:t>
            </a:r>
            <a:r>
              <a:rPr lang="ko-KR" b="0" i="0" u="none" baseline="0"/>
              <a:t>imit (제한하고), </a:t>
            </a:r>
            <a:r>
              <a:rPr lang="ko-KR" b="1" i="0" u="sng" baseline="0"/>
              <a:t>I</a:t>
            </a:r>
            <a:r>
              <a:rPr lang="ko-KR" b="0" i="0" u="none" baseline="0"/>
              <a:t>solate (격리하고), </a:t>
            </a:r>
            <a:r>
              <a:rPr lang="ko-KR" b="1" i="0" u="sng" baseline="0"/>
              <a:t>E</a:t>
            </a:r>
            <a:r>
              <a:rPr lang="ko-KR" b="0" i="0" u="none" baseline="0"/>
              <a:t>liminate (제거하고), </a:t>
            </a:r>
            <a:r>
              <a:rPr lang="ko-KR" b="1" i="0" u="sng" baseline="0"/>
              <a:t>S</a:t>
            </a:r>
            <a:r>
              <a:rPr lang="ko-KR" b="0" i="0" u="none" baseline="0"/>
              <a:t>eparate (분리한다))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lstStyle/>
          <a:p>
            <a:pPr algn="l" rtl="0"/>
            <a:r>
              <a:rPr lang="ko-KR" b="1" u="none" baseline="0" dirty="0"/>
              <a:t>L.I.E.S.</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ko-KR"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ko-KR" b="0" i="0" u="none" baseline="0"/>
              <a:t>PM 6-17</a:t>
            </a:r>
          </a:p>
        </p:txBody>
      </p:sp>
      <p:pic>
        <p:nvPicPr>
          <p:cNvPr id="6" name="Picture 5" descr="L.I.E.S.는 공공의 접근을 고립시키거나 격리시켜야 하는 제품을 보여주는 그림.  ">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387" y="3429000"/>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ko-KR" b="0" i="0" u="none" baseline="0"/>
              <a:t>다른 물질을 부식시킵니다.</a:t>
            </a:r>
          </a:p>
          <a:p>
            <a:pPr algn="l" rtl="0"/>
            <a:r>
              <a:rPr lang="ko-KR" b="0" i="0" u="none" baseline="0"/>
              <a:t>폭발하거나 쉽게 점화됩니다.</a:t>
            </a:r>
          </a:p>
          <a:p>
            <a:pPr algn="l" rtl="0"/>
            <a:r>
              <a:rPr lang="ko-KR" b="0" i="0" u="none" baseline="0"/>
              <a:t>물에 강하게 반응합니다.</a:t>
            </a:r>
          </a:p>
          <a:p>
            <a:pPr algn="l" rtl="0"/>
            <a:r>
              <a:rPr lang="ko-KR" b="0" i="0" u="none" baseline="0"/>
              <a:t>열이나 충격에 노출되면 불안정해집니다.</a:t>
            </a:r>
          </a:p>
          <a:p>
            <a:pPr algn="l" rtl="0"/>
            <a:r>
              <a:rPr lang="ko-KR" b="0" i="0" u="none" baseline="0"/>
              <a:t>혹은 흡수, 흡입, 주입 또는 섭취를 통해 사람, 동물 및 환경에 독소가 됩니다.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ko-KR" b="1" baseline="0" dirty="0"/>
              <a:t>위험물질 </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ko-KR"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ko-KR"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5806851" cy="1017672"/>
          </a:xfrm>
        </p:spPr>
        <p:txBody>
          <a:bodyPr>
            <a:normAutofit/>
          </a:bodyPr>
          <a:lstStyle/>
          <a:p>
            <a:pPr algn="l" rtl="0"/>
            <a:r>
              <a:rPr lang="ko-KR" b="1" u="none" baseline="0" dirty="0"/>
              <a:t>보관된 위험물질의 식별 </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ko-KR"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ko-KR" b="0" i="0" u="none" baseline="0"/>
              <a:t>PM 6-19</a:t>
            </a:r>
          </a:p>
        </p:txBody>
      </p:sp>
      <p:pic>
        <p:nvPicPr>
          <p:cNvPr id="6" name="Picture 5" descr="저장된 위험물질의 인지. 위험물질의 유형, 숫자 4는 적색, 숫자 3은 황색, 교차선이 있는 영어 W는 백색 그리고 숫자 3은 청색이 있는 다이야몬드를 보여주는 그림.   이 다이야몬드는 NFPA 704 다이야몬드로 알려져 있다. ">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49" y="2222378"/>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ko-KR" b="0" i="0" u="none" baseline="0"/>
              <a:t>NFPA 704 다이아몬드 흰색 사분면:</a:t>
            </a:r>
          </a:p>
          <a:p>
            <a:pPr lvl="1" algn="l" rtl="0"/>
            <a:r>
              <a:rPr lang="ko-KR" b="0" i="0" u="none" baseline="0"/>
              <a:t>W: 물에 특별히 반응한다는 것을 표시합니다.</a:t>
            </a:r>
          </a:p>
          <a:p>
            <a:pPr lvl="1" algn="l" rtl="0"/>
            <a:r>
              <a:rPr lang="ko-KR" b="0" i="0" u="none" baseline="0"/>
              <a:t>OX: 산화성질을 갖고 있습니다.</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ko-KR" b="1" u="none" baseline="0" dirty="0"/>
              <a:t>흰색 사분면 </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ko-KR"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ko-KR" b="0" i="0" u="none" baseline="0"/>
              <a:t>PM 6-19</a:t>
            </a:r>
          </a:p>
        </p:txBody>
      </p:sp>
      <p:pic>
        <p:nvPicPr>
          <p:cNvPr id="6" name="Picture 5" descr="백색 4분면.  위에서 설명한 바, 산화물질 보유에 대해 물과 OX에 예외적으로 반응성을 가지는 영어 W를 포함한 NFPA 704를 보여주는 그림.  ">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ko-KR" b="1" u="none" baseline="0" dirty="0"/>
              <a:t>멈추십시오!</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ko-KR" b="0" i="0" u="none" baseline="0"/>
              <a:t>6-25</a:t>
            </a:r>
          </a:p>
        </p:txBody>
      </p:sp>
      <p:pic>
        <p:nvPicPr>
          <p:cNvPr id="6" name="Picture 5" descr="STOP: 멈춤 표지판이 있는 사진. ">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a:bodyPr>
          <a:lstStyle/>
          <a:p>
            <a:pPr algn="l" rtl="0"/>
            <a:r>
              <a:rPr lang="ko-KR" b="1" u="none" baseline="0" dirty="0"/>
              <a:t>세계 단일화 시스템</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ko-KR"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ko-KR" b="0" i="0" u="none" baseline="0"/>
              <a:t>PM 6-20</a:t>
            </a:r>
          </a:p>
        </p:txBody>
      </p:sp>
      <p:pic>
        <p:nvPicPr>
          <p:cNvPr id="6" name="Picture 5" descr="국제규격체제(Global Harmonized System: GHS).  건강 위험요소, 불꽃, 느낌표, 가스 원통, 부식, 폭파하는 폭탄, 원형 위의 불꽃, 환경, 두개골 및 교차하는 뼈 등의  GHS 그림문자를 보여주는 그림.">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ko-KR" b="0" i="0" u="none" baseline="0"/>
              <a:t>진동, 물 또는 바람에 의해 이동된 온수기나 레인지로 인한 가스관 파열</a:t>
            </a:r>
          </a:p>
          <a:p>
            <a:pPr algn="l" rtl="0"/>
            <a:r>
              <a:rPr lang="ko-KR" b="0" i="0" u="none" baseline="0"/>
              <a:t>추락하는 책, 접시 또는 다른 캐비닛 내용물들에 의한 피해</a:t>
            </a:r>
          </a:p>
          <a:p>
            <a:pPr algn="l" rtl="0"/>
            <a:r>
              <a:rPr lang="ko-KR" b="0" i="0" u="none" baseline="0"/>
              <a:t>이동된 가전제품 및 사무실 장비들에 의한 부상이나 전기감전 위험</a:t>
            </a:r>
          </a:p>
          <a:p>
            <a:pPr algn="l" rtl="0"/>
            <a:r>
              <a:rPr lang="ko-KR" b="0" i="0" u="none" baseline="0"/>
              <a:t>잘못된 전기배선, 콘센트 과부하 및 벗겨진 전기코드에 의한 화재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ko-KR" b="1" u="none" baseline="0" dirty="0"/>
              <a:t>가정의 위험요소</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ko-KR"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ko-KR"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lstStyle/>
          <a:p>
            <a:pPr algn="l" rtl="0"/>
            <a:r>
              <a:rPr lang="ko-KR" b="1" u="none" baseline="0" dirty="0"/>
              <a:t>수송중인 위험물질</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ko-KR"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ko-KR" b="0" i="0" u="none" baseline="0"/>
              <a:t>PM 6-21</a:t>
            </a:r>
          </a:p>
        </p:txBody>
      </p:sp>
      <p:pic>
        <p:nvPicPr>
          <p:cNvPr id="7" name="Picture 6" descr="11가지 다이아몬드 형태의 DOT 경고 안내판.&#10;1 오렌지 안내판은 “폭발 1.1” 이라고 적혀있고 폭발 그림이 있다; 2 적색 안내판은 “연소성 가스 2”라고 적혀있고 불꽃 그림이 있다; 3 백색 안내판은 “흡입 위험요소 2”라고 적혀있고 두개골과 교차한 뼈 그림이 있다; 4 적색 안내판은 “연소성 3”이라고 젹혀 있고 불꽃 그림이 있다; 5 적색과 백색 수직선에 “연소성 고체4”가 젹혀있고 불꽃 그림이 있다; 6 상단에 백색 하단에 적색이 있고 “자연 발화성 4”라고 젹혀있고 불꽃 그림이 있다; 7 청색 안내판은 “물에 젖으면 위험 4”라고 적혀있고 불꽃 그림이 있다; 8 황색 안내판은 “산화물질 5.1”이라고 적혀있고 수평선 위에 있는 원의 윗부분에 불꽃 그림이 있다; 9 백색 안내판은 “독극물 6”라고 적혀있고 두개골과 교차된 뼈 그림이 있다; 10 상단에 황색 하단에 백색이 있고 “방사능 7”이라고 적혀있고 방사선 표시가 있다; 11 상단에 백색 하단에 흑색이 있고 “부식성 8”이라고 적혀있고 유리병에서 액체를 표면과 피부에 붓고 있고 반응이 나타난 그림을 보여준다.">
            <a:extLst>
              <a:ext uri="{FF2B5EF4-FFF2-40B4-BE49-F238E27FC236}">
                <a16:creationId xmlns:a16="http://schemas.microsoft.com/office/drawing/2014/main" id="{A8DC4E03-15E1-4E56-AAF8-05028EF8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5806851" cy="1017672"/>
          </a:xfrm>
        </p:spPr>
        <p:txBody>
          <a:bodyPr/>
          <a:lstStyle/>
          <a:p>
            <a:pPr algn="l" rtl="0"/>
            <a:r>
              <a:rPr lang="ko-KR" b="1" u="none" baseline="0" dirty="0"/>
              <a:t>UN 및 NA 표지판</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ko-KR"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ko-KR" b="0" i="0" u="none" baseline="0"/>
              <a:t>PM 6-21</a:t>
            </a:r>
          </a:p>
        </p:txBody>
      </p:sp>
      <p:pic>
        <p:nvPicPr>
          <p:cNvPr id="7" name="Picture 6" descr="산화제 및 1203의 상징을 보여주는 그림. 첫 번째는 황색 다이야몬드에 산화제(OXIDIZER) 글자가 있고, 두 번째는 적색 다이야몬드에 숫자 1203이 있다.">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ko-KR" b="1" i="0" u="none" baseline="0"/>
              <a:t>명심할 사항:</a:t>
            </a:r>
          </a:p>
          <a:p>
            <a:pPr marL="0" indent="0" algn="ctr" rtl="0">
              <a:buNone/>
            </a:pPr>
            <a:r>
              <a:rPr lang="ko-KR" b="0" i="0" u="none" baseline="0"/>
              <a:t>모든 위험물질 표지판은 CERT요원에게 있어 중지 신호와도 같습니다!</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ko-KR" b="1" u="none" baseline="0" dirty="0"/>
              <a:t>1 보다 큰 경우?</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ko-KR" b="0" i="0" u="none" baseline="0"/>
              <a:t>6-29</a:t>
            </a:r>
          </a:p>
        </p:txBody>
      </p:sp>
      <p:pic>
        <p:nvPicPr>
          <p:cNvPr id="6" name="Picture 5" descr="1 보다 큽니까? 여러가지 멈춤 표지판을 보여준다.">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ko-KR" b="0" i="0" u="none" baseline="0"/>
              <a:t>휴대용 소화기를 사용하여 소형화재를 진압하는 것을 연습해봅니다.</a:t>
            </a:r>
          </a:p>
          <a:p>
            <a:pPr algn="l" rtl="0"/>
            <a:r>
              <a:rPr lang="ko-KR" b="0" i="0" u="none" baseline="0"/>
              <a:t>화재진압에 팀워크를 적용합니다.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ko-KR" b="1" u="none" baseline="0" dirty="0"/>
              <a:t>연습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ko-KR"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ko-KR"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ko-KR" b="0" i="0" u="none" baseline="0"/>
              <a:t>다음 사항을 알아야 합니다:</a:t>
            </a:r>
          </a:p>
          <a:p>
            <a:pPr lvl="1" algn="l" rtl="0"/>
            <a:r>
              <a:rPr lang="ko-KR" b="0" i="0" u="none" baseline="0"/>
              <a:t>효과적인 화재진압을 위한 핵심요소 </a:t>
            </a:r>
          </a:p>
          <a:p>
            <a:pPr lvl="1" algn="l" rtl="0"/>
            <a:r>
              <a:rPr lang="ko-KR" b="0" i="0" u="none" baseline="0"/>
              <a:t>화재등급과 소화기의 종류 </a:t>
            </a:r>
          </a:p>
          <a:p>
            <a:pPr lvl="1" algn="l" rtl="0"/>
            <a:r>
              <a:rPr lang="ko-KR" b="0" i="0" u="none" baseline="0"/>
              <a:t>P.A.S.S.</a:t>
            </a:r>
          </a:p>
          <a:p>
            <a:pPr lvl="1" algn="l" rtl="0"/>
            <a:r>
              <a:rPr lang="ko-KR" b="0" i="0" u="none" baseline="0"/>
              <a:t>위험물질을 식별하는 방법 </a:t>
            </a:r>
          </a:p>
          <a:p>
            <a:pPr lvl="1" algn="l" rtl="0"/>
            <a:endParaRPr lang="ko-KR" dirty="0"/>
          </a:p>
          <a:p>
            <a:pPr lvl="1" algn="l" rtl="0"/>
            <a:endParaRPr lang="ko-KR" dirty="0"/>
          </a:p>
          <a:p>
            <a:pPr marL="0" lvl="1" indent="0" algn="ctr" rtl="0">
              <a:buNone/>
            </a:pPr>
            <a:r>
              <a:rPr lang="ko-KR" sz="2800" b="1" i="0" u="none" baseline="0"/>
              <a:t>CERT를 위해 수립된 안전규칙을 항상 준수합니다. 개인의 안전이 우선입니다!</a:t>
            </a:r>
          </a:p>
          <a:p>
            <a:endParaRPr lang="ko-KR"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ko-KR" b="1" u="none" baseline="0" dirty="0"/>
              <a:t>6과 요약</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ko-KR"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ko-KR"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과정에 필요한 준비물을 가지고 옵니다. </a:t>
            </a:r>
          </a:p>
          <a:p>
            <a:pPr algn="l" rtl="0"/>
            <a:r>
              <a:rPr lang="ko-KR" b="0" i="0" u="none" baseline="0"/>
              <a:t>다음 과정에 적절한 복장을 착용합니다.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ko-KR"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ko-KR"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marL="0" indent="0" algn="ctr" rtl="0">
              <a:buNone/>
            </a:pPr>
            <a:r>
              <a:rPr lang="ko-KR" sz="2400" b="1" i="0" u="none" baseline="0" dirty="0">
                <a:solidFill>
                  <a:schemeClr val="bg2">
                    <a:lumMod val="25000"/>
                  </a:schemeClr>
                </a:solidFill>
              </a:rPr>
              <a:t>제 7과: 간단한 수색 및 구조작전 </a:t>
            </a:r>
          </a:p>
        </p:txBody>
      </p:sp>
      <p:sp>
        <p:nvSpPr>
          <p:cNvPr id="5" name="Title 4"/>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ko-KR" b="0" i="0" u="none" baseline="0"/>
              <a:t>잠재적 수색 및 구조 상황을 식별하고 CERT평가절차를 적용합니다. </a:t>
            </a:r>
          </a:p>
          <a:p>
            <a:pPr algn="l" rtl="0"/>
            <a:r>
              <a:rPr lang="ko-KR" b="0" i="0" u="none" baseline="0"/>
              <a:t>간단한 수색 및 구조에 대한 보편적인 기술을 시연합니다. </a:t>
            </a:r>
          </a:p>
          <a:p>
            <a:pPr algn="l" rtl="0"/>
            <a:r>
              <a:rPr lang="ko-KR" b="0" i="0" u="none" baseline="0"/>
              <a:t>수색 및 구조작전 중 잔해물 제거 및 생존자 구출에 대한 안전한 기술을 시연합니다.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ko-KR"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ko-KR" b="0" i="0" u="none" baseline="0"/>
              <a:t>수색 및 구조 평가</a:t>
            </a:r>
          </a:p>
          <a:p>
            <a:pPr algn="l" rtl="0"/>
            <a:r>
              <a:rPr lang="ko-KR" b="0" i="0" u="none" baseline="0"/>
              <a:t>실내 및 실외 수색작전 진행</a:t>
            </a:r>
          </a:p>
          <a:p>
            <a:pPr algn="l" rtl="0"/>
            <a:r>
              <a:rPr lang="ko-KR" b="0" i="0" u="none" baseline="0"/>
              <a:t>구조작전 진행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ko-KR" b="1" u="none" baseline="0" dirty="0"/>
              <a:t>7과 주제</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ko-KR"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ko-KR" b="0" i="0" u="none" baseline="0"/>
              <a:t>수색 및 구조는 3개의 별도의 작전으로 구성됩니다.</a:t>
            </a:r>
          </a:p>
          <a:p>
            <a:pPr lvl="1" algn="l" rtl="0"/>
            <a:r>
              <a:rPr lang="ko-KR" b="0" i="0" u="none" baseline="0"/>
              <a:t>평가:  9단계의 지속적인 모델을 사용 </a:t>
            </a:r>
          </a:p>
          <a:p>
            <a:pPr lvl="1" algn="l" rtl="0"/>
            <a:r>
              <a:rPr lang="ko-KR" b="0" i="0" u="none" baseline="0"/>
              <a:t>수색: 생존자들의 위치 확인 및 기록 </a:t>
            </a:r>
          </a:p>
          <a:p>
            <a:pPr lvl="1" algn="l" rtl="0"/>
            <a:r>
              <a:rPr lang="ko-KR" b="0" i="0" u="none" baseline="0"/>
              <a:t>구조:  생존자를 구출하는 방법  </a:t>
            </a:r>
          </a:p>
          <a:p>
            <a:endParaRPr lang="ko-KR"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ko-KR" b="1" u="none" baseline="0" dirty="0"/>
              <a:t>수색 및 구조</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ko-KR"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ko-KR" b="0" i="0" u="none" baseline="0"/>
              <a:t>PM 7-1</a:t>
            </a:r>
          </a:p>
        </p:txBody>
      </p:sp>
      <p:pic>
        <p:nvPicPr>
          <p:cNvPr id="6" name="Picture 5" descr="수색 및 구조. 3명의 봉사요원으로 구성된 팀이 바닥에 있는 피해자를 보살피고 있는 장면을 보여주는 그림. ">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latin typeface="Batang" panose="02030600000101010101" pitchFamily="18" charset="-127"/>
                <a:ea typeface="Batang" panose="02030600000101010101" pitchFamily="18" charset="-127"/>
              </a:rPr>
              <a:t>CERT 제 1과: 재해 대비</a:t>
            </a:r>
          </a:p>
        </p:txBody>
      </p:sp>
      <p:sp>
        <p:nvSpPr>
          <p:cNvPr id="4" name="Title 3"/>
          <p:cNvSpPr>
            <a:spLocks noGrp="1"/>
          </p:cNvSpPr>
          <p:nvPr>
            <p:ph type="title"/>
          </p:nvPr>
        </p:nvSpPr>
        <p:spPr>
          <a:xfrm>
            <a:off x="0" y="1597025"/>
            <a:ext cx="9144000" cy="898525"/>
          </a:xfrm>
        </p:spPr>
        <p:txBody>
          <a:bodyPr>
            <a:normAutofit/>
          </a:bodyPr>
          <a:lstStyle/>
          <a:p>
            <a:pPr algn="ctr"/>
            <a:r>
              <a:rPr lang="en-US" altLang="ko-KR" sz="4800" b="1" dirty="0">
                <a:ea typeface="Batang" panose="02030600000101010101" pitchFamily="18" charset="-127"/>
              </a:rPr>
              <a:t>CERT </a:t>
            </a:r>
            <a:r>
              <a:rPr lang="ko-KR" altLang="en-US" sz="4800" b="1" dirty="0">
                <a:ea typeface="Batang" panose="02030600000101010101" pitchFamily="18" charset="-127"/>
              </a:rPr>
              <a:t>기본훈련</a:t>
            </a:r>
            <a:endParaRPr lang="en-US" sz="4800"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ko-KR" b="0" i="0" u="none" baseline="0"/>
              <a:t>지역적 위험요소, 주의보, 경고체계, 대피경로 및 대피소계획 등에 대하여 알도록 합니다. </a:t>
            </a:r>
          </a:p>
          <a:p>
            <a:pPr algn="l" rtl="0"/>
            <a:r>
              <a:rPr lang="ko-KR" b="0" i="0" u="none" baseline="0"/>
              <a:t>재해 대비의 중요 요소를 고려합니다. </a:t>
            </a:r>
          </a:p>
          <a:p>
            <a:pPr algn="l" rtl="0"/>
            <a:r>
              <a:rPr lang="ko-KR" b="0" i="0" u="none" baseline="0"/>
              <a:t>자신과 지인들이 특별한 필요사항이 없는지 검토합니다.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a:bodyPr>
          <a:lstStyle/>
          <a:p>
            <a:pPr algn="l" rtl="0"/>
            <a:r>
              <a:rPr lang="ko-KR" b="1" u="none" baseline="0" dirty="0"/>
              <a:t>재해에 대한 준비</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ko-KR"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ko-KR"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ko-KR" b="0" i="0" u="none" baseline="0"/>
              <a:t>구조 시도에 대한 결정은 3가지 요소에 따라 좌우됩니다. </a:t>
            </a:r>
          </a:p>
          <a:p>
            <a:pPr lvl="1" algn="l" rtl="0"/>
            <a:r>
              <a:rPr lang="ko-KR" b="0" i="0" u="none" baseline="0"/>
              <a:t>구조요원 및 생존자와 관련된 위험</a:t>
            </a:r>
          </a:p>
          <a:p>
            <a:pPr lvl="1" algn="l" rtl="0"/>
            <a:r>
              <a:rPr lang="ko-KR" b="0" i="0" u="none" baseline="0"/>
              <a:t>최대 다수를 위한 최대 선</a:t>
            </a:r>
          </a:p>
          <a:p>
            <a:pPr lvl="1" algn="l" rtl="0"/>
            <a:r>
              <a:rPr lang="ko-KR" b="0" i="0" u="none" baseline="0"/>
              <a:t>가용한 자원 및 인력 </a:t>
            </a:r>
          </a:p>
          <a:p>
            <a:endParaRPr lang="ko-KR"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a:bodyPr>
          <a:lstStyle/>
          <a:p>
            <a:pPr algn="l" rtl="0"/>
            <a:r>
              <a:rPr lang="ko-KR" b="1" u="none" baseline="0" dirty="0"/>
              <a:t>구조 시도에 대한 결정</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ko-KR"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ko-KR" b="0" i="0" u="none" baseline="0"/>
              <a:t>PM 7-1</a:t>
            </a:r>
          </a:p>
        </p:txBody>
      </p:sp>
      <p:pic>
        <p:nvPicPr>
          <p:cNvPr id="6" name="Picture 5" descr="구조 시도를 위한 결정. 4명의 봉사요원이 피해자를 돌보는 장면을 보여주는 그림.">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ko-KR" b="0" i="0" u="none" baseline="0"/>
              <a:t>최단시간 내에 최대 다수를 구조합니다. </a:t>
            </a:r>
          </a:p>
          <a:p>
            <a:pPr algn="l" rtl="0"/>
            <a:r>
              <a:rPr lang="ko-KR" b="0" i="0" u="none" baseline="0"/>
              <a:t>걸을 수 있는 부상자부터 먼저 구해냅니다.  </a:t>
            </a:r>
          </a:p>
          <a:p>
            <a:pPr algn="l" rtl="0"/>
            <a:r>
              <a:rPr lang="ko-KR" b="0" i="0" u="none" baseline="0"/>
              <a:t>경미하게 갇힌 생존자를 다음으로 구조합니다.  </a:t>
            </a:r>
          </a:p>
          <a:p>
            <a:pPr algn="l" rtl="0"/>
            <a:r>
              <a:rPr lang="ko-KR" b="0" i="0" u="none" baseline="0"/>
              <a:t>구조요원과 생존자의 안전을 유지합니다.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a:bodyPr>
          <a:lstStyle/>
          <a:p>
            <a:pPr algn="l" rtl="0"/>
            <a:r>
              <a:rPr lang="ko-KR" b="1" u="none" baseline="0" dirty="0"/>
              <a:t>수색 및 구조의 목표</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ko-KR"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ko-KR" b="0" i="0" u="none" baseline="0"/>
              <a:t>다음에 따라 결정됩니다:</a:t>
            </a:r>
          </a:p>
          <a:p>
            <a:pPr lvl="1" algn="l" rtl="0">
              <a:buFont typeface="Arial" panose="020B0604020202020204" pitchFamily="34" charset="0"/>
              <a:buChar char="•"/>
            </a:pPr>
            <a:r>
              <a:rPr lang="ko-KR" b="0" i="0" u="none" baseline="0"/>
              <a:t>효과적인 평가</a:t>
            </a:r>
          </a:p>
          <a:p>
            <a:pPr lvl="1" algn="l" rtl="0">
              <a:buFont typeface="Arial" panose="020B0604020202020204" pitchFamily="34" charset="0"/>
              <a:buChar char="•"/>
            </a:pPr>
            <a:r>
              <a:rPr lang="ko-KR" b="0" i="0" u="none" baseline="0"/>
              <a:t>구조요원의 안전</a:t>
            </a:r>
          </a:p>
          <a:p>
            <a:pPr lvl="1" algn="l" rtl="0">
              <a:buFont typeface="Arial" panose="020B0604020202020204" pitchFamily="34" charset="0"/>
              <a:buChar char="•"/>
            </a:pPr>
            <a:r>
              <a:rPr lang="ko-KR" b="0" i="0" u="none" baseline="0"/>
              <a:t>생존자의 안전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320678"/>
            <a:ext cx="5806851" cy="1017672"/>
          </a:xfrm>
        </p:spPr>
        <p:txBody>
          <a:bodyPr>
            <a:normAutofit/>
          </a:bodyPr>
          <a:lstStyle/>
          <a:p>
            <a:pPr algn="l" rtl="0"/>
            <a:r>
              <a:rPr lang="ko-KR" b="1" u="none" baseline="0" dirty="0"/>
              <a:t>효과적인 수색 및 구조</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ko-KR"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ko-KR" b="0" i="0" u="none" baseline="0"/>
              <a:t>PM 7-1</a:t>
            </a:r>
          </a:p>
        </p:txBody>
      </p:sp>
      <p:pic>
        <p:nvPicPr>
          <p:cNvPr id="6" name="Picture 5" descr="효과적인 수색 및 구조. 녹색 및 흑색 CERT 상의를 보여주는 그림 .">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ko-KR" b="0" i="0" u="none" baseline="0"/>
              <a:t>사실 수집 </a:t>
            </a:r>
          </a:p>
          <a:p>
            <a:pPr algn="l" rtl="0">
              <a:spcBef>
                <a:spcPts val="500"/>
              </a:spcBef>
            </a:pPr>
            <a:r>
              <a:rPr lang="ko-KR" b="0" i="0" u="none" baseline="0"/>
              <a:t>피해 산정 </a:t>
            </a:r>
          </a:p>
          <a:p>
            <a:pPr algn="l" rtl="0">
              <a:spcBef>
                <a:spcPts val="500"/>
              </a:spcBef>
            </a:pPr>
            <a:r>
              <a:rPr lang="ko-KR" b="0" i="0" u="none" baseline="0"/>
              <a:t>가능상황 고려 </a:t>
            </a:r>
          </a:p>
          <a:p>
            <a:pPr algn="l" rtl="0">
              <a:spcBef>
                <a:spcPts val="500"/>
              </a:spcBef>
            </a:pPr>
            <a:r>
              <a:rPr lang="ko-KR" b="0" i="0" u="none" baseline="0"/>
              <a:t>본인 상황 평가 </a:t>
            </a:r>
          </a:p>
          <a:p>
            <a:pPr algn="l" rtl="0">
              <a:spcBef>
                <a:spcPts val="500"/>
              </a:spcBef>
            </a:pPr>
            <a:r>
              <a:rPr lang="ko-KR" b="0" i="0" u="none" baseline="0"/>
              <a:t>우선순위 설정 </a:t>
            </a:r>
          </a:p>
          <a:p>
            <a:pPr algn="l" rtl="0">
              <a:spcBef>
                <a:spcPts val="500"/>
              </a:spcBef>
            </a:pPr>
            <a:r>
              <a:rPr lang="ko-KR" b="0" i="0" u="none" baseline="0"/>
              <a:t>의사결정 </a:t>
            </a:r>
          </a:p>
          <a:p>
            <a:pPr algn="l" rtl="0">
              <a:spcBef>
                <a:spcPts val="500"/>
              </a:spcBef>
            </a:pPr>
            <a:r>
              <a:rPr lang="ko-KR" b="0" i="0" u="none" baseline="0"/>
              <a:t>행동계획 진전 </a:t>
            </a:r>
          </a:p>
          <a:p>
            <a:pPr algn="l" rtl="0">
              <a:spcBef>
                <a:spcPts val="500"/>
              </a:spcBef>
            </a:pPr>
            <a:r>
              <a:rPr lang="ko-KR" b="0" i="0" u="none" baseline="0"/>
              <a:t>행동 개시 </a:t>
            </a:r>
          </a:p>
          <a:p>
            <a:pPr algn="l" rtl="0">
              <a:spcBef>
                <a:spcPts val="500"/>
              </a:spcBef>
            </a:pPr>
            <a:r>
              <a:rPr lang="ko-KR" b="0" i="0" u="none" baseline="0"/>
              <a:t>진전과정 평가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lstStyle/>
          <a:p>
            <a:pPr algn="l" rtl="0"/>
            <a:r>
              <a:rPr lang="ko-KR" b="1" i="0" u="none" baseline="0" dirty="0"/>
              <a:t>CERT 평가</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ko-KR"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ko-KR" b="0" i="0" u="none" baseline="0"/>
              <a:t>PM 7-3</a:t>
            </a:r>
          </a:p>
        </p:txBody>
      </p:sp>
      <p:pic>
        <p:nvPicPr>
          <p:cNvPr id="10" name="Picture 9" descr="CERT평가. 화살표가 앞으로 이동하며 지솟적인 CERT 평가 과정을 보여주는 그림.">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8107"/>
            <a:ext cx="3339281" cy="3414805"/>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ko-KR" b="1" i="0" u="none" baseline="0"/>
              <a:t>사실 수집: </a:t>
            </a:r>
          </a:p>
          <a:p>
            <a:pPr lvl="1" algn="l" rtl="0"/>
            <a:r>
              <a:rPr lang="ko-KR" b="0" i="0" u="none" baseline="0"/>
              <a:t>사건의 시간 및 요일 </a:t>
            </a:r>
          </a:p>
          <a:p>
            <a:pPr lvl="1" algn="l" rtl="0"/>
            <a:r>
              <a:rPr lang="ko-KR" b="0" i="0" u="none" baseline="0"/>
              <a:t>건물 유형/지형</a:t>
            </a:r>
          </a:p>
          <a:p>
            <a:pPr lvl="1" algn="l" rtl="0"/>
            <a:r>
              <a:rPr lang="ko-KR" b="0" i="0" u="none" baseline="0"/>
              <a:t>건물사용 </a:t>
            </a:r>
          </a:p>
          <a:p>
            <a:pPr lvl="1" algn="l" rtl="0"/>
            <a:r>
              <a:rPr lang="ko-KR" b="0" i="0" u="none" baseline="0"/>
              <a:t>기후</a:t>
            </a:r>
          </a:p>
          <a:p>
            <a:pPr lvl="1" algn="l" rtl="0"/>
            <a:r>
              <a:rPr lang="ko-KR" b="0" i="0" u="none" baseline="0"/>
              <a:t>위험요소</a:t>
            </a:r>
          </a:p>
          <a:p>
            <a:pPr lvl="1" algn="l" rtl="0"/>
            <a:r>
              <a:rPr lang="ko-KR" b="0" i="0" u="none" baseline="0"/>
              <a:t>수색대상 개요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ko-KR" b="1" u="none" baseline="0" dirty="0"/>
              <a:t>평가 1단계</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ko-KR"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ko-KR" b="0" i="0" u="none" baseline="0"/>
              <a:t>PM 7-5</a:t>
            </a:r>
          </a:p>
        </p:txBody>
      </p:sp>
      <p:pic>
        <p:nvPicPr>
          <p:cNvPr id="6" name="Picture 5" descr="평가 1단계. 지붕이 부분적으로 붕괴된 건물을 보여주는 그림.">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lgn="l" rtl="0">
              <a:spcBef>
                <a:spcPts val="400"/>
              </a:spcBef>
            </a:pPr>
            <a:r>
              <a:rPr lang="ko-KR" sz="2600" b="0" i="0" u="none" baseline="0"/>
              <a:t>아래 질문사항에 대하여 자유롭게 토론해봅니다: </a:t>
            </a:r>
          </a:p>
          <a:p>
            <a:pPr lvl="1" algn="l" rtl="0">
              <a:spcBef>
                <a:spcPts val="400"/>
              </a:spcBef>
            </a:pPr>
            <a:r>
              <a:rPr lang="ko-KR" sz="2200" b="0" i="0" u="none" baseline="0"/>
              <a:t>이 시나리오는 피해지역의 밀집도에 대하여 무엇을 말해줍니까?</a:t>
            </a:r>
          </a:p>
          <a:p>
            <a:pPr lvl="1" algn="l" rtl="0">
              <a:spcBef>
                <a:spcPts val="400"/>
              </a:spcBef>
            </a:pPr>
            <a:r>
              <a:rPr lang="ko-KR" sz="2200" b="0" i="0" u="none" baseline="0"/>
              <a:t>이 시나리오는 어떤 사실을 반드시 수집해야 한다고 말해줍니까? </a:t>
            </a:r>
          </a:p>
          <a:p>
            <a:pPr lvl="1" algn="l" rtl="0">
              <a:spcBef>
                <a:spcPts val="400"/>
              </a:spcBef>
            </a:pPr>
            <a:r>
              <a:rPr lang="ko-KR" sz="2200" b="0" i="0" u="none" baseline="0"/>
              <a:t>이러한 사실들이 구조 및 수색 작전에 대해 어떠한 영향을 미칠 수 있습니까? </a:t>
            </a:r>
          </a:p>
          <a:p>
            <a:pPr lvl="1" algn="l" rtl="0">
              <a:spcBef>
                <a:spcPts val="400"/>
              </a:spcBef>
            </a:pPr>
            <a:r>
              <a:rPr lang="ko-KR" sz="2200" b="0" i="0" u="none" baseline="0"/>
              <a:t>어떤 유형의 수색 및 구조 작전이 가능합니까? </a:t>
            </a:r>
          </a:p>
          <a:p>
            <a:pPr lvl="1" algn="l" rtl="0">
              <a:spcBef>
                <a:spcPts val="400"/>
              </a:spcBef>
            </a:pPr>
            <a:r>
              <a:rPr lang="ko-KR" sz="2200" b="0" i="0" u="none" baseline="0"/>
              <a:t>이 시나리오에서 수색 및 구조요원들이 봉착할 수 있는 제약사항이 있습니까? 그렇다면 무엇입니까? </a:t>
            </a:r>
          </a:p>
          <a:p>
            <a:pPr lvl="1" algn="l" rtl="0">
              <a:spcBef>
                <a:spcPts val="400"/>
              </a:spcBef>
            </a:pPr>
            <a:r>
              <a:rPr lang="ko-KR" sz="2200" b="0" i="0" u="none" baseline="0"/>
              <a:t>수립된 CERT임무 내에서 이러한 제약사항을 극복할 수 있습니까?  만약 그렇다면, 어떻게 극복할 수 있습니까? </a:t>
            </a:r>
          </a:p>
          <a:p>
            <a:pPr algn="l" rtl="0">
              <a:spcBef>
                <a:spcPts val="400"/>
              </a:spcBef>
            </a:pPr>
            <a:endParaRPr lang="ko-KR"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ko-KR" b="1" u="none" baseline="0" dirty="0"/>
              <a:t>연습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ko-KR"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ko-KR"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ko-KR" b="0" i="0" u="none" baseline="0"/>
              <a:t>피해 산정 및 전달  </a:t>
            </a:r>
          </a:p>
          <a:p>
            <a:pPr lvl="1" algn="l" rtl="0"/>
            <a:r>
              <a:rPr lang="ko-KR" b="0" i="0" u="none" baseline="0"/>
              <a:t>CERT 임무는 피해의 정도가 경미, 보통 또는 심각함에 따라 변경됩니다.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lstStyle/>
          <a:p>
            <a:pPr algn="l" rtl="0"/>
            <a:r>
              <a:rPr lang="ko-KR" b="1" u="none" baseline="0" dirty="0"/>
              <a:t>평가 2단계</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ko-KR"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ko-KR"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ko-KR" b="0" i="0" u="none" baseline="0"/>
              <a:t>표면상 </a:t>
            </a:r>
          </a:p>
          <a:p>
            <a:pPr algn="l" rtl="0"/>
            <a:r>
              <a:rPr lang="ko-KR" b="0" i="0" u="none" baseline="0"/>
              <a:t>부숴진 유리창 </a:t>
            </a:r>
          </a:p>
          <a:p>
            <a:pPr algn="l" rtl="0"/>
            <a:r>
              <a:rPr lang="ko-KR" b="0" i="0" u="none" baseline="0"/>
              <a:t>겉면에 금이 가거나 부숴진 벽 표면</a:t>
            </a:r>
          </a:p>
          <a:p>
            <a:pPr algn="l" rtl="0"/>
            <a:r>
              <a:rPr lang="ko-KR" b="0" i="0" u="none" baseline="0"/>
              <a:t>실내 내용물에 대한 약간의 피해 </a:t>
            </a:r>
          </a:p>
          <a:p>
            <a:pPr algn="l" rtl="0"/>
            <a:r>
              <a:rPr lang="ko-KR" b="1" i="0" u="none" baseline="0"/>
              <a:t>진입 및 체류에 안전</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ko-KR" b="1" u="none" baseline="0" dirty="0"/>
              <a:t>경미한 피해</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ko-KR"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ko-KR" b="0" i="0" u="none" baseline="0"/>
              <a:t>PM 7-6</a:t>
            </a:r>
          </a:p>
        </p:txBody>
      </p:sp>
      <p:pic>
        <p:nvPicPr>
          <p:cNvPr id="8" name="Picture 7" descr="경미한 피해. 한 사람이 도서관 바닥에 앉아서 전등이 떨어져 내린 천장을 쳐다보고 있다.   이 사람의 바닥 주위로 책과 종이들이 흩어져 있다. ">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ko-KR" b="0" i="0" u="none" baseline="0"/>
              <a:t>피해의 가시적 징후</a:t>
            </a:r>
          </a:p>
          <a:p>
            <a:pPr algn="l" rtl="0"/>
            <a:r>
              <a:rPr lang="ko-KR" b="0" i="0" u="none" baseline="0"/>
              <a:t>장식용 구조에 피해가 있거나 추락</a:t>
            </a:r>
          </a:p>
          <a:p>
            <a:pPr algn="l" rtl="0"/>
            <a:r>
              <a:rPr lang="ko-KR" b="0" i="0" u="none" baseline="0"/>
              <a:t>벽 겉면에 많은 가시적 균열과 파손</a:t>
            </a:r>
          </a:p>
          <a:p>
            <a:pPr algn="l" rtl="0"/>
            <a:r>
              <a:rPr lang="ko-KR" b="0" i="0" u="none" baseline="0"/>
              <a:t>실내 내용물에 대한 상당한 피해</a:t>
            </a:r>
          </a:p>
          <a:p>
            <a:pPr algn="l" rtl="0"/>
            <a:r>
              <a:rPr lang="ko-KR" b="0" i="0" u="none" baseline="0"/>
              <a:t>건물은 기초 위에 계속 유지</a:t>
            </a:r>
          </a:p>
          <a:p>
            <a:pPr algn="l" rtl="0"/>
            <a:r>
              <a:rPr lang="ko-KR" b="1" i="0" u="none" baseline="0"/>
              <a:t>인명 구조를 위해서만 진입</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ko-KR" b="1" u="none" baseline="0" dirty="0"/>
              <a:t>보통 피해</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ko-KR"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ko-KR" b="0" i="0" u="none" baseline="0"/>
              <a:t>PM 7-6</a:t>
            </a:r>
          </a:p>
        </p:txBody>
      </p:sp>
      <p:pic>
        <p:nvPicPr>
          <p:cNvPr id="8" name="Picture 7" descr="보통의 피해. 눈의 띄게 구조물이 손상되었으나 여전히 건재한 집의 그림.">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ko-KR" b="0" i="0" u="none" baseline="0"/>
              <a:t>부분이나 전면 붕괴</a:t>
            </a:r>
          </a:p>
          <a:p>
            <a:pPr algn="l" rtl="0"/>
            <a:r>
              <a:rPr lang="ko-KR" b="0" i="0" u="none" baseline="0"/>
              <a:t>경사짐</a:t>
            </a:r>
          </a:p>
          <a:p>
            <a:pPr algn="l" rtl="0"/>
            <a:r>
              <a:rPr lang="ko-KR" b="0" i="0" u="none" baseline="0"/>
              <a:t>분명한 구조적 불안정성</a:t>
            </a:r>
          </a:p>
          <a:p>
            <a:pPr algn="l" rtl="0"/>
            <a:r>
              <a:rPr lang="ko-KR" b="0" i="0" u="none" baseline="0"/>
              <a:t>건물이 기초에서 이탈</a:t>
            </a:r>
          </a:p>
          <a:p>
            <a:pPr algn="l" rtl="0"/>
            <a:r>
              <a:rPr lang="ko-KR" b="0" i="0" u="none" baseline="0"/>
              <a:t>연기, 화재, 가스 누출 또는 위험물질</a:t>
            </a:r>
          </a:p>
          <a:p>
            <a:pPr algn="l" rtl="0"/>
            <a:r>
              <a:rPr lang="ko-KR" b="0" i="0" u="none" baseline="0"/>
              <a:t>수면 상승</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ko-KR" b="1" u="none" baseline="0" dirty="0"/>
              <a:t>극심한 피해 </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ko-KR"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ko-KR"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ko-KR" sz="2800" b="1" i="0" u="none" baseline="0">
                <a:latin typeface="Batang" panose="020B0604020202020204" pitchFamily="34" charset="0"/>
                <a:cs typeface="Batang" panose="020B0604020202020204" pitchFamily="34" charset="0"/>
              </a:rPr>
              <a:t>어떠한 경우라도 극심한 피해가 발생한 건물에 진입하면 안됩니다!</a:t>
            </a:r>
          </a:p>
        </p:txBody>
      </p:sp>
      <p:pic>
        <p:nvPicPr>
          <p:cNvPr id="9" name="Picture 8" descr="심각한 피해.  눈에 띄게 구조물이 손상됨과 동시에 부분적으로 붕괴된 오두막집의 그림.">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normAutofit/>
          </a:bodyPr>
          <a:lstStyle/>
          <a:p>
            <a:pPr algn="l" rtl="0"/>
            <a:r>
              <a:rPr lang="ko-KR" sz="2600" b="0" i="0" u="none" baseline="0" dirty="0"/>
              <a:t>주어진 상황을 신속히 평가할 수 있고 스스로를 보호하기 위한 효과적인 행동을 취할 수 있는 기술을 습득합니다. </a:t>
            </a:r>
          </a:p>
          <a:p>
            <a:pPr algn="l" rtl="0"/>
            <a:r>
              <a:rPr lang="ko-KR" sz="2600" b="0" i="0" u="none" baseline="0" dirty="0"/>
              <a:t>가족 재해계획을 수립하고 훈련을 통해 계획을 숙달합니다. </a:t>
            </a:r>
          </a:p>
          <a:p>
            <a:pPr algn="l" rtl="0"/>
            <a:r>
              <a:rPr lang="ko-KR" sz="2600" b="0" i="0" u="none" baseline="0" dirty="0"/>
              <a:t>공급물품을 여러 장소에 모아둡니다. </a:t>
            </a:r>
          </a:p>
          <a:p>
            <a:pPr algn="l" rtl="0"/>
            <a:r>
              <a:rPr lang="ko-KR" sz="2600" b="0" i="0" u="none" baseline="0" dirty="0"/>
              <a:t>경감 조치들을 통하여 위험요소의 영향을 감소시킵니다. </a:t>
            </a:r>
          </a:p>
          <a:p>
            <a:pPr algn="l" rtl="0"/>
            <a:r>
              <a:rPr lang="ko-KR" sz="2600" b="0" i="0" u="none" baseline="0" dirty="0"/>
              <a:t>훈련 및 자원봉사 프로그램에 참여함으로써 개입합니다.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a:bodyPr>
          <a:lstStyle/>
          <a:p>
            <a:pPr algn="l" rtl="0"/>
            <a:r>
              <a:rPr lang="ko-KR" b="1" u="none" baseline="0" dirty="0"/>
              <a:t>재해에 대한 준비</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ko-KR"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ko-KR"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ko-KR" b="1" i="0" u="none" baseline="0"/>
              <a:t>고려해 볼 가능상황:</a:t>
            </a:r>
          </a:p>
          <a:p>
            <a:pPr lvl="1" algn="l" rtl="0"/>
            <a:r>
              <a:rPr lang="ko-KR" b="0" i="0" u="none" baseline="0"/>
              <a:t>해당 상황이 얼마나 안정적입니까?</a:t>
            </a:r>
          </a:p>
          <a:p>
            <a:pPr lvl="1" algn="l" rtl="0"/>
            <a:r>
              <a:rPr lang="ko-KR" b="0" i="0" u="none" baseline="0"/>
              <a:t>부수적으로 고려되어야 할 사항들은 무엇입니까? </a:t>
            </a:r>
          </a:p>
          <a:p>
            <a:pPr lvl="1" algn="l" rtl="0"/>
            <a:r>
              <a:rPr lang="ko-KR" b="0" i="0" u="none" baseline="0"/>
              <a:t>그 밖에 다른 어떤 나쁜 상황이 발생할 수 있습니까? </a:t>
            </a:r>
          </a:p>
          <a:p>
            <a:pPr lvl="1" algn="l" rtl="0"/>
            <a:r>
              <a:rPr lang="ko-KR" b="0" i="0" u="none" baseline="0"/>
              <a:t>해당 사실이 수색 및 구조에 어떤 것을 의미합니까? </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ko-KR" b="1" u="none" baseline="0" dirty="0"/>
              <a:t>평가 3단계</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ko-KR"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ko-KR"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ko-KR" b="1" i="0" u="none" baseline="0"/>
              <a:t>본인의 상황을 평가:</a:t>
            </a:r>
          </a:p>
          <a:p>
            <a:pPr lvl="1" algn="l" rtl="0"/>
            <a:r>
              <a:rPr lang="ko-KR" b="0" i="0" u="none" baseline="0"/>
              <a:t>해당 상황이 계속 진행하기에 충분히 안전합니까?</a:t>
            </a:r>
          </a:p>
          <a:p>
            <a:pPr lvl="1" algn="l" rtl="0"/>
            <a:r>
              <a:rPr lang="ko-KR" b="0" i="0" u="none" baseline="0"/>
              <a:t>구조요원이 직면할 위험은 무엇입니까? </a:t>
            </a:r>
          </a:p>
          <a:p>
            <a:pPr lvl="1" algn="l" rtl="0"/>
            <a:r>
              <a:rPr lang="ko-KR" b="0" i="0" u="none" baseline="0"/>
              <a:t>어떤 자원이 필요합니까? </a:t>
            </a:r>
          </a:p>
          <a:p>
            <a:pPr lvl="1" algn="l" rtl="0"/>
            <a:r>
              <a:rPr lang="ko-KR" b="0" i="0" u="none" baseline="0"/>
              <a:t>어떤 자원이 사용 가능합니까? </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ko-KR" b="1" u="none" baseline="0" dirty="0"/>
              <a:t>평가  4단계 </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ko-KR"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ko-KR"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ko-KR" sz="2400" b="0" i="0" u="none" baseline="0"/>
              <a:t>인력:</a:t>
            </a:r>
          </a:p>
          <a:p>
            <a:pPr lvl="1" algn="l" rtl="0">
              <a:lnSpc>
                <a:spcPct val="100000"/>
              </a:lnSpc>
              <a:spcBef>
                <a:spcPts val="600"/>
              </a:spcBef>
            </a:pPr>
            <a:r>
              <a:rPr lang="ko-KR" sz="2000" b="0" i="0" u="none" baseline="0"/>
              <a:t>소방요원</a:t>
            </a:r>
          </a:p>
          <a:p>
            <a:pPr lvl="1" algn="l" rtl="0">
              <a:lnSpc>
                <a:spcPct val="100000"/>
              </a:lnSpc>
              <a:spcBef>
                <a:spcPts val="600"/>
              </a:spcBef>
            </a:pPr>
            <a:r>
              <a:rPr lang="ko-KR" sz="2000" b="0" i="0" u="none" baseline="0"/>
              <a:t>경찰관</a:t>
            </a:r>
          </a:p>
          <a:p>
            <a:pPr lvl="1" algn="l" rtl="0">
              <a:lnSpc>
                <a:spcPct val="100000"/>
              </a:lnSpc>
              <a:spcBef>
                <a:spcPts val="600"/>
              </a:spcBef>
            </a:pPr>
            <a:r>
              <a:rPr lang="ko-KR" sz="2000" b="0" i="0" u="none" baseline="0"/>
              <a:t>의사, 간호원</a:t>
            </a:r>
          </a:p>
          <a:p>
            <a:pPr lvl="1" algn="l" rtl="0">
              <a:lnSpc>
                <a:spcPct val="100000"/>
              </a:lnSpc>
              <a:spcBef>
                <a:spcPts val="600"/>
              </a:spcBef>
            </a:pPr>
            <a:r>
              <a:rPr lang="ko-KR" sz="2000" b="0" i="0" u="none" baseline="0"/>
              <a:t>하청업자 </a:t>
            </a:r>
          </a:p>
          <a:p>
            <a:pPr algn="l" rtl="0">
              <a:lnSpc>
                <a:spcPct val="100000"/>
              </a:lnSpc>
              <a:spcBef>
                <a:spcPts val="600"/>
              </a:spcBef>
            </a:pPr>
            <a:r>
              <a:rPr lang="ko-KR" sz="2400" b="0" i="0" u="none" baseline="0"/>
              <a:t>도구:</a:t>
            </a:r>
          </a:p>
          <a:p>
            <a:pPr lvl="1" algn="l" rtl="0">
              <a:lnSpc>
                <a:spcPct val="100000"/>
              </a:lnSpc>
              <a:spcBef>
                <a:spcPts val="600"/>
              </a:spcBef>
            </a:pPr>
            <a:r>
              <a:rPr lang="ko-KR" sz="2000" b="0" i="0" u="none" baseline="0"/>
              <a:t>쇠지렛대</a:t>
            </a:r>
          </a:p>
          <a:p>
            <a:pPr lvl="1" algn="l" rtl="0">
              <a:lnSpc>
                <a:spcPct val="100000"/>
              </a:lnSpc>
              <a:spcBef>
                <a:spcPts val="600"/>
              </a:spcBef>
            </a:pPr>
            <a:r>
              <a:rPr lang="ko-KR" sz="2000" b="0" i="0" u="none" baseline="0"/>
              <a:t>자동 잭</a:t>
            </a:r>
          </a:p>
          <a:p>
            <a:pPr lvl="1" algn="l" rtl="0">
              <a:lnSpc>
                <a:spcPct val="100000"/>
              </a:lnSpc>
              <a:spcBef>
                <a:spcPts val="600"/>
              </a:spcBef>
            </a:pPr>
            <a:r>
              <a:rPr lang="ko-KR" sz="2000" b="0" i="0" u="none" baseline="0"/>
              <a:t>동력 사슬톱 (체인쏘)  </a:t>
            </a:r>
          </a:p>
          <a:p>
            <a:pPr algn="l" rtl="0">
              <a:lnSpc>
                <a:spcPct val="100000"/>
              </a:lnSpc>
              <a:spcBef>
                <a:spcPts val="600"/>
              </a:spcBef>
            </a:pPr>
            <a:r>
              <a:rPr lang="ko-KR" sz="2400" b="0" i="0" u="none" baseline="0"/>
              <a:t>장비 </a:t>
            </a:r>
          </a:p>
          <a:p>
            <a:pPr lvl="1" algn="l" rtl="0">
              <a:lnSpc>
                <a:spcPct val="100000"/>
              </a:lnSpc>
              <a:spcBef>
                <a:spcPts val="600"/>
              </a:spcBef>
            </a:pPr>
            <a:endParaRPr lang="ko-KR"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ko-KR" b="1" u="none" baseline="0" dirty="0"/>
              <a:t>구조 자원 </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ko-KR"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ko-KR" b="0" i="0" u="none" baseline="0"/>
              <a:t>PM 7-9</a:t>
            </a:r>
          </a:p>
        </p:txBody>
      </p:sp>
      <p:pic>
        <p:nvPicPr>
          <p:cNvPr id="11" name="Picture 10" descr="구조 자원. 건축업자 연장, 망치, 드릴, 안전모, 나무, 필기구, 장갑 등의 그림. ">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ko-KR" b="1" i="0" u="none" baseline="0"/>
              <a:t>우선순위 설정:</a:t>
            </a:r>
          </a:p>
          <a:p>
            <a:pPr lvl="1" algn="l" rtl="0">
              <a:lnSpc>
                <a:spcPct val="100000"/>
              </a:lnSpc>
              <a:spcBef>
                <a:spcPts val="600"/>
              </a:spcBef>
            </a:pPr>
            <a:r>
              <a:rPr lang="ko-KR" b="0" i="0" u="none" baseline="0"/>
              <a:t>무엇을 완료하여야 합니까?</a:t>
            </a:r>
          </a:p>
          <a:p>
            <a:pPr lvl="1" algn="l" rtl="0">
              <a:lnSpc>
                <a:spcPct val="100000"/>
              </a:lnSpc>
              <a:spcBef>
                <a:spcPts val="600"/>
              </a:spcBef>
            </a:pPr>
            <a:r>
              <a:rPr lang="ko-KR" b="0" i="0" u="none" baseline="0"/>
              <a:t>어떤 순서로 완료해야 합니까?</a:t>
            </a:r>
          </a:p>
          <a:p>
            <a:pPr lvl="1" algn="l" rtl="0">
              <a:lnSpc>
                <a:spcPct val="100000"/>
              </a:lnSpc>
              <a:spcBef>
                <a:spcPts val="600"/>
              </a:spcBef>
            </a:pPr>
            <a:r>
              <a:rPr lang="ko-KR" b="0" i="0" u="none" baseline="0"/>
              <a:t>최단시간 내에 최대 다수를 어떻게 구조할 수 있습니까?</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5단계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ko-KR" b="0" i="0" u="none" baseline="0"/>
              <a:t>PM 7-10</a:t>
            </a:r>
          </a:p>
        </p:txBody>
      </p:sp>
      <p:pic>
        <p:nvPicPr>
          <p:cNvPr id="12" name="Picture 11" descr="평가 5단계. 화재와 금속물들이 주위에 늘려있는 붕괴된 구조물 안에서 피해자를 돕고있는 2명의 소방관의 그림.">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ko-KR" b="1" i="0" u="none" baseline="0"/>
              <a:t>의사 결정:</a:t>
            </a:r>
          </a:p>
          <a:p>
            <a:pPr marL="685800" lvl="1" indent="-228600" algn="l" rtl="0">
              <a:lnSpc>
                <a:spcPct val="100000"/>
              </a:lnSpc>
              <a:spcBef>
                <a:spcPts val="600"/>
              </a:spcBef>
            </a:pPr>
            <a:r>
              <a:rPr lang="ko-KR" b="0" i="0" u="none" baseline="0"/>
              <a:t>염두해 둘 사항:</a:t>
            </a:r>
          </a:p>
          <a:p>
            <a:pPr marL="1143000" lvl="2" indent="-230188" algn="l" rtl="0">
              <a:lnSpc>
                <a:spcPct val="100000"/>
              </a:lnSpc>
              <a:spcBef>
                <a:spcPts val="600"/>
              </a:spcBef>
            </a:pPr>
            <a:r>
              <a:rPr lang="ko-KR" b="0" i="0" u="none" baseline="0"/>
              <a:t>CERT 요원의 안전</a:t>
            </a:r>
          </a:p>
          <a:p>
            <a:pPr marL="1143000" lvl="2" indent="-230188" algn="l" rtl="0">
              <a:lnSpc>
                <a:spcPct val="100000"/>
              </a:lnSpc>
              <a:spcBef>
                <a:spcPts val="600"/>
              </a:spcBef>
            </a:pPr>
            <a:r>
              <a:rPr lang="ko-KR" b="0" i="0" u="none" baseline="0"/>
              <a:t>생존자 및 다른 사람들의 인명안전</a:t>
            </a:r>
          </a:p>
          <a:p>
            <a:pPr marL="1143000" lvl="2" indent="-230188" algn="l" rtl="0">
              <a:lnSpc>
                <a:spcPct val="100000"/>
              </a:lnSpc>
              <a:spcBef>
                <a:spcPts val="600"/>
              </a:spcBef>
            </a:pPr>
            <a:r>
              <a:rPr lang="ko-KR" b="0" i="0" u="none" baseline="0"/>
              <a:t>현장환경 보호</a:t>
            </a:r>
          </a:p>
          <a:p>
            <a:pPr marL="1143000" lvl="2" indent="-230188" algn="l" rtl="0">
              <a:lnSpc>
                <a:spcPct val="100000"/>
              </a:lnSpc>
              <a:spcBef>
                <a:spcPts val="600"/>
              </a:spcBef>
            </a:pPr>
            <a:r>
              <a:rPr lang="ko-KR" b="0" i="0" u="none" baseline="0"/>
              <a:t>재산 보호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6단계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ko-KR"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ko-KR" b="1" i="0" u="none" baseline="0"/>
              <a:t>행동계획 진전: </a:t>
            </a:r>
          </a:p>
          <a:p>
            <a:pPr marL="685800" lvl="1" indent="-230188" algn="l" rtl="0">
              <a:lnSpc>
                <a:spcPct val="100000"/>
              </a:lnSpc>
              <a:spcBef>
                <a:spcPts val="600"/>
              </a:spcBef>
            </a:pPr>
            <a:r>
              <a:rPr lang="ko-KR" b="0" i="0" u="none" baseline="0"/>
              <a:t>수립된 우선순위와 결정에 따라 작전에 주안점을 둡니다.</a:t>
            </a:r>
          </a:p>
          <a:p>
            <a:pPr marL="685800" lvl="1" indent="-230188" algn="l" rtl="0">
              <a:lnSpc>
                <a:spcPct val="100000"/>
              </a:lnSpc>
              <a:spcBef>
                <a:spcPts val="600"/>
              </a:spcBef>
            </a:pPr>
            <a:r>
              <a:rPr lang="ko-KR" b="0" i="0" u="none" baseline="0"/>
              <a:t>대응기관들이 현장에 도착하면 문서기록을 제공해줍니다.</a:t>
            </a:r>
          </a:p>
          <a:p>
            <a:pPr marL="685800" lvl="1" indent="-230188" algn="l" rtl="0">
              <a:lnSpc>
                <a:spcPct val="100000"/>
              </a:lnSpc>
              <a:spcBef>
                <a:spcPts val="600"/>
              </a:spcBef>
            </a:pPr>
            <a:r>
              <a:rPr lang="ko-KR" b="0" i="0" u="none" baseline="0"/>
              <a:t>CERT 기록의 일부가 될 문서기록을 제공해줍니다.</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7단계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ko-KR"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ko-KR" b="1" i="0" u="none" baseline="0"/>
              <a:t>행동 개시: </a:t>
            </a:r>
          </a:p>
          <a:p>
            <a:pPr lvl="1" algn="l" rtl="0"/>
            <a:r>
              <a:rPr lang="ko-KR" b="0" i="0" u="none" baseline="0"/>
              <a:t>7단계에서 개발한 계획에 행동을 기초합니다.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ko-KR" b="1" u="none" baseline="0" dirty="0"/>
              <a:t>평가  8단계</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ko-KR"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ko-KR" b="0" i="0" u="none" baseline="0"/>
              <a:t>PM 7-11</a:t>
            </a:r>
          </a:p>
        </p:txBody>
      </p:sp>
      <p:pic>
        <p:nvPicPr>
          <p:cNvPr id="8" name="Picture 7" descr="평가 8단계. 한 비상대응요원이 행동계획을 설명하고 다른 사람은 해당 서류를 가지고 있는 그림.">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ko-KR" b="1" i="0" u="none" baseline="0"/>
              <a:t>과정 평가:</a:t>
            </a:r>
          </a:p>
          <a:p>
            <a:pPr lvl="1" algn="l" rtl="0"/>
            <a:r>
              <a:rPr lang="ko-KR" b="0" i="0" u="none" baseline="0"/>
              <a:t>가장 중요한 단계 </a:t>
            </a:r>
          </a:p>
          <a:p>
            <a:pPr lvl="1" algn="l" rtl="0"/>
            <a:r>
              <a:rPr lang="ko-KR" b="0" i="0" u="none" baseline="0"/>
              <a:t>계획의 효과성 및 안전성을 모니터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ko-KR" b="1" u="none" baseline="0" dirty="0"/>
              <a:t>평가  9단계</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ko-KR"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ko-KR" b="0" i="0" u="none" baseline="0"/>
              <a:t>PM 7-11</a:t>
            </a:r>
          </a:p>
        </p:txBody>
      </p:sp>
      <p:pic>
        <p:nvPicPr>
          <p:cNvPr id="9" name="Picture 8" descr="CERT평가. 화살표가 앞으로 이동하며 지솟적인 CERT 평가 과정을 보여주는 그림.">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4070"/>
            <a:ext cx="3457268" cy="3535461"/>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ko-KR" b="0" i="0" u="none" baseline="0"/>
              <a:t>특정 재해 및 구체적 건물 유형이 주어졌을 때, 아래 질문사항에 답합니다.</a:t>
            </a:r>
          </a:p>
          <a:p>
            <a:pPr lvl="1" algn="l" rtl="0"/>
            <a:r>
              <a:rPr lang="ko-KR" b="0" i="0" u="none" baseline="0"/>
              <a:t>수집되어야 할 관련사실은 무엇입니까? </a:t>
            </a:r>
          </a:p>
          <a:p>
            <a:pPr lvl="1" algn="l" rtl="0"/>
            <a:r>
              <a:rPr lang="ko-KR" b="0" i="0" u="none" baseline="0"/>
              <a:t>해당 사고와 건물의 건축을 볼 때, 피해와 관련하여 어떠한 예상을 할 수 있습니까? </a:t>
            </a:r>
          </a:p>
          <a:p>
            <a:pPr lvl="1" algn="l" rtl="0"/>
            <a:r>
              <a:rPr lang="ko-KR" b="0" i="0" u="none" baseline="0"/>
              <a:t>수색 및 구조와 관련하여 어떤 예상가능한 문제점들을 식별할 수 있습니까?</a:t>
            </a:r>
          </a:p>
          <a:p>
            <a:pPr lvl="1" algn="l" rtl="0"/>
            <a:r>
              <a:rPr lang="ko-KR" b="0" i="0" u="none" baseline="0"/>
              <a:t>어떤 구체적인 안전 고려사항을 식별할 수 있습니까?</a:t>
            </a:r>
          </a:p>
          <a:p>
            <a:endParaRPr lang="ko-KR"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ko-KR" b="1" u="none" baseline="0" dirty="0"/>
              <a:t>연습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ko-KR"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ko-KR"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r>
              <a:rPr lang="ko-KR" b="0" i="0" u="none" baseline="0"/>
              <a:t>붕괴된 바닥이나 벽을 보게되면, </a:t>
            </a:r>
            <a:r>
              <a:rPr lang="ko-KR" b="1" i="0" u="none" baseline="0"/>
              <a:t>밖으로 나가십시오!</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ko-KR" b="1" u="none" baseline="0" dirty="0"/>
              <a:t>구조적 빈 공간</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ko-KR"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ko-KR" b="0" i="0" u="none" baseline="0"/>
              <a:t>PM 7-13</a:t>
            </a:r>
          </a:p>
        </p:txBody>
      </p:sp>
      <p:pic>
        <p:nvPicPr>
          <p:cNvPr id="11" name="Picture 10" descr="구조물의 빈 공간. 팬케이크형 빈 공간, “V”형 빈 공간 그리고 기울어져 있는 빈 공간을 보여주는 그림.">
            <a:extLst>
              <a:ext uri="{FF2B5EF4-FFF2-40B4-BE49-F238E27FC236}">
                <a16:creationId xmlns:a16="http://schemas.microsoft.com/office/drawing/2014/main" id="{DB5AE175-BB2B-48D2-A051-C1105F923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ko-KR" sz="2400" b="0" i="0" u="none" baseline="0" dirty="0"/>
              <a:t>가족들을 어디에서 만날 것입니까? </a:t>
            </a:r>
          </a:p>
          <a:p>
            <a:pPr algn="l" rtl="0"/>
            <a:r>
              <a:rPr lang="ko-KR" sz="2400" b="0" i="0" u="none" baseline="0" dirty="0"/>
              <a:t>다른 주의 “확인” 연락처는 누구입니까?</a:t>
            </a:r>
          </a:p>
          <a:p>
            <a:pPr algn="l" rtl="0"/>
            <a:r>
              <a:rPr lang="ko-KR" sz="2400" b="0" i="0" u="none" baseline="0" dirty="0"/>
              <a:t>체류를 연장할 것입니까?  현위치에서의 대피장소는? 대피는?</a:t>
            </a:r>
          </a:p>
          <a:p>
            <a:pPr algn="l" rtl="0"/>
            <a:r>
              <a:rPr lang="ko-KR" sz="2400" b="0" i="0" u="none" baseline="0" dirty="0"/>
              <a:t>집을 어떻게 탈출할 것입니까? 직장은? 학교는? 예배처소는? </a:t>
            </a:r>
          </a:p>
          <a:p>
            <a:pPr algn="l" rtl="0"/>
            <a:r>
              <a:rPr lang="ko-KR" sz="2400" b="0" i="0" u="none" baseline="0" dirty="0"/>
              <a:t>동네를 대피할 때 어떤 경로(다수의 대안책과 함께)를 사용할 것입니까? </a:t>
            </a:r>
          </a:p>
          <a:p>
            <a:pPr algn="l" rtl="0"/>
            <a:r>
              <a:rPr lang="ko-KR" sz="2400" b="0" i="0" u="none" baseline="0" dirty="0"/>
              <a:t>운송수단은 있습니까? </a:t>
            </a:r>
          </a:p>
          <a:p>
            <a:pPr algn="l" rtl="0"/>
            <a:r>
              <a:rPr lang="ko-KR" sz="2400" b="0" i="0" u="none" baseline="0" dirty="0"/>
              <a:t>본인의 계획을 숙달했습니까? </a:t>
            </a:r>
          </a:p>
          <a:p>
            <a:endParaRPr lang="ko-KR"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lstStyle/>
          <a:p>
            <a:pPr algn="l" rtl="0"/>
            <a:r>
              <a:rPr lang="ko-KR" b="1" u="none" baseline="0" dirty="0"/>
              <a:t>가족 재해계획</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ko-KR"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ko-KR"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ko-KR" b="0" i="0" u="none" baseline="0"/>
              <a:t>생존자는 다양한 장소에서 보호공간을 찾을 수 있습니다. </a:t>
            </a:r>
          </a:p>
          <a:p>
            <a:pPr lvl="1" algn="l" rtl="0"/>
            <a:r>
              <a:rPr lang="ko-KR" b="0" i="0" u="none" baseline="0"/>
              <a:t>욕조 안</a:t>
            </a:r>
          </a:p>
          <a:p>
            <a:pPr lvl="1" algn="l" rtl="0"/>
            <a:r>
              <a:rPr lang="ko-KR" b="0" i="0" u="none" baseline="0"/>
              <a:t>책상 아래</a:t>
            </a:r>
          </a:p>
          <a:p>
            <a:pPr lvl="1" algn="l" rtl="0"/>
            <a:r>
              <a:rPr lang="ko-KR" b="0" i="0" u="none" baseline="0"/>
              <a:t>캐비닛 안</a:t>
            </a:r>
          </a:p>
          <a:p>
            <a:pPr lvl="1" algn="l" rtl="0"/>
            <a:r>
              <a:rPr lang="ko-KR" b="0" i="0" u="none" baseline="0"/>
              <a:t>침대 아래/옆</a:t>
            </a:r>
          </a:p>
          <a:p>
            <a:pPr lvl="1" algn="l" rtl="0"/>
            <a:r>
              <a:rPr lang="ko-KR" b="0" i="0" u="none" baseline="0"/>
              <a:t>옷장 안 </a:t>
            </a:r>
          </a:p>
          <a:p>
            <a:endParaRPr lang="ko-KR"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ko-KR" b="1" u="none" baseline="0" dirty="0"/>
              <a:t>독립적 빈 공간 </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ko-KR"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ko-KR"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ko-KR" b="0" i="0" u="none" baseline="0"/>
              <a:t>수색 구역에 진입한 다음:</a:t>
            </a:r>
          </a:p>
          <a:p>
            <a:pPr lvl="1" algn="l" rtl="0"/>
            <a:r>
              <a:rPr lang="ko-KR" b="0" i="0" u="none" baseline="0"/>
              <a:t>한 줄을 긋습니다.</a:t>
            </a:r>
          </a:p>
          <a:p>
            <a:pPr lvl="1" algn="l" rtl="0"/>
            <a:r>
              <a:rPr lang="ko-KR" b="0" i="0" u="none" baseline="0"/>
              <a:t>정보를 기록합니다.  </a:t>
            </a:r>
          </a:p>
          <a:p>
            <a:pPr algn="l" rtl="0"/>
            <a:r>
              <a:rPr lang="ko-KR" b="0" i="0" u="none" baseline="0"/>
              <a:t>수색 구역을 빠져 나온 다음:</a:t>
            </a:r>
          </a:p>
          <a:p>
            <a:pPr lvl="1" algn="l" rtl="0"/>
            <a:r>
              <a:rPr lang="ko-KR" b="0" i="0" u="none" baseline="0"/>
              <a:t>‘X’표시를 완성합니다. </a:t>
            </a:r>
          </a:p>
          <a:p>
            <a:pPr lvl="1" algn="l" rtl="0"/>
            <a:r>
              <a:rPr lang="ko-KR" b="0" i="0" u="none" baseline="0"/>
              <a:t>정보를 기록합니다.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lstStyle/>
          <a:p>
            <a:pPr algn="l" rtl="0"/>
            <a:r>
              <a:rPr lang="ko-KR" b="1" u="none" baseline="0" dirty="0"/>
              <a:t>수색 표시 </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ko-KR"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ko-KR" b="0" i="0" u="none" baseline="0"/>
              <a:t>PM 7-14</a:t>
            </a:r>
          </a:p>
        </p:txBody>
      </p:sp>
      <p:pic>
        <p:nvPicPr>
          <p:cNvPr id="9" name="Picture 8" descr="문이 반쯤 열려있고 영어 X가 다음의 정보, 즉 날짜, 시간, 중단 시간, CERT신분증, 생존자 및 구역이 수색되었음 등을 보여주는 그림. ">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140" y="1718411"/>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ko-KR" b="0" i="0" u="none" baseline="0"/>
              <a:t>무슨 정보를 표시합니까?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lstStyle/>
          <a:p>
            <a:pPr algn="l" rtl="0"/>
            <a:r>
              <a:rPr lang="ko-KR" b="1" u="none" baseline="0" dirty="0"/>
              <a:t>수색 표시</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ko-KR"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ko-KR" b="0" i="0" u="none" baseline="0"/>
              <a:t>PM 7-14</a:t>
            </a:r>
          </a:p>
        </p:txBody>
      </p:sp>
      <p:pic>
        <p:nvPicPr>
          <p:cNvPr id="7" name="Picture 6" descr="영어 X가 다음의 정보, 즉 날짜, 시간, 중단 시간, CERT신분증, 생존자 및 구역이 수색되었음 등을 보여주는 그림.">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ko-KR" b="0" i="0" u="none" baseline="0"/>
              <a:t>견본</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ko-KR" b="1" u="none" baseline="0" dirty="0"/>
              <a:t>수색 표시</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ko-KR"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ko-KR" b="0" i="0" u="none" baseline="0"/>
              <a:t>PM 7-14</a:t>
            </a:r>
          </a:p>
        </p:txBody>
      </p:sp>
      <p:pic>
        <p:nvPicPr>
          <p:cNvPr id="7" name="Picture 6" descr="수색 표시. 글자 X는 아래 정보를 보여준다, 즉 날짜, 시간, 퇴각 시간, CERT 신분, 생존자 그리고 수색한 지역">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802"/>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ko-KR" b="0" i="0" u="none" baseline="0"/>
              <a:t>다른 CERT 요원 한명과 손이 닿을 수 있는 거리내에 머무릅니다. </a:t>
            </a:r>
          </a:p>
          <a:p>
            <a:pPr algn="l" rtl="0"/>
            <a:r>
              <a:rPr lang="ko-KR" b="0" i="0" u="none" baseline="0"/>
              <a:t>“제 목소리를 들을 수 있으면 이리로 나오세요”라고 생존자를 향해 부릅니다.</a:t>
            </a:r>
          </a:p>
          <a:p>
            <a:pPr algn="l" rtl="0"/>
            <a:r>
              <a:rPr lang="ko-KR" b="0" i="0" u="none" baseline="0"/>
              <a:t>응답을 하는 생존자에게 해당 건물에 대한, 또는 갇혀 있을 수 있는 다른 사람에 대한 정보를 물어봅니다.  </a:t>
            </a:r>
          </a:p>
          <a:p>
            <a:pPr algn="l" rtl="0"/>
            <a:r>
              <a:rPr lang="ko-KR" b="0" i="0" u="none" baseline="0"/>
              <a:t>생존자는 쇼크를 받았거나 혼란스러울 수 있습니다.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ko-KR"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ko-KR"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ko-KR" b="0" i="0" u="none" baseline="0"/>
              <a:t>다층 건물은 아래서 위로/위에서 아래로 수색</a:t>
            </a:r>
          </a:p>
          <a:p>
            <a:pPr algn="l" rtl="0">
              <a:lnSpc>
                <a:spcPct val="100000"/>
              </a:lnSpc>
              <a:spcBef>
                <a:spcPts val="600"/>
              </a:spcBef>
            </a:pPr>
            <a:r>
              <a:rPr lang="ko-KR" b="0" i="0" u="none" baseline="0"/>
              <a:t>단층 건물은 우측 벽/좌측 벽 수색 </a:t>
            </a:r>
          </a:p>
          <a:p>
            <a:pPr algn="l" rtl="0">
              <a:lnSpc>
                <a:spcPct val="100000"/>
              </a:lnSpc>
              <a:spcBef>
                <a:spcPts val="600"/>
              </a:spcBef>
            </a:pPr>
            <a:r>
              <a:rPr lang="ko-KR" b="0" i="0" u="none" baseline="0"/>
              <a:t>소리를 잘 듣기 위해 수시로 멈춰줍니다.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ko-KR"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ko-KR" b="0" i="0" u="none" baseline="0"/>
              <a:t>PM 7-15</a:t>
            </a:r>
          </a:p>
        </p:txBody>
      </p:sp>
      <p:pic>
        <p:nvPicPr>
          <p:cNvPr id="9" name="Picture 8" descr="취해야 할 방향을 보여주는 발자국과 함께 정사각형 청사진을 보여주는 그림. ">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ko-KR" b="0" i="0" u="none" baseline="0"/>
              <a:t>아래 소리를 잘 듣기 위해 수시로 멈춰줍니다: </a:t>
            </a:r>
          </a:p>
          <a:p>
            <a:pPr lvl="1" algn="l" rtl="0"/>
            <a:r>
              <a:rPr lang="ko-KR" b="0" i="0" u="none" baseline="0"/>
              <a:t>두드리는 소리 </a:t>
            </a:r>
          </a:p>
          <a:p>
            <a:pPr lvl="1" algn="l" rtl="0"/>
            <a:r>
              <a:rPr lang="ko-KR" b="0" i="0" u="none" baseline="0"/>
              <a:t>움직이는 소리</a:t>
            </a:r>
          </a:p>
          <a:p>
            <a:pPr lvl="1" algn="l" rtl="0"/>
            <a:r>
              <a:rPr lang="ko-KR" b="0" i="0" u="none" baseline="0"/>
              <a:t>음성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ko-KR"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ko-KR" b="0" i="0" u="none" baseline="0"/>
              <a:t>PM 7-15</a:t>
            </a:r>
          </a:p>
        </p:txBody>
      </p:sp>
      <p:pic>
        <p:nvPicPr>
          <p:cNvPr id="6" name="Picture 5" descr="수색 방법. 움직임, 목소리 또는 두드리는 소리를 듣는 상징으로 손을 사람의 귀 가까이 대는 그림. ">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ko-KR" b="0" i="0" u="none" baseline="0"/>
              <a:t>삼각대형은 구조요원이 여러 시각에서 위치를 볼 수 있게 해줍니다.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ko-KR"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ko-KR" b="0" i="0" u="none" baseline="0"/>
              <a:t>PM 7-15</a:t>
            </a:r>
          </a:p>
        </p:txBody>
      </p:sp>
      <p:pic>
        <p:nvPicPr>
          <p:cNvPr id="6" name="Picture 5" descr="수색 방법. 삼각 측량의 수색요원의 그림. ">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ko-KR" b="0" i="0" u="none" baseline="0"/>
              <a:t>구조된 생존자 및 아직도 갇혀 있는 생존자 또는 사망자에 대해 기록을 남깁니다.  </a:t>
            </a:r>
          </a:p>
          <a:p>
            <a:pPr algn="l" rtl="0"/>
            <a:r>
              <a:rPr lang="ko-KR" b="0" i="0" u="none" baseline="0"/>
              <a:t>비상업무요원에게 정보를 제공합니다.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ko-KR"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ko-KR"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ko-KR" b="0" i="0" u="none" baseline="0"/>
              <a:t>격자형 수색 설정:</a:t>
            </a:r>
          </a:p>
          <a:p>
            <a:pPr lvl="1" algn="l" rtl="0"/>
            <a:r>
              <a:rPr lang="ko-KR" b="0" i="0" u="none" baseline="0"/>
              <a:t>가시성과 잔해물을 고려하여 수색요원들 간의 거리를 설정합니다. </a:t>
            </a:r>
          </a:p>
          <a:p>
            <a:pPr lvl="1" algn="l" rtl="0"/>
            <a:r>
              <a:rPr lang="ko-KR" b="0" i="0" u="none" baseline="0"/>
              <a:t>모든 범위를 커버하기 위해 수색패턴들이 서로 겹치도록 합니다.  </a:t>
            </a:r>
          </a:p>
          <a:p>
            <a:pPr lvl="1" algn="l" rtl="0"/>
            <a:r>
              <a:rPr lang="ko-KR" b="0" i="0" u="none" baseline="0"/>
              <a:t>가능한 한 일직선을 유지하면서 수색합니다. </a:t>
            </a:r>
          </a:p>
          <a:p>
            <a:pPr lvl="1" algn="l" rtl="0"/>
            <a:r>
              <a:rPr lang="ko-KR" b="0" i="0" u="none" baseline="0"/>
              <a:t>수색이 끝난 지역을 표시해둡니다.  </a:t>
            </a:r>
          </a:p>
          <a:p>
            <a:endParaRPr lang="ko-KR"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ko-KR" b="1" u="none" baseline="0" dirty="0"/>
              <a:t>외부 수색 </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ko-KR"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ko-KR" b="0" i="0" u="none" baseline="0"/>
              <a:t>PM 7-15</a:t>
            </a:r>
          </a:p>
        </p:txBody>
      </p:sp>
      <p:pic>
        <p:nvPicPr>
          <p:cNvPr id="28" name="Picture 27" descr="실외지역 수색. 격자무늬형 수색방향이 화살표에 의해 표시되어 있다.  "/>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67883" y="165908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ko-KR" b="0" i="0" u="none" baseline="0"/>
              <a:t>재해가 발생한 후에는 물품을 사거나 찾을 시간이 없습니다. </a:t>
            </a:r>
          </a:p>
          <a:p>
            <a:pPr algn="l" rtl="0"/>
            <a:r>
              <a:rPr lang="ko-KR" b="0" i="0" u="none" baseline="0"/>
              <a:t>미리 물품을 모아 놓으면 가족이 대피하거나 집에서 고립될 시 준비를 더 잘 갖추게 될 것입니다. </a:t>
            </a:r>
          </a:p>
          <a:p>
            <a:pPr algn="l" rtl="0"/>
            <a:r>
              <a:rPr lang="ko-KR" b="0" i="0" u="none" baseline="0"/>
              <a:t>재난 대비상자에 필요한 많은 것들은 이미 가정에 있습니다. </a:t>
            </a:r>
          </a:p>
          <a:p>
            <a:pPr lvl="1" algn="l" rtl="0"/>
            <a:r>
              <a:rPr lang="ko-KR" b="0" i="0" u="none" baseline="0"/>
              <a:t>이러한 물품들은 비상시 신속한 접근을 위해 적절한 장소에 놔둘 수도 있지만 필요할 시 평상시에도 사용할 수 있습니다. </a:t>
            </a:r>
          </a:p>
          <a:p>
            <a:endParaRPr lang="ko-KR"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lstStyle/>
          <a:p>
            <a:pPr algn="l" rtl="0"/>
            <a:r>
              <a:rPr lang="ko-KR" b="1" i="1" u="none" baseline="0"/>
              <a:t>재난 대비상자 </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ko-KR"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ko-KR"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ko-KR" b="0" i="0" u="none" baseline="0"/>
              <a:t>물체 및 잔해물을 제거하여 생존자를 구하고 안전한 구조환경을 조성합니다. </a:t>
            </a:r>
          </a:p>
          <a:p>
            <a:pPr algn="l" rtl="0"/>
            <a:r>
              <a:rPr lang="ko-KR" b="0" i="0" u="none" baseline="0"/>
              <a:t>생존자를 평가합니다. </a:t>
            </a:r>
          </a:p>
          <a:p>
            <a:pPr algn="l" rtl="0"/>
            <a:r>
              <a:rPr lang="ko-KR" b="0" i="0" u="none" baseline="0"/>
              <a:t>생존자를 구해냅니다.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lstStyle/>
          <a:p>
            <a:pPr algn="l" rtl="0"/>
            <a:r>
              <a:rPr lang="ko-KR" b="1" u="none" baseline="0" dirty="0"/>
              <a:t>구조 작전</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ko-KR"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ko-KR" b="0" i="0" u="none" baseline="0"/>
              <a:t>PM 7-17</a:t>
            </a:r>
          </a:p>
        </p:txBody>
      </p:sp>
      <p:pic>
        <p:nvPicPr>
          <p:cNvPr id="6" name="Picture 5" descr="구조 작전. 물이 있는 지역에서 4명의 봉사요원으로 구성된 팀 중의 한 명이 구조된 어린이를 붙잡고 있는 그림. ">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ko-KR" b="0" i="0" u="none" baseline="0"/>
              <a:t>구조요원의 안전을 유지합니다. </a:t>
            </a:r>
          </a:p>
          <a:p>
            <a:pPr algn="l" rtl="0"/>
            <a:r>
              <a:rPr lang="ko-KR" b="0" i="0" u="none" baseline="0"/>
              <a:t>경미하고 보통의 피해를 입은 건물에서 생존자를 평가합니다. </a:t>
            </a:r>
          </a:p>
          <a:p>
            <a:pPr algn="l" rtl="0"/>
            <a:r>
              <a:rPr lang="ko-KR" b="0" i="0" u="none" baseline="0"/>
              <a:t>생존자를 가능한 한 신속하게 대피시킵니다.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a:bodyPr>
          <a:lstStyle/>
          <a:p>
            <a:pPr algn="l" rtl="0"/>
            <a:r>
              <a:rPr lang="ko-KR" b="1" u="none" baseline="0" dirty="0"/>
              <a:t>안전한 환경 조성</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ko-KR"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ko-KR"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ko-KR" b="0" i="0" u="none" baseline="0"/>
              <a:t>본인의 한계를 알도록 합니다. </a:t>
            </a:r>
          </a:p>
          <a:p>
            <a:pPr algn="l" rtl="0"/>
            <a:r>
              <a:rPr lang="ko-KR" b="0" i="0" u="none" baseline="0"/>
              <a:t>안전 절차를 따릅니다. </a:t>
            </a:r>
          </a:p>
          <a:p>
            <a:pPr algn="l" rtl="0"/>
            <a:r>
              <a:rPr lang="ko-KR" b="0" i="0" u="none" baseline="0"/>
              <a:t>지렛대나 축대쌓기를 통해서 잔해물을 제거합니다.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a:bodyPr>
          <a:lstStyle/>
          <a:p>
            <a:pPr algn="l" rtl="0"/>
            <a:r>
              <a:rPr lang="ko-KR" b="1" u="none" baseline="0" dirty="0"/>
              <a:t>위험 최소화 예방조치</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ko-KR"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ko-KR"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ko-KR" b="0" i="0" u="none" baseline="0"/>
              <a:t>등을 곧게 폅니다.</a:t>
            </a:r>
          </a:p>
          <a:p>
            <a:pPr algn="l" rtl="0"/>
            <a:r>
              <a:rPr lang="ko-KR" b="0" i="0" u="none" baseline="0"/>
              <a:t>무릎을 굽힙니다.</a:t>
            </a:r>
          </a:p>
          <a:p>
            <a:pPr algn="l" rtl="0"/>
            <a:r>
              <a:rPr lang="ko-KR" b="0" i="0" u="none" baseline="0"/>
              <a:t>운반물을 몸 가까이에 붙힙니다. </a:t>
            </a:r>
          </a:p>
          <a:p>
            <a:pPr algn="l" rtl="0"/>
            <a:r>
              <a:rPr lang="ko-KR" b="0" i="0" u="none" baseline="0"/>
              <a:t>다리로 밀어 올립니다.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적절하게 들어 올리는 절차 </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ko-KR"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ko-KR" b="0" i="0" u="none" baseline="0"/>
              <a:t>PM 7-18</a:t>
            </a:r>
          </a:p>
        </p:txBody>
      </p:sp>
      <p:pic>
        <p:nvPicPr>
          <p:cNvPr id="9" name="Picture 8" descr="적절하게 부양하는 절차.  일어서는 표시로서 무거운 짐을 가진 남자의 그림.">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lgn="l" rtl="0"/>
            <a:r>
              <a:rPr lang="ko-KR" b="0" i="0" u="none" baseline="0"/>
              <a:t>무거운 것을 들어 올리는 방법 </a:t>
            </a:r>
          </a:p>
          <a:p>
            <a:pPr algn="l" rtl="0"/>
            <a:r>
              <a:rPr lang="ko-KR" b="0" i="0" u="none" baseline="0"/>
              <a:t>두 명이 함께 수행</a:t>
            </a:r>
          </a:p>
          <a:p>
            <a:pPr algn="l" rtl="0"/>
            <a:r>
              <a:rPr lang="ko-KR" b="0" i="0" u="none" baseline="0"/>
              <a:t>생존자를 빼내는 것을 도움</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pPr algn="l" rtl="0"/>
            <a:r>
              <a:rPr lang="ko-KR" b="0" i="0" u="none" baseline="0"/>
              <a:t>여러가지 자재나 물건이 사용될 수 있음 </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320678"/>
            <a:ext cx="5806851" cy="1017672"/>
          </a:xfrm>
        </p:spPr>
        <p:txBody>
          <a:bodyPr>
            <a:normAutofit/>
          </a:bodyPr>
          <a:lstStyle/>
          <a:p>
            <a:pPr algn="l" rtl="0"/>
            <a:r>
              <a:rPr lang="ko-KR" b="1" u="none" baseline="0" dirty="0"/>
              <a:t>지렛대 사용 및 축대쌓기</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ko-KR"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ko-KR" b="0" i="0" u="none" baseline="0"/>
              <a:t>PM 7-18</a:t>
            </a:r>
          </a:p>
        </p:txBody>
      </p:sp>
      <p:pic>
        <p:nvPicPr>
          <p:cNvPr id="10" name="Picture 9" descr="지렛대 사용 및 축대쌓기. 그림 1. 남자가 무거운 짐을 관찰하고 있다">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지렛대 사용 및 축대쌓기. 그림 2. 나무와 콘크리트와 같은 다양한 재료.">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ko-KR" b="0" i="0" u="none" baseline="0"/>
              <a:t>생존자 본인이 직접 탈출하거나 도움을 받기,</a:t>
            </a:r>
          </a:p>
          <a:p>
            <a:pPr marL="514350" indent="-514350" algn="l" rtl="0">
              <a:buFont typeface="+mj-lt"/>
              <a:buAutoNum type="arabicPeriod"/>
            </a:pPr>
            <a:r>
              <a:rPr lang="ko-KR" b="0" i="0" u="none" baseline="0"/>
              <a:t>들어올리고 끌어내기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normAutofit fontScale="90000"/>
          </a:bodyPr>
          <a:lstStyle/>
          <a:p>
            <a:pPr algn="l" rtl="0"/>
            <a:r>
              <a:rPr lang="ko-KR" b="1" i="0" u="none" baseline="0" dirty="0"/>
              <a:t>생존자를 구출해내는 두 가지 유형</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ko-KR"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ko-KR" b="0" i="0" u="none" baseline="0"/>
              <a:t>PM 7-21</a:t>
            </a:r>
          </a:p>
        </p:txBody>
      </p:sp>
      <p:pic>
        <p:nvPicPr>
          <p:cNvPr id="6" name="Picture 5" descr="구출해내는 두 가지 방법.  2명의 봉사요원으로 구성된 팀이 피해자를 꺼집어내고 있는 장면을 보여주는 그림.  ">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ko-KR" b="0" i="0" u="none" baseline="0"/>
              <a:t>구출 방법은 몇 가지 기준에 따라 좌우됩니다.</a:t>
            </a:r>
          </a:p>
          <a:p>
            <a:pPr lvl="1" algn="l" rtl="0"/>
            <a:r>
              <a:rPr lang="ko-KR" b="0" i="0" u="none" baseline="0"/>
              <a:t>주어진 환경의 전반적 안정성</a:t>
            </a:r>
          </a:p>
          <a:p>
            <a:pPr lvl="1" algn="l" rtl="0"/>
            <a:r>
              <a:rPr lang="ko-KR" b="0" i="0" u="none" baseline="0"/>
              <a:t>출동가능한 구조요원 수</a:t>
            </a:r>
          </a:p>
          <a:p>
            <a:pPr lvl="1" algn="l" rtl="0"/>
            <a:r>
              <a:rPr lang="ko-KR" b="0" i="0" u="none" baseline="0"/>
              <a:t>구조요원의 기운 및 능력 </a:t>
            </a:r>
          </a:p>
          <a:p>
            <a:pPr lvl="1" algn="l" rtl="0"/>
            <a:r>
              <a:rPr lang="ko-KR" b="0" i="0" u="none" baseline="0"/>
              <a:t>생존자의 상태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a:bodyPr>
          <a:lstStyle/>
          <a:p>
            <a:pPr algn="l" rtl="0"/>
            <a:r>
              <a:rPr lang="ko-KR" b="1" u="none" baseline="0" dirty="0"/>
              <a:t>어떤 구출 방법?</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ko-KR"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ko-KR" b="0" i="0" u="none" baseline="0"/>
              <a:t>PM 7-21</a:t>
            </a:r>
          </a:p>
        </p:txBody>
      </p:sp>
      <p:pic>
        <p:nvPicPr>
          <p:cNvPr id="6" name="Picture 5" descr="어떤 구출 방법? 6명의 봉사요원으로 구성된 팀이 피해자를 꺼집어내고 있는 장면을 보여주는 그림.  ">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ko-KR" b="0" i="0" u="none" baseline="0"/>
              <a:t>생존자의 등 부위와 무릎 아래를 들어 올립니다.  </a:t>
            </a:r>
          </a:p>
          <a:p>
            <a:pPr algn="l" rtl="0">
              <a:lnSpc>
                <a:spcPct val="100000"/>
              </a:lnSpc>
              <a:spcBef>
                <a:spcPts val="600"/>
              </a:spcBef>
            </a:pPr>
            <a:r>
              <a:rPr lang="ko-KR" b="0" i="0" u="none" baseline="0"/>
              <a:t>등을 곧게 세우고 다리로 밀어 올리면서 생존자를 들어 올립니다.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ko-KR" b="1" u="none" baseline="0" dirty="0"/>
              <a:t>한 사람이 안아서 이송</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ko-KR"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ko-KR" b="0" i="0" u="none" baseline="0"/>
              <a:t>PM 7-21</a:t>
            </a:r>
          </a:p>
        </p:txBody>
      </p:sp>
      <p:pic>
        <p:nvPicPr>
          <p:cNvPr id="10" name="Picture 9" descr="한 사람 팔로 이동하는 방법. 부상당한 여성을 한 남자가 이동하는 그림.">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ko-KR" b="1" u="none" baseline="0" dirty="0"/>
              <a:t>등에 업고 이송하는 방법</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ko-KR"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ko-KR" b="0" i="0" u="none" baseline="0"/>
              <a:t>PM 7-22</a:t>
            </a:r>
          </a:p>
        </p:txBody>
      </p:sp>
      <p:pic>
        <p:nvPicPr>
          <p:cNvPr id="6" name="Picture 5" descr="등에 매달고 이동하는 방법. 그림 1에서 한 남자가 부상당한 사람을 본인의 등에 끌어올려 부양하는 장면을 보여준다. ">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등에 매달고 이동하는 방법. 그림 2에서 한 남자가 부상당한 남자를 본인의 등에 업고 이동하는 장면을 보여준다. ">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두 명이서 안고 이송하는 방법</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ko-KR"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ko-KR" b="0" i="0" u="none" baseline="0"/>
              <a:t>PM 7-22</a:t>
            </a:r>
          </a:p>
        </p:txBody>
      </p:sp>
      <p:pic>
        <p:nvPicPr>
          <p:cNvPr id="6" name="Picture 5" descr="두사람이 이동하는 방법.  그림 1에서 두 명이 한 사람을 들어 올리고 있는 장면을 보여준다.  첫 번째 사람은 부상자의 팔을 두 번째 사람은 부상자의 다리를 붙잡고 있다.  ">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두사람이 이동하는 방법. 그림 1에서 두 명이 한 사람을 들어 올리는 장면을 보여주고 있다. 첫 번째 사람은 부상자의 팔을 두 번째 사람은 부상자의 다리를 붙잡고 있다.  ">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ko-KR" b="0" i="0" u="none" baseline="0"/>
              <a:t>편의시설 및 기능적 필요사항이 있는 어린이 및 개인들을 고려합니다. </a:t>
            </a:r>
          </a:p>
          <a:p>
            <a:pPr algn="l" rtl="0"/>
            <a:r>
              <a:rPr lang="ko-KR" b="0" i="0" u="none" baseline="0"/>
              <a:t>해당 계획을 가족들이나 직장 동료들에게 알려줍니다. </a:t>
            </a:r>
          </a:p>
          <a:p>
            <a:pPr algn="l" rtl="0"/>
            <a:r>
              <a:rPr lang="ko-KR" b="0" i="0" u="none" baseline="0"/>
              <a:t>탈출 훈련 연습을 수행합니다.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ko-KR" b="1" u="none" baseline="0" dirty="0"/>
              <a:t>피신계획 수립 </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ko-KR"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ko-KR"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ko-KR" b="1" u="none" baseline="0" dirty="0"/>
              <a:t>의자 이송 방법</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ko-KR"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ko-KR" b="0" i="0" u="none" baseline="0"/>
              <a:t>PM 7-23</a:t>
            </a:r>
          </a:p>
        </p:txBody>
      </p:sp>
      <p:pic>
        <p:nvPicPr>
          <p:cNvPr id="6" name="Picture 5" descr="의자로 이동하는 방법. 그림 1에서 두 명이 부상당한 사람을 의자에 앉혀 들어 올리고 있는 장면을 보여주고 있다.  첫 번째 사람은 의자 뒤를 붙잡고 두 번째 사람은 의자의 밑 부분을 잡아서 들어 올리고  있다.  ">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의자로 이동하는 방법. 그림 1에서 두 명이 부상당한 사람을 의자에 앉혀 들어 올리고 있는 장면을 보여주고 있다.  첫 번째 사람은 의자 뒤를 붙잡고 두 번째 사람은 의자의 밑 부분을 잡아서 들어 올리고  있다.  ">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ko-KR" b="1" u="none" baseline="0" dirty="0"/>
              <a:t>담요 이송 방법</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ko-KR"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ko-KR" b="0" i="0" u="none" baseline="0"/>
              <a:t>PM 7-24</a:t>
            </a:r>
          </a:p>
        </p:txBody>
      </p:sp>
      <p:pic>
        <p:nvPicPr>
          <p:cNvPr id="6" name="Picture 5" descr="담요로 이동하는 방법. 6명의 봉사요원으로 구성된 팀이 담요로 한 사람을 이동하고 있는 그림.  ">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lstStyle/>
          <a:p>
            <a:pPr algn="l" rtl="0"/>
            <a:r>
              <a:rPr lang="ko-KR" b="1" u="none" baseline="0" dirty="0"/>
              <a:t>통나무 굴리기</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ko-KR"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ko-KR" b="0" i="0" u="none" baseline="0"/>
              <a:t>PM 7-25</a:t>
            </a:r>
          </a:p>
        </p:txBody>
      </p:sp>
      <p:pic>
        <p:nvPicPr>
          <p:cNvPr id="6" name="Picture 5" descr="통나무 굴리기 방법. 4명의 봉사요원들이 한 사람을 바닥에서 통나무 굴리기하는 그림. ">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lstStyle/>
          <a:p>
            <a:pPr algn="l" rtl="0"/>
            <a:r>
              <a:rPr lang="ko-KR" b="1" u="none" baseline="0" dirty="0"/>
              <a:t>담요끌기 이송 방법</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ko-KR"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ko-KR" b="0" i="0" u="none" baseline="0"/>
              <a:t>PM 7-25</a:t>
            </a:r>
          </a:p>
        </p:txBody>
      </p:sp>
      <p:pic>
        <p:nvPicPr>
          <p:cNvPr id="6" name="Picture 5" descr="담요 끌기 방법. 한 여성이 남자 한명을 담요로 끌고있는 장면을 보여주는 그림.">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ko-KR" sz="2400" b="0" i="0" u="none" baseline="0"/>
              <a:t>7명을 한 조로 하는 팀을 구성합니다.  </a:t>
            </a:r>
          </a:p>
          <a:p>
            <a:pPr algn="l" rtl="0"/>
            <a:r>
              <a:rPr lang="ko-KR" sz="2400" b="0" i="0" u="none" baseline="0"/>
              <a:t>한 팀의 팀원들은 남은 팀원들이 학급에서 시연한 끌기 및 이송 방법을 활용해 이동시킬 “생존자들”로 자원합니다. </a:t>
            </a:r>
          </a:p>
          <a:p>
            <a:pPr algn="l" rtl="0"/>
            <a:r>
              <a:rPr lang="ko-KR" sz="2400" b="0" i="0" u="none" baseline="0"/>
              <a:t>필요할 경우 끌기 및 이송 방법을 수행할 의자나 다른 물건들을 사용합니다. </a:t>
            </a:r>
          </a:p>
          <a:p>
            <a:pPr algn="l" rtl="0"/>
            <a:r>
              <a:rPr lang="ko-KR" sz="2400" b="0" i="0" u="none" baseline="0"/>
              <a:t>“생존자”와  “구조요원” 역할을 서로 교체하여 팀의 모든 사람들이 끌기 및 이송 방법을 연습할 기회를 가지도록 합니다. </a:t>
            </a:r>
          </a:p>
          <a:p>
            <a:pPr algn="l" rtl="0"/>
            <a:r>
              <a:rPr lang="ko-KR" sz="2400" b="0" i="0" u="none" baseline="0"/>
              <a:t>본인의 한계를 알도록 하세요!  본인이나 생존자가 안전하지 못한 들기나 이송 시도를 하면 안됩니다.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ko-KR" b="1" u="none" baseline="0" dirty="0"/>
              <a:t>연습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ko-KR"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ko-KR"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lnSpcReduction="10000"/>
          </a:bodyPr>
          <a:lstStyle/>
          <a:p>
            <a:pPr algn="l" rtl="0"/>
            <a:r>
              <a:rPr lang="ko-KR" sz="2400" b="0" i="0" u="none" baseline="0"/>
              <a:t>7명을 한 팀으로 그룹을 정합니다. </a:t>
            </a:r>
          </a:p>
          <a:p>
            <a:pPr algn="l" rtl="0"/>
            <a:r>
              <a:rPr lang="ko-KR" sz="2400" b="0" i="0" u="none" baseline="0"/>
              <a:t>팀은 “피해현장”으로 가도록 지시를 받게됩니다. 팀의 행동계획을 고려합니다. </a:t>
            </a:r>
          </a:p>
          <a:p>
            <a:pPr algn="l" rtl="0"/>
            <a:r>
              <a:rPr lang="ko-KR" sz="2400" b="0" i="0" u="none" baseline="0"/>
              <a:t>“피해현장”에 진입하여 방 수색을 진행합니다.  생존자의 위치를 찾아내고 잔해물로부터 이들을 구출해 낼 계획을 수립합니다. </a:t>
            </a:r>
          </a:p>
          <a:p>
            <a:pPr algn="l" rtl="0"/>
            <a:r>
              <a:rPr lang="ko-KR" sz="2400" b="0" i="0" u="none" baseline="0"/>
              <a:t>생존자를 구출해 내기 위해 필요할 시 지렛대 사용 및 축대쌓기를 사용하도록 합니다. </a:t>
            </a:r>
          </a:p>
          <a:p>
            <a:pPr algn="l" rtl="0"/>
            <a:r>
              <a:rPr lang="ko-KR" sz="2400" b="0" i="0" u="none" baseline="0"/>
              <a:t>적절한 들어 올리기 및 끌기 방법을 사용하여 생존자를 방 (또한, 가능할 시, 해당 건물로부터) 으로부터 구출해냅니다. </a:t>
            </a:r>
          </a:p>
          <a:p>
            <a:pPr algn="l" rtl="0"/>
            <a:r>
              <a:rPr lang="ko-KR" sz="2400" b="0" i="0" u="none" baseline="0"/>
              <a:t>두 번째 “피해현장”이 있을 경우, 새로운 구조작전을 진행합니다.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ko-KR" b="1" u="none" baseline="0" dirty="0"/>
              <a:t>연습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ko-KR"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ko-KR"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ko-KR" b="0" i="0" u="none" baseline="0"/>
              <a:t>다음 사항을 알아 두어야 합니다.</a:t>
            </a:r>
          </a:p>
          <a:p>
            <a:pPr lvl="1" algn="l" rtl="0"/>
            <a:r>
              <a:rPr lang="ko-KR" b="0" i="0" u="none" baseline="0"/>
              <a:t>구조 시도 여부를 결정하는 방법</a:t>
            </a:r>
          </a:p>
          <a:p>
            <a:pPr lvl="1" algn="l" rtl="0"/>
            <a:r>
              <a:rPr lang="ko-KR" b="0" i="0" u="none" baseline="0"/>
              <a:t>내부 및 외부 수색과 구조의 목적</a:t>
            </a:r>
          </a:p>
          <a:p>
            <a:pPr lvl="1" algn="l" rtl="0"/>
            <a:r>
              <a:rPr lang="ko-KR" b="0" i="0" u="none" baseline="0"/>
              <a:t>수색 및 구조 평가를 수행하는 방법</a:t>
            </a:r>
          </a:p>
          <a:p>
            <a:pPr lvl="1" algn="l" rtl="0"/>
            <a:r>
              <a:rPr lang="ko-KR" b="0" i="0" u="none" baseline="0"/>
              <a:t>건물 표시</a:t>
            </a:r>
          </a:p>
          <a:p>
            <a:pPr lvl="1" algn="l" rtl="0"/>
            <a:r>
              <a:rPr lang="ko-KR" b="0" i="0" u="none" baseline="0"/>
              <a:t>구조 기능</a:t>
            </a:r>
          </a:p>
          <a:p>
            <a:pPr lvl="1" algn="l" rtl="0"/>
            <a:r>
              <a:rPr lang="ko-KR" b="0" i="0" u="none" baseline="0"/>
              <a:t>잔해물 제거 방법</a:t>
            </a:r>
          </a:p>
          <a:p>
            <a:pPr lvl="1" algn="l" rtl="0"/>
            <a:r>
              <a:rPr lang="ko-KR" b="0" i="0" u="none" baseline="0"/>
              <a:t>생존자를 구출해 내는 방법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ko-KR" b="1" u="none" baseline="0" dirty="0"/>
              <a:t>7과 요약</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ko-KR"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ko-KR"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과정에 필요한 준비물을 가지고 옵니다. </a:t>
            </a:r>
          </a:p>
          <a:p>
            <a:pPr algn="l" rtl="0"/>
            <a:r>
              <a:rPr lang="ko-KR" b="0" i="0" u="none" baseline="0"/>
              <a:t>다음 과정에 적절한 복장을 착용합니다.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ko-KR" b="1" i="0" u="none" baseline="0" dirty="0"/>
              <a:t>숙제</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ko-KR"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ko-KR"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lstStyle/>
          <a:p>
            <a:pPr marL="0" indent="0" algn="ctr" rtl="0">
              <a:buNone/>
            </a:pPr>
            <a:r>
              <a:rPr lang="ko-KR" b="1" i="0" u="none" baseline="0" dirty="0">
                <a:solidFill>
                  <a:schemeClr val="bg2">
                    <a:lumMod val="25000"/>
                  </a:schemeClr>
                </a:solidFill>
              </a:rPr>
              <a:t>CERT 기본훈련  제 8과</a:t>
            </a:r>
          </a:p>
        </p:txBody>
      </p:sp>
      <p:sp>
        <p:nvSpPr>
          <p:cNvPr id="5" name="Title 4"/>
          <p:cNvSpPr>
            <a:spLocks noGrp="1"/>
          </p:cNvSpPr>
          <p:nvPr>
            <p:ph type="title"/>
          </p:nvPr>
        </p:nvSpPr>
        <p:spPr>
          <a:xfrm>
            <a:off x="0" y="1588885"/>
            <a:ext cx="9144000" cy="887615"/>
          </a:xfrm>
        </p:spPr>
        <p:txBody>
          <a:bodyPr/>
          <a:lstStyle/>
          <a:p>
            <a:pPr algn="ctr"/>
            <a:r>
              <a:rPr lang="ko-KR" altLang="en-US" b="1" dirty="0"/>
              <a:t>테러와 </a:t>
            </a:r>
            <a:r>
              <a:rPr lang="en-US" altLang="ko-KR" b="1" dirty="0"/>
              <a:t>CERT</a:t>
            </a:r>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ko-KR" b="0" i="0" u="none" baseline="0"/>
              <a:t>테러를 정의합니다. </a:t>
            </a:r>
          </a:p>
          <a:p>
            <a:pPr algn="l" rtl="0"/>
            <a:r>
              <a:rPr lang="ko-KR" b="0" i="0" u="none" baseline="0"/>
              <a:t>테러의 8가지 징후를 열거하고 수상한 행동을 신고하는 방법을 설명합니다. </a:t>
            </a:r>
          </a:p>
          <a:p>
            <a:pPr algn="l" rtl="0"/>
            <a:r>
              <a:rPr lang="ko-KR" b="0" i="0" u="none" baseline="0"/>
              <a:t>테러사건 발생시 CERT 요원의 역할을 설명합니다.  </a:t>
            </a:r>
          </a:p>
          <a:p>
            <a:pPr algn="l" rtl="0"/>
            <a:r>
              <a:rPr lang="ko-KR" b="0" i="0" u="none" baseline="0"/>
              <a:t>가정, 직장 그리고 지역공동체에서 테러사건에 대비하는 활동에 대해 설명합니다.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ko-KR"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ko-KR"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ko-KR" b="0" i="0" u="none" baseline="0"/>
              <a:t>주어진 시나리오를 가지고 시간이 있다면 무엇을 가지고 갈 것인지 그리고/또는 무엇을 할 것인지에 대해 결정합니다.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ko-KR" b="1" u="none" baseline="0" dirty="0"/>
              <a:t>연습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ko-KR"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ko-KR"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ko-KR" b="0" i="0" u="none" baseline="0"/>
              <a:t>테러 정의</a:t>
            </a:r>
          </a:p>
          <a:p>
            <a:pPr algn="l" rtl="0"/>
            <a:r>
              <a:rPr lang="ko-KR" b="0" i="0" u="none" baseline="0"/>
              <a:t>테러의 목표 및 전술 </a:t>
            </a:r>
          </a:p>
          <a:p>
            <a:pPr algn="l" rtl="0"/>
            <a:r>
              <a:rPr lang="ko-KR" b="0" i="0" u="none" baseline="0"/>
              <a:t>소속 지역공동체 대비</a:t>
            </a:r>
          </a:p>
          <a:p>
            <a:pPr algn="l" rtl="0"/>
            <a:r>
              <a:rPr lang="ko-KR" b="0" i="0" u="none" baseline="0"/>
              <a:t>대응요원이 도착할 때까지 </a:t>
            </a:r>
          </a:p>
          <a:p>
            <a:pPr algn="l" rtl="0"/>
            <a:r>
              <a:rPr lang="ko-KR" b="0" i="0" u="none" baseline="0"/>
              <a:t>위험물질과 화학, 생물, 방사능, 핵, 그리고 폭발성 (CBRNE) 물질.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ko-KR" b="1" u="none" baseline="0" dirty="0"/>
              <a:t>8과 주제</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ko-KR" b="0" i="0" u="none" baseline="0"/>
              <a:t>CERT 기본훈련 제 8과: 테러와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ko-KR"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ko-KR" b="0" i="0" u="none" baseline="0"/>
              <a:t>PM 8-1</a:t>
            </a:r>
          </a:p>
        </p:txBody>
      </p:sp>
      <p:pic>
        <p:nvPicPr>
          <p:cNvPr id="8" name="Picture 7" descr="과별 주제. 손상된 구조물이 있는 건물의 그림.">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ko-KR" b="0" i="0" u="none" baseline="0"/>
              <a:t>정치적 혹은 사회적 목적을 도모하기 위하여 정부, 민간인 또는 이들의 어떠한 부분을 위협하거나 강압할 목적으로 사람들이나 재산에 대해 불법적인 무력이나 폭력의 사용</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ko-KR" b="1" u="none" baseline="0" dirty="0"/>
              <a:t>테러란 무엇인가?</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ko-KR"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ko-KR" b="0" i="0" u="none" baseline="0"/>
              <a:t>정부 정책에 영향을 미치고 특정목적을 달성하려 합니다. </a:t>
            </a:r>
          </a:p>
          <a:p>
            <a:pPr algn="l" rtl="0"/>
            <a:r>
              <a:rPr lang="ko-KR" b="0" i="0" u="none" baseline="0"/>
              <a:t>대중의 안전의식과 정부에 대한 신뢰를 약화시킵니다. </a:t>
            </a:r>
          </a:p>
          <a:p>
            <a:pPr algn="l" rtl="0"/>
            <a:r>
              <a:rPr lang="ko-KR" b="0" i="0" u="none" baseline="0"/>
              <a:t>정부가 비효율적이고, 약하며, 그리고/또는 그렇지 않을 경우 무능력하다는 것을 보여주고자 합니다.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lstStyle/>
          <a:p>
            <a:pPr algn="l" rtl="0"/>
            <a:r>
              <a:rPr lang="ko-KR" b="1" u="none" baseline="0" dirty="0"/>
              <a:t>테러리스트의 목표</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ko-KR"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ko-KR" b="0" i="0" u="none" baseline="0"/>
              <a:t>총기난사범</a:t>
            </a:r>
          </a:p>
          <a:p>
            <a:pPr algn="l" rtl="0"/>
            <a:r>
              <a:rPr lang="ko-KR" b="0" i="0" u="none" baseline="0"/>
              <a:t>급조폭발물 (IED, Improvised Explosive Device)</a:t>
            </a:r>
          </a:p>
          <a:p>
            <a:pPr algn="l" rtl="0"/>
            <a:r>
              <a:rPr lang="ko-KR" b="0" i="0" u="none" baseline="0"/>
              <a:t>복합적으로 계획된 테러리스트 공격</a:t>
            </a:r>
          </a:p>
          <a:p>
            <a:pPr algn="l" rtl="0"/>
            <a:r>
              <a:rPr lang="ko-KR" b="0" i="0" u="none" baseline="0"/>
              <a:t>사이버 공격</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ko-KR" b="1" u="none" baseline="0" dirty="0"/>
              <a:t>새로운 전술</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ko-KR"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ko-KR" b="0" i="0" u="none" baseline="0"/>
              <a:t>수상한 것을 보면 신고합니다! </a:t>
            </a:r>
          </a:p>
          <a:p>
            <a:pPr algn="l" rtl="0"/>
            <a:r>
              <a:rPr lang="ko-KR" b="0" i="0" u="none" baseline="0"/>
              <a:t>테러리스트 활동의 징후를 이해합니다. </a:t>
            </a:r>
          </a:p>
          <a:p>
            <a:pPr algn="l" rtl="0"/>
            <a:r>
              <a:rPr lang="ko-KR" b="0" i="0" u="none" baseline="0"/>
              <a:t>지역 사법당국에 연락합니다. </a:t>
            </a:r>
          </a:p>
          <a:p>
            <a:pPr algn="l" rtl="0"/>
            <a:r>
              <a:rPr lang="ko-KR" b="0" i="0" u="none" baseline="0"/>
              <a:t>FBI의 수상행동신고 라인을 이용합니다.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lstStyle/>
          <a:p>
            <a:pPr algn="l" rtl="0"/>
            <a:r>
              <a:rPr lang="ko-KR" b="1" u="none" baseline="0" dirty="0"/>
              <a:t>잠재적 지표</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ko-KR"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ko-KR"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ko-KR" b="0" i="0" u="none" baseline="0"/>
              <a:t>감시</a:t>
            </a:r>
          </a:p>
          <a:p>
            <a:pPr algn="l" rtl="0"/>
            <a:r>
              <a:rPr lang="ko-KR" b="0" i="0" u="none" baseline="0"/>
              <a:t>정보도출</a:t>
            </a:r>
          </a:p>
          <a:p>
            <a:pPr algn="l" rtl="0"/>
            <a:r>
              <a:rPr lang="ko-KR" b="0" i="0" u="none" baseline="0"/>
              <a:t>보안 시험</a:t>
            </a:r>
          </a:p>
          <a:p>
            <a:pPr algn="l" rtl="0"/>
            <a:r>
              <a:rPr lang="ko-KR" b="0" i="0" u="none" baseline="0"/>
              <a:t>자금조달</a:t>
            </a:r>
          </a:p>
          <a:p>
            <a:pPr algn="l" rtl="0"/>
            <a:r>
              <a:rPr lang="ko-KR" b="0" i="0" u="none" baseline="0"/>
              <a:t>공급물자 조달</a:t>
            </a:r>
          </a:p>
          <a:p>
            <a:pPr algn="l" rtl="0"/>
            <a:r>
              <a:rPr lang="ko-KR" b="0" i="0" u="none" baseline="0"/>
              <a:t>사칭 또는 수상한 인물 </a:t>
            </a:r>
          </a:p>
          <a:p>
            <a:pPr algn="l" rtl="0"/>
            <a:r>
              <a:rPr lang="ko-KR" b="0" i="0" u="none" baseline="0"/>
              <a:t>예행연습 및 사전연습 </a:t>
            </a:r>
          </a:p>
          <a:p>
            <a:pPr algn="l" rtl="0"/>
            <a:r>
              <a:rPr lang="ko-KR" b="0" i="0" u="none" baseline="0"/>
              <a:t>전개</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5806851" cy="1017672"/>
          </a:xfrm>
        </p:spPr>
        <p:txBody>
          <a:bodyPr>
            <a:normAutofit/>
          </a:bodyPr>
          <a:lstStyle/>
          <a:p>
            <a:pPr algn="l" rtl="0"/>
            <a:r>
              <a:rPr lang="ko-KR" b="1" i="0" u="none" baseline="0" dirty="0"/>
              <a:t>테러의 8가지 징후</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ko-KR" b="0" i="0" u="none" baseline="0"/>
              <a:t>CERT 기본훈련 제 8과: 테러와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ko-KR"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ko-KR" b="0" i="0" u="none" baseline="0"/>
              <a:t>PM 8-5</a:t>
            </a:r>
          </a:p>
        </p:txBody>
      </p:sp>
      <p:pic>
        <p:nvPicPr>
          <p:cNvPr id="9" name="Picture 8" descr="테러의 8가지 징후. 쌍안경을 가지고 있는 남자의 그림.">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ko-KR" b="1" i="0" u="none" baseline="0"/>
              <a:t>쉬운 표적</a:t>
            </a:r>
            <a:r>
              <a:rPr lang="ko-KR" b="0" i="0" u="none" baseline="0"/>
              <a:t>은학교, 공원, 대규모 모임장소, 카페, 그리고 공연장 등을 포함합니다. </a:t>
            </a:r>
          </a:p>
          <a:p>
            <a:pPr algn="l" rtl="0"/>
            <a:r>
              <a:rPr lang="ko-KR" b="1" i="0" u="none" baseline="0"/>
              <a:t>보안이 허술한 </a:t>
            </a:r>
            <a:r>
              <a:rPr lang="ko-KR" b="0" i="0" u="none" baseline="0"/>
              <a:t>표적은 상가, 영화관, 대학교 등을 포함합니다.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ko-KR" b="1" u="none" baseline="0" dirty="0"/>
              <a:t>잠재적 표적</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ko-KR"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ko-KR"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pPr algn="l" rtl="0"/>
            <a:r>
              <a:rPr lang="ko-KR" b="1" i="0" u="none" baseline="0" dirty="0"/>
              <a:t>목적: </a:t>
            </a:r>
            <a:r>
              <a:rPr lang="ko-KR" b="0" i="0" u="none" baseline="0" dirty="0"/>
              <a:t>모든 종류의 재해 및 비상사태와 마찬가지로, 대비는 테러 관련 사태에 대해 계획하는데 핵심적입니다. 이러한 사태가 언제 발생할지 예측하기는 종종 어렵지만, 이것을 위해 오늘이라도 준비할 수 있는 몇 가지 대책이 있습니다.  </a:t>
            </a:r>
          </a:p>
          <a:p>
            <a:pPr algn="l" rtl="0"/>
            <a:r>
              <a:rPr lang="ko-KR" b="1" i="0" u="none" baseline="0" dirty="0"/>
              <a:t>지침안내:</a:t>
            </a:r>
          </a:p>
          <a:p>
            <a:pPr marL="1030288" lvl="1" indent="-457200" algn="l" rtl="0">
              <a:buFont typeface="+mj-lt"/>
              <a:buAutoNum type="arabicPeriod"/>
            </a:pPr>
            <a:r>
              <a:rPr lang="ko-KR" sz="2300" b="0" i="0" u="none" baseline="0" dirty="0"/>
              <a:t>작은 그룹으로 나눠 각각 책상에 앉아주세요.   </a:t>
            </a:r>
          </a:p>
          <a:p>
            <a:pPr marL="1030288" lvl="1" indent="-457200" algn="l" rtl="0">
              <a:buFont typeface="+mj-lt"/>
              <a:buAutoNum type="arabicPeriod"/>
            </a:pPr>
            <a:r>
              <a:rPr lang="ko-KR" sz="2300" b="0" i="0" u="none" baseline="0" dirty="0"/>
              <a:t>그룹별로 CERT 봉사요원이 가정이나 직장에서 테러 관련 비상사태에 보다 더 잘 대비할 수 있는 활동 목록을 작성해 줍니다. 각 그룹의 목록을 다른 그룹과 공유하도록 준비합니다. </a:t>
            </a:r>
          </a:p>
          <a:p>
            <a:endParaRPr lang="ko-KR"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ko-KR" b="1" u="none" baseline="0" dirty="0"/>
              <a:t>연습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ko-KR"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ko-KR"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ko-KR" b="1" i="0" u="none" baseline="0"/>
              <a:t>도망가기</a:t>
            </a:r>
          </a:p>
          <a:p>
            <a:pPr marL="628633" lvl="1" indent="-457200" algn="l" rtl="0">
              <a:buFont typeface="Arial" panose="020B0604020202020204" pitchFamily="34" charset="0"/>
              <a:buChar char="•"/>
            </a:pPr>
            <a:r>
              <a:rPr lang="ko-KR" b="0" i="0" u="none" baseline="0"/>
              <a:t>접근가능한 탈출경로가 있을 경우, 현장에서 대피를 시도합니다. </a:t>
            </a:r>
          </a:p>
          <a:p>
            <a:pPr algn="l" rtl="0"/>
            <a:r>
              <a:rPr lang="ko-KR" b="1" i="0" u="none" baseline="0"/>
              <a:t>숨기</a:t>
            </a:r>
          </a:p>
          <a:p>
            <a:pPr marL="514333" lvl="1" indent="-342900" algn="l" rtl="0">
              <a:buFont typeface="Arial" panose="020B0604020202020204" pitchFamily="34" charset="0"/>
              <a:buChar char="•"/>
            </a:pPr>
            <a:r>
              <a:rPr lang="ko-KR" b="0" i="0" u="none" baseline="0"/>
              <a:t>대피가 불가능할 경우, 총기난사범에게 발견되기 어려울 것 같은 숨을 장소를 찾습니다. </a:t>
            </a:r>
          </a:p>
          <a:p>
            <a:pPr algn="l" rtl="0"/>
            <a:r>
              <a:rPr lang="ko-KR" b="1" i="0" u="none" baseline="0"/>
              <a:t>대항하기</a:t>
            </a:r>
          </a:p>
          <a:p>
            <a:pPr marL="514333" lvl="1" indent="-342900" algn="l" rtl="0">
              <a:buFont typeface="Arial" panose="020B0604020202020204" pitchFamily="34" charset="0"/>
              <a:buChar char="•"/>
            </a:pPr>
            <a:r>
              <a:rPr lang="ko-KR" b="0" i="0" u="none" baseline="0"/>
              <a:t>도망가거나, 대피하거나 숨을 수 없는 경우, 그리고 목숨이 위험에 처한 경우, 총기난사범을 교란시키거나 제압하려고 시도할 수 있습니다.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ko-KR" b="1" i="0" u="none" baseline="0" dirty="0"/>
              <a:t>총기난사범</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ko-KR" b="0" i="0" u="none" baseline="0"/>
              <a:t>CERT 기본훈련 제 8과: 테러와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ko-KR"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ko-KR"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pPr algn="l" rtl="0"/>
            <a:r>
              <a:rPr lang="ko-KR" b="0" i="0" u="none" baseline="0" dirty="0"/>
              <a:t>CERT 봉사요원은 테러 사태에 대응하도록 준비되거나 훈련받지 </a:t>
            </a:r>
            <a:r>
              <a:rPr lang="ko-KR" b="0" i="0" u="sng" baseline="0" dirty="0"/>
              <a:t>않습니다</a:t>
            </a:r>
            <a:r>
              <a:rPr lang="ko-KR" b="0" i="0" u="none" baseline="0" dirty="0"/>
              <a:t>. </a:t>
            </a:r>
          </a:p>
          <a:p>
            <a:pPr algn="l" rtl="0"/>
            <a:r>
              <a:rPr lang="ko-KR" b="0" i="0" u="none" baseline="0" dirty="0"/>
              <a:t>테러리스트의 공격으로 믿어지는 상황과 맞닥뜨리게 되면, 가장 많은 인명을 구조할 수 있는 개입 방법에 초점을 맞춥니다.</a:t>
            </a:r>
          </a:p>
          <a:p>
            <a:pPr lvl="1" algn="l" rtl="0"/>
            <a:r>
              <a:rPr lang="ko-KR" sz="2300" b="0" i="0" u="none" baseline="0" dirty="0"/>
              <a:t>중대한 위험에 처한 사람들을 안전한 장소로 옮깁니다.</a:t>
            </a:r>
          </a:p>
          <a:p>
            <a:pPr lvl="1" algn="l" rtl="0"/>
            <a:r>
              <a:rPr lang="ko-KR" sz="2300" b="0" i="0" u="none" baseline="0" dirty="0"/>
              <a:t>출혈을 막고, 쇼크를 예방합니다.</a:t>
            </a:r>
          </a:p>
          <a:p>
            <a:pPr lvl="1" algn="l" rtl="0"/>
            <a:r>
              <a:rPr lang="ko-KR" sz="2300" b="0" i="0" u="none" baseline="0" dirty="0"/>
              <a:t>체온을 유지시킵니다.</a:t>
            </a:r>
          </a:p>
          <a:p>
            <a:pPr lvl="1" algn="l" rtl="0"/>
            <a:r>
              <a:rPr lang="ko-KR" sz="2300" b="0" i="0" u="none" baseline="0" dirty="0"/>
              <a:t>의식이 없는 생존자들을 회복자세로 잡아줍니다. </a:t>
            </a:r>
          </a:p>
          <a:p>
            <a:pPr lvl="1" algn="l" rtl="0"/>
            <a:r>
              <a:rPr lang="ko-KR" sz="2300" b="0" i="0" u="none" baseline="0" dirty="0"/>
              <a:t>주위에 있는 사람들에게 위안과 도움을 제공합니다.  </a:t>
            </a:r>
          </a:p>
          <a:p>
            <a:endParaRPr lang="ko-KR"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lstStyle/>
          <a:p>
            <a:pPr algn="l" rtl="0"/>
            <a:r>
              <a:rPr lang="ko-KR" b="1" u="none" baseline="0" dirty="0"/>
              <a:t>구조팀이 도착할 때까지</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ko-KR"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ko-KR"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ko-KR" b="0" i="0" u="none" baseline="0"/>
              <a:t>상황을 평가합니다. </a:t>
            </a:r>
          </a:p>
          <a:p>
            <a:pPr algn="l" rtl="0"/>
            <a:r>
              <a:rPr lang="ko-KR" b="0" i="0" u="none" baseline="0"/>
              <a:t>현장소에 머물 것인지 장소를 변경할 것인지 결정합니다. </a:t>
            </a:r>
          </a:p>
          <a:p>
            <a:pPr lvl="1" algn="l" rtl="0"/>
            <a:r>
              <a:rPr lang="ko-KR" b="0" i="0" u="none" baseline="0"/>
              <a:t>이는 재해 발생시 중대한 초기 결정입니다. </a:t>
            </a:r>
          </a:p>
          <a:p>
            <a:pPr algn="l" rtl="0"/>
            <a:r>
              <a:rPr lang="ko-KR" b="0" i="0" u="none" baseline="0"/>
              <a:t>청정한 공기를 찾고 기도를 보호합니다.  </a:t>
            </a:r>
          </a:p>
          <a:p>
            <a:pPr algn="l" rtl="0"/>
            <a:r>
              <a:rPr lang="ko-KR" b="0" i="0" u="none" baseline="0"/>
              <a:t>잔해물로부터 보호하고 어딘가에 갇힐 경우 신호를 보냅니다. </a:t>
            </a:r>
          </a:p>
          <a:p>
            <a:pPr algn="l" rtl="0"/>
            <a:r>
              <a:rPr lang="ko-KR" b="0" i="0" u="none" baseline="0"/>
              <a:t>오염물질을 제거합니다. </a:t>
            </a:r>
          </a:p>
          <a:p>
            <a:pPr algn="l" rtl="0"/>
            <a:r>
              <a:rPr lang="ko-KR" b="0" i="0" u="none" baseline="0"/>
              <a:t>좋은 위생상태를 유지합니다. </a:t>
            </a:r>
          </a:p>
          <a:p>
            <a:pPr lvl="1" algn="l" rtl="0"/>
            <a:endParaRPr lang="ko-KR" dirty="0"/>
          </a:p>
          <a:p>
            <a:endParaRPr lang="ko-KR"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ko-KR" b="1" u="none" baseline="0" dirty="0"/>
              <a:t>보호적 조치</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ko-KR"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ko-KR"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ko-KR" b="0" i="0" u="none" baseline="0"/>
              <a:t>주위에 있는 사람을 돕기 전, 고려해야 할 사항:</a:t>
            </a:r>
          </a:p>
          <a:p>
            <a:pPr lvl="1" algn="l" rtl="0"/>
            <a:r>
              <a:rPr lang="ko-KR" b="0" i="0" u="none" baseline="0"/>
              <a:t>해당 상황이 주는 스트레스 및 두려움이 본인에게 어떠한 영향을 미치는지 알아야 합니다.</a:t>
            </a:r>
          </a:p>
          <a:p>
            <a:pPr lvl="1" algn="l" rtl="0"/>
            <a:r>
              <a:rPr lang="ko-KR" b="0" i="0" u="none" baseline="0"/>
              <a:t>특정 공격형태가 건강에 어떠한 즉각적인 영향을 미치는지 알아야 합니다. </a:t>
            </a:r>
          </a:p>
          <a:p>
            <a:endParaRPr lang="ko-KR"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ko-KR" b="1" u="none" baseline="0" dirty="0"/>
              <a:t>고려사항</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ko-KR"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ko-KR"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ko-KR" b="0" i="0" u="none" baseline="0"/>
              <a:t>두 번째 공격에 대비합니다. </a:t>
            </a:r>
          </a:p>
          <a:p>
            <a:pPr algn="l" rtl="0"/>
            <a:r>
              <a:rPr lang="ko-KR" b="0" i="0" u="none" baseline="0"/>
              <a:t>본인 주변상황에 대해 인지합니다.  </a:t>
            </a:r>
          </a:p>
          <a:p>
            <a:pPr algn="l" rtl="0"/>
            <a:r>
              <a:rPr lang="ko-KR" b="0" i="0" u="none" baseline="0"/>
              <a:t>최대한 빨리 위험으로부터 벗어납니다. </a:t>
            </a:r>
          </a:p>
          <a:p>
            <a:pPr algn="l" rtl="0"/>
            <a:r>
              <a:rPr lang="ko-KR" b="0" i="0" u="none" baseline="0"/>
              <a:t>가능할 경우, 다른 사람들을 안전한 곳으로 이동시킵니다.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ko-KR" b="1" u="none" baseline="0" dirty="0"/>
              <a:t>두 번째 공격</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ko-KR"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ko-KR"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ko-KR" b="0" i="0" u="none" baseline="0"/>
              <a:t>평가 절차를 따릅니다. </a:t>
            </a:r>
          </a:p>
          <a:p>
            <a:pPr lvl="1" algn="l" rtl="0"/>
            <a:r>
              <a:rPr lang="ko-KR" b="0" i="0" u="none" baseline="0"/>
              <a:t>무슨 일이 벌어지고 있습니까? </a:t>
            </a:r>
          </a:p>
          <a:p>
            <a:pPr lvl="1" algn="l" rtl="0"/>
            <a:r>
              <a:rPr lang="ko-KR" b="0" i="0" u="none" baseline="0"/>
              <a:t>현재 상황이 얼마나 나쁘며 앞으로 얼마나 더 악화될 수 있습니까?  </a:t>
            </a:r>
          </a:p>
          <a:p>
            <a:pPr lvl="1" algn="l" rtl="0"/>
            <a:r>
              <a:rPr lang="ko-KR" b="0" i="0" u="none" baseline="0"/>
              <a:t>이 사건을 안전하게 통제하기 위해 어떤 조치가 취해져야 합니까? </a:t>
            </a:r>
          </a:p>
          <a:p>
            <a:pPr lvl="1" algn="l" rtl="0"/>
            <a:r>
              <a:rPr lang="ko-KR" b="0" i="0" u="none" baseline="0"/>
              <a:t>어떤 자원들이 필요합니까? </a:t>
            </a:r>
          </a:p>
          <a:p>
            <a:endParaRPr lang="ko-KR"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전문대응요원이 할 수 있는 조치</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ko-KR"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ko-KR"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ko-KR" b="0" i="0" u="none" baseline="0"/>
              <a:t>오염지역을 벗어납니다.  </a:t>
            </a:r>
          </a:p>
          <a:p>
            <a:pPr algn="l" rtl="0"/>
            <a:r>
              <a:rPr lang="ko-KR" b="0" i="0" u="none" baseline="0"/>
              <a:t>오염제거 조치를 취합니다.</a:t>
            </a:r>
          </a:p>
          <a:p>
            <a:pPr lvl="1" algn="l" rtl="0"/>
            <a:r>
              <a:rPr lang="ko-KR" b="0" i="0" u="none" baseline="0"/>
              <a:t>모든 것을 벗어 버립니다.</a:t>
            </a:r>
          </a:p>
          <a:p>
            <a:pPr lvl="1" algn="l" rtl="0"/>
            <a:r>
              <a:rPr lang="ko-KR" b="0" i="0" u="none" baseline="0"/>
              <a:t>손을 씻습니다.</a:t>
            </a:r>
          </a:p>
          <a:p>
            <a:pPr lvl="1" algn="l" rtl="0"/>
            <a:r>
              <a:rPr lang="ko-KR" b="0" i="0" u="none" baseline="0"/>
              <a:t>몸의 모든 부위를 씻어냅니다.</a:t>
            </a:r>
          </a:p>
          <a:p>
            <a:pPr lvl="1" algn="l" rtl="0"/>
            <a:r>
              <a:rPr lang="ko-KR" b="0" i="0" u="none" baseline="0"/>
              <a:t>톡톡 두드려 가며 말립니다.  </a:t>
            </a:r>
          </a:p>
          <a:p>
            <a:pPr algn="l" rtl="0"/>
            <a:r>
              <a:rPr lang="ko-KR" b="0" i="0" u="none" baseline="0"/>
              <a:t>오염제거를 통보합니다.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315142" y="320678"/>
            <a:ext cx="5806851" cy="1017672"/>
          </a:xfrm>
        </p:spPr>
        <p:txBody>
          <a:bodyPr>
            <a:normAutofit/>
          </a:bodyPr>
          <a:lstStyle/>
          <a:p>
            <a:pPr algn="l" rtl="0"/>
            <a:r>
              <a:rPr lang="ko-KR" b="1" baseline="0" dirty="0"/>
              <a:t>기본 오염제거 절차</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ko-KR"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ko-KR" b="0" i="0" u="none" baseline="0"/>
              <a:t>PM 8-13</a:t>
            </a:r>
          </a:p>
        </p:txBody>
      </p:sp>
      <p:pic>
        <p:nvPicPr>
          <p:cNvPr id="6" name="Picture 5" descr="위생상태의 유지. 손을 씻고 있는 사람의 그림. ">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ko-KR" b="0" i="0" u="none" baseline="0"/>
              <a:t>해당 구역이나 혹은 해당 시점에 흔하지 않은 증기 구름이나 엷은 안개가 발생 </a:t>
            </a:r>
          </a:p>
          <a:p>
            <a:pPr algn="l" rtl="0"/>
            <a:r>
              <a:rPr lang="ko-KR" b="0" i="0" u="none" baseline="0"/>
              <a:t>장소에 맞지 않고 주인이 없는 포장물, 상자 또는 차량 </a:t>
            </a:r>
          </a:p>
          <a:p>
            <a:pPr algn="l" rtl="0"/>
            <a:r>
              <a:rPr lang="ko-KR" b="0" i="0" u="none" baseline="0"/>
              <a:t>어떠한 징후를 목격하게 된다면</a:t>
            </a:r>
          </a:p>
          <a:p>
            <a:pPr lvl="1" algn="l" rtl="0"/>
            <a:r>
              <a:rPr lang="ko-KR" b="0" i="0" u="none" baseline="0"/>
              <a:t>만지지 않습니다.</a:t>
            </a:r>
          </a:p>
          <a:p>
            <a:pPr lvl="1" algn="l" rtl="0"/>
            <a:r>
              <a:rPr lang="ko-KR" b="0" i="0" u="none" baseline="0"/>
              <a:t>멀리 떨어집니다.</a:t>
            </a:r>
          </a:p>
          <a:p>
            <a:pPr lvl="1" algn="l" rtl="0"/>
            <a:r>
              <a:rPr lang="ko-KR" b="0" i="0" u="none" baseline="0"/>
              <a:t>신고합니다.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ko-KR" b="1" u="none" baseline="0" dirty="0"/>
              <a:t>CBRNE 징후</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ko-KR"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ko-KR"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ko-KR" b="0" i="0" u="none" baseline="0"/>
              <a:t>핵반응으로부터 파괴적인 위력을 발생시킵니다. </a:t>
            </a:r>
          </a:p>
          <a:p>
            <a:pPr algn="l" rtl="0"/>
            <a:r>
              <a:rPr lang="ko-KR" b="0" i="0" u="none" baseline="0"/>
              <a:t>오염물질이 퍼지면서 영향을 받는 지역이 더 넓어집니다. </a:t>
            </a:r>
          </a:p>
          <a:p>
            <a:pPr algn="l" rtl="0"/>
            <a:r>
              <a:rPr lang="ko-KR" b="0" i="0" u="none" baseline="0"/>
              <a:t>초기 공격을 넘어선 잠재적 사상자가 늘어납니다.  </a:t>
            </a:r>
          </a:p>
          <a:p>
            <a:pPr algn="l" rtl="0"/>
            <a:r>
              <a:rPr lang="ko-KR" b="0" i="0" u="none" baseline="0"/>
              <a:t>장기적인 영향을 관찰 및 추적하기 어렵습니다.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ko-KR" b="1" u="none" baseline="0" dirty="0"/>
              <a:t>핵무기</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ko-KR"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ko-KR" b="0" i="0" u="none" baseline="0"/>
              <a:t>PM 8-14</a:t>
            </a:r>
          </a:p>
        </p:txBody>
      </p:sp>
      <p:pic>
        <p:nvPicPr>
          <p:cNvPr id="6" name="Picture 5" descr="핵무기. 마약이나 핵무기가 내부에서 금지된다는 메세지가 있는 표지판의 그림. ">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ko-KR" b="0" i="0" u="none" baseline="0"/>
              <a:t>환기장치를 차단시킵니다. </a:t>
            </a:r>
          </a:p>
          <a:p>
            <a:pPr algn="l" rtl="0"/>
            <a:r>
              <a:rPr lang="ko-KR" b="0" i="0" u="none" baseline="0"/>
              <a:t>현장 대피소 방으로 갑니다. </a:t>
            </a:r>
          </a:p>
          <a:p>
            <a:pPr algn="l" rtl="0"/>
            <a:r>
              <a:rPr lang="ko-KR" b="0" i="0" u="none" baseline="0"/>
              <a:t>공기가 들어오는 곳을 막기 위해 미리 절단한 플라스틱 시트를 사용합니다. </a:t>
            </a:r>
          </a:p>
          <a:p>
            <a:pPr algn="l" rtl="0"/>
            <a:r>
              <a:rPr lang="ko-KR" b="0" i="0" u="none" baseline="0"/>
              <a:t>시트를 문, 창문, 환풍구 위로 테이프로 봉합니다. </a:t>
            </a:r>
          </a:p>
          <a:p>
            <a:pPr algn="l" rtl="0"/>
            <a:r>
              <a:rPr lang="ko-KR" b="0" i="0" u="none" baseline="0"/>
              <a:t>다른 구역을 봉하기 위해 접착테이프를 사용합니다. </a:t>
            </a:r>
          </a:p>
          <a:p>
            <a:pPr algn="l" rtl="0"/>
            <a:r>
              <a:rPr lang="ko-KR" b="0" i="0" u="none" baseline="0"/>
              <a:t>건전지로 작동되는 라디오를 청취합니다. </a:t>
            </a:r>
          </a:p>
          <a:p>
            <a:pPr algn="l" rtl="0"/>
            <a:r>
              <a:rPr lang="ko-KR" b="0" i="0" u="none" baseline="0"/>
              <a:t>오염물질이 없어진 뒤 방을 환기시킵니다.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a:bodyPr>
          <a:lstStyle/>
          <a:p>
            <a:pPr algn="l" rtl="0"/>
            <a:r>
              <a:rPr lang="ko-KR" b="1" u="none" baseline="0" dirty="0"/>
              <a:t>현장 대피소 절차</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ko-KR"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ko-KR"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ko-KR" sz="2400" b="0" i="0" u="none" baseline="0"/>
              <a:t>테러리스트가 공격할 시, 이들의 목표는 다음과 같습니다: </a:t>
            </a:r>
          </a:p>
          <a:p>
            <a:pPr lvl="1" algn="l" rtl="0"/>
            <a:r>
              <a:rPr lang="ko-KR" sz="2000" b="0" i="0" u="none" baseline="0"/>
              <a:t>대량 사상자를 발생시킵니다.</a:t>
            </a:r>
          </a:p>
          <a:p>
            <a:pPr lvl="1" algn="l" rtl="0"/>
            <a:r>
              <a:rPr lang="ko-KR" sz="2000" b="0" i="0" u="none" baseline="0"/>
              <a:t>중대한 자원, 필수적 서비스, 그리고 경제에 혼란을 조성합니다.</a:t>
            </a:r>
          </a:p>
          <a:p>
            <a:pPr lvl="1" algn="l" rtl="0"/>
            <a:r>
              <a:rPr lang="ko-KR" sz="2000" b="0" i="0" u="none" baseline="0"/>
              <a:t>두려움을 조장합니다. </a:t>
            </a:r>
          </a:p>
          <a:p>
            <a:pPr algn="l" rtl="0"/>
            <a:r>
              <a:rPr lang="ko-KR" sz="2400" b="0" i="0" u="none" baseline="0"/>
              <a:t>새로운 전술</a:t>
            </a:r>
          </a:p>
          <a:p>
            <a:pPr lvl="1" algn="l" rtl="0"/>
            <a:r>
              <a:rPr lang="ko-KR" sz="2000" b="0" i="0" u="none" baseline="0"/>
              <a:t>총기난사범</a:t>
            </a:r>
          </a:p>
          <a:p>
            <a:pPr lvl="1" algn="l" rtl="0"/>
            <a:r>
              <a:rPr lang="ko-KR" sz="2000" b="0" i="0" u="none" baseline="0"/>
              <a:t>급조폭발물 </a:t>
            </a:r>
          </a:p>
          <a:p>
            <a:pPr lvl="1" algn="l" rtl="0"/>
            <a:r>
              <a:rPr lang="ko-KR" sz="2000" b="0" i="0" u="none" baseline="0"/>
              <a:t>복합적으로 계획된 공격</a:t>
            </a:r>
          </a:p>
          <a:p>
            <a:pPr lvl="1" algn="l" rtl="0"/>
            <a:r>
              <a:rPr lang="ko-KR" sz="2000" b="0" i="0" u="none" baseline="0"/>
              <a:t>사이버 공격 </a:t>
            </a:r>
          </a:p>
          <a:p>
            <a:pPr algn="l" rtl="0"/>
            <a:r>
              <a:rPr lang="ko-KR" sz="2400" b="0" i="0" u="none" baseline="0"/>
              <a:t>CERT 봉사요원은 테러 사태에 대응하도록 준비되거나 훈련받지 </a:t>
            </a:r>
            <a:r>
              <a:rPr lang="ko-KR" sz="2400" b="0" i="0" u="sng" baseline="0"/>
              <a:t>않습니다.</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ko-KR" b="1" u="none" baseline="0" dirty="0"/>
              <a:t>8과 요약</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ko-KR"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ko-KR"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ko-KR" b="0" i="0" u="none" baseline="0"/>
              <a:t>다음 과정을 위해 관련자료를 검토합니다. </a:t>
            </a:r>
          </a:p>
          <a:p>
            <a:pPr algn="l" rtl="0"/>
            <a:r>
              <a:rPr lang="ko-KR" b="0" i="0" u="none" baseline="0"/>
              <a:t>다음 과정을 위해 적절한 복장을 착용합니다.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ko-KR"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ko-KR" b="0" i="0" u="none" baseline="0"/>
              <a:t>PM 8-18</a:t>
            </a:r>
          </a:p>
        </p:txBody>
      </p:sp>
      <p:pic>
        <p:nvPicPr>
          <p:cNvPr id="6" name="Picture 5" descr="숙제 부여. 4명의 봉사요원이 피해자를 돌보고 있는 그림. ">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ko-KR" b="1" i="0" u="none" baseline="0"/>
              <a:t>현위치에서의 대피장소: 방을 밀폐시키기</a:t>
            </a:r>
          </a:p>
          <a:p>
            <a:pPr lvl="1" algn="l" rtl="0">
              <a:spcBef>
                <a:spcPts val="400"/>
              </a:spcBef>
            </a:pPr>
            <a:r>
              <a:rPr lang="ko-KR" b="0" i="0" u="none" baseline="0"/>
              <a:t>내실을 식별합니다.</a:t>
            </a:r>
          </a:p>
          <a:p>
            <a:pPr lvl="1" algn="l" rtl="0">
              <a:spcBef>
                <a:spcPts val="400"/>
              </a:spcBef>
            </a:pPr>
            <a:r>
              <a:rPr lang="ko-KR" b="0" i="0" u="none" baseline="0"/>
              <a:t>몇 시간 동안 머물러 있습니다.</a:t>
            </a:r>
          </a:p>
          <a:p>
            <a:pPr lvl="1" algn="l" rtl="0">
              <a:spcBef>
                <a:spcPts val="400"/>
              </a:spcBef>
            </a:pPr>
            <a:r>
              <a:rPr lang="ko-KR" b="0" i="0" u="none" baseline="0"/>
              <a:t>공급물품을 저장합니다. </a:t>
            </a:r>
          </a:p>
          <a:p>
            <a:pPr algn="l" rtl="0">
              <a:spcBef>
                <a:spcPts val="400"/>
              </a:spcBef>
            </a:pPr>
            <a:r>
              <a:rPr lang="ko-KR" b="1" i="0" u="none" baseline="0"/>
              <a:t>장기체류를 위한 대피소</a:t>
            </a:r>
          </a:p>
          <a:p>
            <a:pPr lvl="1" algn="l" rtl="0">
              <a:spcBef>
                <a:spcPts val="400"/>
              </a:spcBef>
            </a:pPr>
            <a:r>
              <a:rPr lang="ko-KR" b="0" i="0" u="none" baseline="0"/>
              <a:t>수일에서 최대 2주간 머뭅니다.</a:t>
            </a:r>
          </a:p>
          <a:p>
            <a:pPr lvl="1" algn="l" rtl="0">
              <a:spcBef>
                <a:spcPts val="400"/>
              </a:spcBef>
            </a:pPr>
            <a:r>
              <a:rPr lang="ko-KR" b="0" i="0" u="none" baseline="0"/>
              <a:t>비상용 공급물품을 저장합니다. </a:t>
            </a:r>
          </a:p>
          <a:p>
            <a:pPr algn="l" rtl="0">
              <a:spcBef>
                <a:spcPts val="400"/>
              </a:spcBef>
            </a:pPr>
            <a:r>
              <a:rPr lang="ko-KR" b="1" i="0" u="none" baseline="0"/>
              <a:t>대규모 환자관리소 또는 지역공동체 대피소 </a:t>
            </a:r>
          </a:p>
          <a:p>
            <a:pPr lvl="1" algn="l" rtl="0">
              <a:spcBef>
                <a:spcPts val="400"/>
              </a:spcBef>
            </a:pPr>
            <a:r>
              <a:rPr lang="ko-KR" b="0" i="0" u="none" baseline="0"/>
              <a:t>3일분 재난 대비상자를 가지고 갑니다. </a:t>
            </a:r>
          </a:p>
          <a:p>
            <a:pPr lvl="1" algn="l" rtl="0">
              <a:spcBef>
                <a:spcPts val="400"/>
              </a:spcBef>
            </a:pPr>
            <a:r>
              <a:rPr lang="ko-KR" b="0" i="0" u="none" baseline="0"/>
              <a:t>대피소가 대부분의 물품을 공급합니다. </a:t>
            </a:r>
          </a:p>
          <a:p>
            <a:pPr algn="l" rtl="0">
              <a:spcBef>
                <a:spcPts val="400"/>
              </a:spcBef>
            </a:pPr>
            <a:endParaRPr lang="ko-KR" dirty="0"/>
          </a:p>
          <a:p>
            <a:pPr lvl="1" algn="l" rtl="0">
              <a:spcBef>
                <a:spcPts val="400"/>
              </a:spcBef>
            </a:pPr>
            <a:endParaRPr lang="ko-KR" dirty="0"/>
          </a:p>
          <a:p>
            <a:pPr algn="l" rtl="0">
              <a:spcBef>
                <a:spcPts val="400"/>
              </a:spcBef>
            </a:pPr>
            <a:endParaRPr lang="ko-KR"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ko-KR" b="1" u="none" baseline="0" dirty="0"/>
              <a:t>피신하기</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ko-KR"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ko-KR"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ko-KR" b="0" i="0" u="none" baseline="0"/>
              <a:t>경감조치란 재해의 영향을 줄임으로써 인명과 재산 손실을 줄이는 것이며 비상사태를 예방하거나 위험요소의 효과를 감소시키는 모든 행위를 포함합니다.  </a:t>
            </a:r>
          </a:p>
          <a:p>
            <a:pPr algn="l" rtl="0"/>
            <a:r>
              <a:rPr lang="ko-KR" b="0" i="0" u="none" baseline="0"/>
              <a:t>CERT요원들은 적절한 주택소유자 보험에 가입해야 합니다. </a:t>
            </a:r>
          </a:p>
          <a:p>
            <a:pPr lvl="1" algn="l" rtl="0"/>
            <a:r>
              <a:rPr lang="ko-KR" b="0" i="0" u="none" baseline="0"/>
              <a:t>홍수 위험지역에 있을 경우 홍수보험을 추가합니다. </a:t>
            </a:r>
          </a:p>
          <a:p>
            <a:endParaRPr lang="ko-KR"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ko-KR" b="1" u="none" baseline="0" dirty="0"/>
              <a:t>경감조치</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ko-KR"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ko-KR" b="0" i="0" u="none" baseline="0"/>
              <a:t>집을 기초에 죄입니다. </a:t>
            </a:r>
          </a:p>
          <a:p>
            <a:pPr algn="l" rtl="0"/>
            <a:r>
              <a:rPr lang="ko-KR" b="0" i="0" u="none" baseline="0"/>
              <a:t>지붕을 강화하기 위해 트러스나 허리케인용 스트랩을 설치합니다. </a:t>
            </a:r>
          </a:p>
          <a:p>
            <a:pPr algn="l" rtl="0"/>
            <a:r>
              <a:rPr lang="ko-KR" b="0" i="0" u="none" baseline="0"/>
              <a:t>프로판 가스통과 굴뚝을 묶습니다.  </a:t>
            </a:r>
          </a:p>
          <a:p>
            <a:pPr algn="l" rtl="0"/>
            <a:r>
              <a:rPr lang="ko-KR" b="0" i="0" u="none" baseline="0"/>
              <a:t>이동주택을 주택 고정판에 묶습니다. </a:t>
            </a:r>
          </a:p>
          <a:p>
            <a:pPr algn="l" rtl="0"/>
            <a:r>
              <a:rPr lang="ko-KR" b="0" i="0" u="none" baseline="0"/>
              <a:t>유틸리티 시설을 상승시킵니다. </a:t>
            </a:r>
          </a:p>
          <a:p>
            <a:pPr algn="l" rtl="0"/>
            <a:r>
              <a:rPr lang="ko-KR" b="0" i="0" u="none" baseline="0"/>
              <a:t>안전한 방을 설치합니다.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a:bodyPr>
          <a:lstStyle/>
          <a:p>
            <a:pPr algn="l" rtl="0"/>
            <a:r>
              <a:rPr lang="ko-KR" b="1" u="none" baseline="0" dirty="0"/>
              <a:t>구조적 경감대책</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ko-KR"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ko-KR" b="0" i="0" u="none" baseline="0" dirty="0">
                <a:latin typeface="+mj-lt"/>
              </a:rPr>
              <a:t>CERT는 다음을 수행할 수 있습니다:</a:t>
            </a:r>
          </a:p>
          <a:p>
            <a:pPr lvl="1" algn="l" rtl="0"/>
            <a:r>
              <a:rPr lang="ko-KR" b="0" i="0" u="none" baseline="0" dirty="0">
                <a:latin typeface="+mj-lt"/>
              </a:rPr>
              <a:t>해당 후원기관 및 훈련분야에 의해 개발된 표준운용절차 (SOP, standard operating procedure) 에 의거하여 요청되었을 시 비상업무 지원요원을 돕습니다. </a:t>
            </a:r>
          </a:p>
          <a:p>
            <a:pPr lvl="1" algn="l" rtl="0"/>
            <a:r>
              <a:rPr lang="ko-KR" b="0" i="0" u="none" baseline="0" dirty="0">
                <a:latin typeface="+mj-lt"/>
              </a:rPr>
              <a:t>재해 발생시 실제 비상업무 지원요원과 유사한 기능을 담당합니다. </a:t>
            </a:r>
          </a:p>
          <a:p>
            <a:pPr lvl="1" algn="l" rtl="0"/>
            <a:r>
              <a:rPr lang="ko-KR" b="0" i="0" u="none" baseline="0" dirty="0">
                <a:latin typeface="+mj-lt"/>
              </a:rPr>
              <a:t>비상사태 이전에 가족과 사회공동체를 대비시키고, 사태 발생시  초기대응요원들이 즉각적으로 도움을 줄 수 없을 경우 이웃주민들을 지원합니다.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a:xfrm>
            <a:off x="315142" y="320678"/>
            <a:ext cx="5806851" cy="1017672"/>
          </a:xfrm>
        </p:spPr>
        <p:txBody>
          <a:bodyPr/>
          <a:lstStyle/>
          <a:p>
            <a:pPr algn="l" rtl="0"/>
            <a:r>
              <a:rPr lang="ko-KR" b="1" u="none" baseline="0" dirty="0">
                <a:latin typeface="+mn-lt"/>
              </a:rPr>
              <a:t>시작하기 전에</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ko-KR" b="0" i="0" u="none" baseline="0"/>
              <a:t>CERT 기본훈련 제 1과: 재해 대비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ko-KR"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ko-KR" b="0" i="0" u="none" baseline="0"/>
              <a:t>무거운 가구는 고정시킵니다. </a:t>
            </a:r>
          </a:p>
          <a:p>
            <a:pPr algn="l" rtl="0"/>
            <a:r>
              <a:rPr lang="ko-KR" b="0" i="0" u="none" baseline="0"/>
              <a:t>가전제품 및 사무실 장비들을 안전하게 고정시킵니다. </a:t>
            </a:r>
          </a:p>
          <a:p>
            <a:pPr algn="l" rtl="0"/>
            <a:r>
              <a:rPr lang="ko-KR" b="0" i="0" u="none" baseline="0"/>
              <a:t>캐비닛 문을 어린이가 열 수 없도록 장치를 답니다. </a:t>
            </a:r>
          </a:p>
          <a:p>
            <a:pPr algn="l" rtl="0"/>
            <a:r>
              <a:rPr lang="ko-KR" b="0" i="0" u="none" baseline="0"/>
              <a:t>가스, 전기 및 수도 차단기의 위치를 확인하고 표시합니다. </a:t>
            </a:r>
          </a:p>
          <a:p>
            <a:pPr algn="l" rtl="0"/>
            <a:r>
              <a:rPr lang="ko-KR" b="0" i="0" u="none" baseline="0"/>
              <a:t>온수기를 안전하게 고정시키고 가요성 가스관을 설치합니다.  </a:t>
            </a:r>
          </a:p>
          <a:p>
            <a:pPr algn="l" rtl="0"/>
            <a:r>
              <a:rPr lang="ko-KR" b="0" i="0" u="none" baseline="0"/>
              <a:t>허리케인 폭풍용 셔터를 설치합니다.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a:bodyPr>
          <a:lstStyle/>
          <a:p>
            <a:pPr algn="l" rtl="0"/>
            <a:r>
              <a:rPr lang="ko-KR" b="1" u="none" baseline="0" dirty="0"/>
              <a:t>비구조적 위험요소 경감</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ko-KR"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ko-KR" b="0" i="0" u="none" baseline="0"/>
              <a:t>재해 유형에 따른 비구조적 위험요소 경감조치:</a:t>
            </a:r>
          </a:p>
          <a:p>
            <a:pPr lvl="1" algn="l" rtl="0"/>
            <a:r>
              <a:rPr lang="ko-KR" b="0" i="0" u="none" baseline="0"/>
              <a:t>가정화재: 창문입구 외부에 설치된, 안에서 열기 쉬운 도난방지용 철창과 자물쇠.</a:t>
            </a:r>
          </a:p>
          <a:p>
            <a:pPr lvl="1" algn="l" rtl="0"/>
            <a:r>
              <a:rPr lang="ko-KR" b="0" i="0" u="none" baseline="0"/>
              <a:t>산사태: 가요성 부품들이 파손방지 효과가 더 뛰어납니다.</a:t>
            </a:r>
          </a:p>
          <a:p>
            <a:pPr lvl="1" algn="l" rtl="0"/>
            <a:r>
              <a:rPr lang="ko-KR" b="0" i="0" u="none" baseline="0"/>
              <a:t>산불: 연료원을 줄입니다.</a:t>
            </a:r>
          </a:p>
          <a:p>
            <a:pPr lvl="2" algn="l" rtl="0"/>
            <a:r>
              <a:rPr lang="ko-KR" b="0" i="0" u="none" baseline="0"/>
              <a:t>목재 지붕널 또는 싱글 사용을 피합니다.  </a:t>
            </a:r>
          </a:p>
          <a:p>
            <a:pPr lvl="2" algn="l" rtl="0"/>
            <a:r>
              <a:rPr lang="ko-KR" b="0" i="0" u="none" baseline="0"/>
              <a:t>가연성 식물을 집에서 최대 30피트만큼 떨어지게 치우고 집 담벽에 붙어 있는 넝쿨을 제거합니다.  </a:t>
            </a:r>
          </a:p>
          <a:p>
            <a:pPr lvl="1" algn="l" rtl="0"/>
            <a:endParaRPr lang="ko-KR" dirty="0"/>
          </a:p>
          <a:p>
            <a:endParaRPr lang="ko-KR"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lstStyle/>
          <a:p>
            <a:pPr algn="l" rtl="0"/>
            <a:r>
              <a:rPr lang="ko-KR" b="1" u="none" baseline="0" dirty="0"/>
              <a:t>주택 강화시키기</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ko-KR"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ko-KR"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ko-KR" b="0" i="0" u="none" baseline="0"/>
              <a:t>CERT는 재해 후 다음과 같이 대응합니다:</a:t>
            </a:r>
          </a:p>
          <a:p>
            <a:pPr lvl="1" algn="l" rtl="0"/>
            <a:r>
              <a:rPr lang="ko-KR" b="0" i="0" u="none" baseline="0"/>
              <a:t>전문요원의 도움이 닿을 때까지 생명에 위태로운 부상을 처치합니다. </a:t>
            </a:r>
          </a:p>
          <a:p>
            <a:pPr lvl="1" algn="l" rtl="0"/>
            <a:r>
              <a:rPr lang="ko-KR" b="0" i="0" u="none" baseline="0"/>
              <a:t>생존자들이 자신의 감정적 스트레스 요인을 견뎌낼 수 있도록 돕습니다.</a:t>
            </a:r>
          </a:p>
          <a:p>
            <a:pPr lvl="1" algn="l" rtl="0"/>
            <a:r>
              <a:rPr lang="ko-KR" b="0" i="0" u="none" baseline="0"/>
              <a:t>안전할 시, 유틸리티 위치를 확인하고 차단합니다.</a:t>
            </a:r>
          </a:p>
          <a:p>
            <a:pPr lvl="1" algn="l" rtl="0"/>
            <a:r>
              <a:rPr lang="ko-KR" b="0" i="0" u="none" baseline="0"/>
              <a:t>소형 화재를 진압합니다.</a:t>
            </a:r>
          </a:p>
          <a:p>
            <a:pPr lvl="1" algn="l" rtl="0"/>
            <a:r>
              <a:rPr lang="ko-KR" b="0" i="0" u="none" baseline="0"/>
              <a:t>간단한 수색 및 구조작전를 진행합니다.   </a:t>
            </a:r>
          </a:p>
          <a:p>
            <a:endParaRPr lang="ko-KR"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ko-KR" b="1" u="none" baseline="0" dirty="0"/>
              <a:t>CERT 재해 대응</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ko-KR"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ko-KR"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ERT 조직도. 최상단에 있는 칸에 “정부기관 연락관”이라고 적혀있다. 바로 아래에는 “팀 지휘자”가 있고, 팀 지휘자 아래에는 4개 부문장이 있다.  운영부문장은 화재진압, 수색 및 구조, 그리고 의료를 담당한다. 기획부문장은 문서화 및 사고 상태를 담당한다. 나머지 2개 부문장은 수송부문장 그리고 행정부문장이다.    ">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lstStyle/>
          <a:p>
            <a:pPr algn="l" rtl="0"/>
            <a:r>
              <a:rPr lang="ko-KR" b="1" u="none" baseline="0" dirty="0"/>
              <a:t>CERT 조직</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ko-KR"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ko-KR"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normAutofit/>
          </a:bodyPr>
          <a:lstStyle/>
          <a:p>
            <a:pPr algn="l" rtl="0"/>
            <a:r>
              <a:rPr lang="ko-KR" sz="2400" b="0" i="0" u="none" baseline="0" dirty="0">
                <a:latin typeface="Gulim" panose="020B0600000101010101" pitchFamily="34" charset="-127"/>
                <a:ea typeface="Gulim" panose="020B0600000101010101" pitchFamily="34" charset="-127"/>
              </a:rPr>
              <a:t>헬멧</a:t>
            </a:r>
          </a:p>
          <a:p>
            <a:pPr algn="l" rtl="0"/>
            <a:r>
              <a:rPr lang="ko-KR" sz="2400" b="0" i="0" u="none" baseline="0" dirty="0">
                <a:latin typeface="Gulim" panose="020B0600000101010101" pitchFamily="34" charset="-127"/>
                <a:ea typeface="Gulim" panose="020B0600000101010101" pitchFamily="34" charset="-127"/>
              </a:rPr>
              <a:t>고글</a:t>
            </a:r>
          </a:p>
          <a:p>
            <a:pPr algn="l" rtl="0"/>
            <a:r>
              <a:rPr lang="ko-KR" sz="2400" b="0" i="0" u="none" baseline="0" dirty="0">
                <a:latin typeface="Gulim" panose="020B0600000101010101" pitchFamily="34" charset="-127"/>
                <a:ea typeface="Gulim" panose="020B0600000101010101" pitchFamily="34" charset="-127"/>
              </a:rPr>
              <a:t>N95 마스크</a:t>
            </a:r>
          </a:p>
          <a:p>
            <a:pPr algn="l" rtl="0"/>
            <a:r>
              <a:rPr lang="ko-KR" sz="2400" b="0" i="0" u="none" baseline="0" dirty="0">
                <a:latin typeface="Gulim" panose="020B0600000101010101" pitchFamily="34" charset="-127"/>
                <a:ea typeface="Gulim" panose="020B0600000101010101" pitchFamily="34" charset="-127"/>
              </a:rPr>
              <a:t>장갑 (작업용 및 비 라텍스)</a:t>
            </a:r>
          </a:p>
          <a:p>
            <a:pPr algn="l" rtl="0"/>
            <a:r>
              <a:rPr lang="ko-KR" sz="2400" b="0" i="0" u="none" baseline="0" dirty="0">
                <a:latin typeface="Gulim" panose="020B0600000101010101" pitchFamily="34" charset="-127"/>
                <a:ea typeface="Gulim" panose="020B0600000101010101" pitchFamily="34" charset="-127"/>
              </a:rPr>
              <a:t>견고한 신발 또는 작업용 부츠</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a:bodyPr>
          <a:lstStyle/>
          <a:p>
            <a:pPr algn="l" rtl="0"/>
            <a:r>
              <a:rPr lang="ko-KR" b="1" u="none" baseline="0" dirty="0"/>
              <a:t>개인용 보호장비</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ko-KR"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ko-KR" b="0" i="0" u="none" baseline="0"/>
              <a:t>PM 1-24</a:t>
            </a:r>
          </a:p>
        </p:txBody>
      </p:sp>
      <p:pic>
        <p:nvPicPr>
          <p:cNvPr id="9" name="Content Placeholder 7" descr="나무판지 위에 있는 8가지 물품, 갈색 작업화, 투명한 안전보호안경, CERT 글자가 있는 밝은 녹색 안전모, 지역공동체 비상대응팀 마크, 지퍼가 3개 있고 노란 CERT마크가 있는 어두운 녹색 배낭. 용접용 장갑, 고무장갑, 그리고 1회용 먼지마스크.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897" y="1715126"/>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315142" y="320678"/>
            <a:ext cx="5806851" cy="1017672"/>
          </a:xfrm>
        </p:spPr>
        <p:txBody>
          <a:bodyPr/>
          <a:lstStyle/>
          <a:p>
            <a:pPr algn="l" rtl="0"/>
            <a:r>
              <a:rPr lang="ko-KR" b="1" u="none" baseline="0" dirty="0"/>
              <a:t>활동 중 CERT</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ko-KR"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ko-KR" b="0" i="0" u="none" baseline="0"/>
              <a:t>PM 1-24</a:t>
            </a:r>
          </a:p>
        </p:txBody>
      </p:sp>
      <p:pic>
        <p:nvPicPr>
          <p:cNvPr id="9" name="Picture 8" descr="3명의 사람이 함께 있다. 한 명은 밝은 노란색 상의를 입고 다른 두 명은 어두운 녹색 CERT 조끼를 입고 서로 대화하고 있다. ">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여러 사람이 모인 한 그룹이 교실에 있다. 모든 사람이 CERT글자가 있고 뒤에는 지역공동체 비상대응팀 마크가 있는 노란색 조끼를 입었다. 이들은 CERT안전과정에서 훈련받고 있다.  ">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여러 사람들이 모인 한 그룹이 안전모를 착용하고 대형목재 버팀대로 출입구를 강화하고 있다. 버팀대 주위에 있는 다른 사람들은 대형 목재 기둥을 확실하게 위치하여 제자리에 머물도록 하고 있다.   ">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lnSpcReduction="10000"/>
          </a:bodyPr>
          <a:lstStyle/>
          <a:p>
            <a:pPr algn="l" rtl="0">
              <a:lnSpc>
                <a:spcPct val="110000"/>
              </a:lnSpc>
              <a:spcBef>
                <a:spcPts val="600"/>
              </a:spcBef>
            </a:pPr>
            <a:r>
              <a:rPr lang="ko-KR" sz="2400" b="0" i="0" u="none" baseline="0" dirty="0"/>
              <a:t>도움이 필요한 이웃주민/직장 동료들을 확인하고 돕습니다. </a:t>
            </a:r>
          </a:p>
          <a:p>
            <a:pPr algn="l" rtl="0">
              <a:lnSpc>
                <a:spcPct val="110000"/>
              </a:lnSpc>
              <a:spcBef>
                <a:spcPts val="600"/>
              </a:spcBef>
            </a:pPr>
            <a:r>
              <a:rPr lang="ko-KR" sz="2400" b="0" i="0" u="none" baseline="0" dirty="0"/>
              <a:t>대비물자를 배포하고, 사용방법을 보여줍니다. </a:t>
            </a:r>
          </a:p>
          <a:p>
            <a:pPr algn="l" rtl="0">
              <a:lnSpc>
                <a:spcPct val="110000"/>
              </a:lnSpc>
              <a:spcBef>
                <a:spcPts val="600"/>
              </a:spcBef>
            </a:pPr>
            <a:r>
              <a:rPr lang="ko-KR" sz="2400" b="0" i="0" u="none" baseline="0" dirty="0"/>
              <a:t>특별행사에서 응급처치 전시장 인력으로 일합니다. </a:t>
            </a:r>
          </a:p>
          <a:p>
            <a:pPr algn="l" rtl="0">
              <a:lnSpc>
                <a:spcPct val="110000"/>
              </a:lnSpc>
              <a:spcBef>
                <a:spcPts val="600"/>
              </a:spcBef>
            </a:pPr>
            <a:r>
              <a:rPr lang="ko-KR" sz="2400" b="0" i="0" u="none" baseline="0" dirty="0"/>
              <a:t>연기탐지기 설치를 돕습니다. </a:t>
            </a:r>
          </a:p>
          <a:p>
            <a:pPr algn="l" rtl="0">
              <a:lnSpc>
                <a:spcPct val="110000"/>
              </a:lnSpc>
              <a:spcBef>
                <a:spcPts val="600"/>
              </a:spcBef>
            </a:pPr>
            <a:r>
              <a:rPr lang="ko-KR" sz="2400" b="0" i="0" u="none" baseline="0" dirty="0"/>
              <a:t>퍼레이드 경로를 관리하는데 참여합니다.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lstStyle/>
          <a:p>
            <a:pPr algn="l" rtl="0"/>
            <a:r>
              <a:rPr lang="ko-KR" b="1" u="none" baseline="0" dirty="0"/>
              <a:t>비재해시 역할</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ko-KR"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ko-KR" b="0" i="0" u="none" baseline="0"/>
              <a:t>PM 1-24</a:t>
            </a:r>
          </a:p>
        </p:txBody>
      </p:sp>
      <p:pic>
        <p:nvPicPr>
          <p:cNvPr id="15" name="Content Placeholder 7" descr="노란색 글자의 CERT지역공동체 비상대응팀이 녹색 텐트에 적혀있다. 안전관련 물품이 사람들 앞에 있는 탁자에 전시되어 있으며 이 물품은 노란색 안전모, 물병, CERT프로그램에 대한 서류 등이다. 텐트 안에 있는CERT그룹 요원들이 일반대중에게 프로그램에 대하여 정보를 제공하고 있다. ">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ko-KR" b="0" i="0" u="none" baseline="0"/>
              <a:t>CERT 요원은 일반적으로 다음에 의거해 보호를 받습니다:</a:t>
            </a:r>
          </a:p>
          <a:p>
            <a:pPr lvl="1" algn="l" rtl="0"/>
            <a:r>
              <a:rPr lang="ko-KR" b="0" i="0" u="none" baseline="0"/>
              <a:t>“선한 사마리아인” 법규</a:t>
            </a:r>
          </a:p>
          <a:p>
            <a:pPr lvl="1" algn="l" rtl="0"/>
            <a:r>
              <a:rPr lang="ko-KR" b="0" i="0" u="none" baseline="0"/>
              <a:t>1997년 제정 자원봉사자 보호법</a:t>
            </a:r>
          </a:p>
          <a:p>
            <a:pPr lvl="1" algn="l" rtl="0"/>
            <a:r>
              <a:rPr lang="ko-KR" b="0" i="0" u="none" baseline="0"/>
              <a:t>관련된 주의 법규  </a:t>
            </a:r>
          </a:p>
          <a:p>
            <a:pPr marL="0" indent="0" algn="l" rtl="0">
              <a:buNone/>
            </a:pPr>
            <a:endParaRPr lang="ko-KR"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재해 업무요원들에 대한 보호</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ko-KR"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ko-KR"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pPr algn="l" rtl="0"/>
            <a:r>
              <a:rPr lang="ko-KR" b="0" i="0" u="none" baseline="0" dirty="0"/>
              <a:t>고급 응급처치</a:t>
            </a:r>
          </a:p>
          <a:p>
            <a:pPr algn="l" rtl="0"/>
            <a:r>
              <a:rPr lang="ko-KR" b="0" i="0" u="none" baseline="0" dirty="0"/>
              <a:t>재해시 동물에 대한 문제 </a:t>
            </a:r>
          </a:p>
          <a:p>
            <a:pPr algn="l" rtl="0"/>
            <a:r>
              <a:rPr lang="ko-KR" b="0" i="0" u="none" baseline="0" dirty="0"/>
              <a:t>자동제세동기 (AED, Automated External Defibrillator) 사용</a:t>
            </a:r>
          </a:p>
          <a:p>
            <a:pPr algn="l" rtl="0"/>
            <a:r>
              <a:rPr lang="ko-KR" b="0" i="0" u="none" baseline="0" dirty="0"/>
              <a:t>지역공동체와의 관계</a:t>
            </a:r>
          </a:p>
          <a:p>
            <a:pPr algn="l" rtl="0"/>
            <a:r>
              <a:rPr lang="ko-KR" b="0" i="0" u="none" baseline="0" dirty="0"/>
              <a:t>CPR 기술</a:t>
            </a:r>
          </a:p>
          <a:p>
            <a:pPr algn="l" rtl="0"/>
            <a:r>
              <a:rPr lang="ko-KR" b="0" i="0" u="none" baseline="0" dirty="0"/>
              <a:t>잔해물 제거</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ko-KR" b="0" i="0" u="none" baseline="0" dirty="0"/>
              <a:t>기부금 관리</a:t>
            </a:r>
          </a:p>
          <a:p>
            <a:pPr algn="l" rtl="0"/>
            <a:r>
              <a:rPr lang="ko-KR" b="0" i="0" u="none" baseline="0" dirty="0"/>
              <a:t>대피소 관리</a:t>
            </a:r>
          </a:p>
          <a:p>
            <a:pPr algn="l" rtl="0"/>
            <a:r>
              <a:rPr lang="ko-KR" b="0" i="0" u="none" baseline="0" dirty="0"/>
              <a:t>특별 필요사항</a:t>
            </a:r>
          </a:p>
          <a:p>
            <a:pPr algn="l" rtl="0"/>
            <a:r>
              <a:rPr lang="ko-KR" b="0" i="0" u="none" baseline="0" dirty="0"/>
              <a:t>교통/군중 통제</a:t>
            </a:r>
          </a:p>
          <a:p>
            <a:pPr algn="l" rtl="0"/>
            <a:r>
              <a:rPr lang="ko-KR" b="0" i="0" u="none" baseline="0" dirty="0"/>
              <a:t>유틸리티 통제</a:t>
            </a:r>
          </a:p>
          <a:p>
            <a:pPr algn="l" rtl="0"/>
            <a:r>
              <a:rPr lang="ko-KR" b="0" i="0" u="none" baseline="0" dirty="0"/>
              <a:t>온라인 과정</a:t>
            </a:r>
          </a:p>
          <a:p>
            <a:pPr marL="0" indent="0" algn="l" rtl="0">
              <a:buNone/>
            </a:pPr>
            <a:endParaRPr lang="ko-KR"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lstStyle/>
          <a:p>
            <a:pPr algn="l" rtl="0"/>
            <a:r>
              <a:rPr lang="ko-KR" b="1" u="none" baseline="0" dirty="0"/>
              <a:t>추가 훈련</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ko-KR"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ko-KR"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ko-KR" b="0" i="0" u="none" baseline="0"/>
              <a:t>이제 다음과 같은 사항을 수행할 수 있습니다:</a:t>
            </a:r>
          </a:p>
          <a:p>
            <a:pPr lvl="1" algn="l" rtl="0"/>
            <a:r>
              <a:rPr lang="ko-KR" b="0" i="0" u="none" baseline="0"/>
              <a:t>지역공동체 대비의 역할과 책임을 식별합니다. </a:t>
            </a:r>
          </a:p>
          <a:p>
            <a:pPr lvl="1" algn="l" rtl="0"/>
            <a:r>
              <a:rPr lang="ko-KR" b="0" i="0" u="none" baseline="0"/>
              <a:t>지역공동체, 주민, 건강 및 기반시설에 영향을 미치는 위험요소 유형들에 대해 설명할 수 있습니다.  </a:t>
            </a:r>
          </a:p>
          <a:p>
            <a:pPr lvl="1" algn="l" rtl="0"/>
            <a:r>
              <a:rPr lang="ko-KR" b="0" i="0" u="none" baseline="0"/>
              <a:t>개인 및 조직의 대비 행동에 착수할 수 있습니다.</a:t>
            </a:r>
          </a:p>
          <a:p>
            <a:pPr lvl="1" algn="l" rtl="0"/>
            <a:r>
              <a:rPr lang="ko-KR" b="0" i="0" u="none" baseline="0"/>
              <a:t>CERT의 기능을 설명할 수 있습니다.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ko-KR" b="1" u="none" baseline="0" dirty="0"/>
              <a:t>1과 요약</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ko-KR"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ko-KR"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pPr algn="l" rtl="0"/>
            <a:r>
              <a:rPr lang="ko-KR" b="0" i="0" u="none" baseline="0" dirty="0">
                <a:latin typeface="+mj-lt"/>
              </a:rPr>
              <a:t>제 1과: 재해 대비</a:t>
            </a:r>
          </a:p>
          <a:p>
            <a:pPr algn="l" rtl="0"/>
            <a:r>
              <a:rPr lang="ko-KR" b="0" i="0" u="none" baseline="0" dirty="0">
                <a:latin typeface="+mj-lt"/>
              </a:rPr>
              <a:t>제 2과: CERT조직</a:t>
            </a:r>
          </a:p>
          <a:p>
            <a:pPr algn="l" rtl="0"/>
            <a:r>
              <a:rPr lang="ko-KR" b="0" i="0" u="none" baseline="0" dirty="0">
                <a:latin typeface="+mj-lt"/>
              </a:rPr>
              <a:t>제 3과 : 재해의료운용, 1부</a:t>
            </a:r>
          </a:p>
          <a:p>
            <a:pPr algn="l" rtl="0"/>
            <a:r>
              <a:rPr lang="ko-KR" b="0" i="0" u="none" baseline="0" dirty="0">
                <a:latin typeface="+mj-lt"/>
              </a:rPr>
              <a:t>제 4과: 재해의료운용, 2부</a:t>
            </a:r>
          </a:p>
          <a:p>
            <a:pPr algn="l" rtl="0"/>
            <a:r>
              <a:rPr lang="ko-KR" b="0" i="0" u="none" baseline="0" dirty="0">
                <a:latin typeface="+mj-lt"/>
              </a:rPr>
              <a:t>제 5과: 재해 심리학</a:t>
            </a:r>
          </a:p>
          <a:p>
            <a:pPr algn="l" rtl="0"/>
            <a:r>
              <a:rPr lang="ko-KR" b="0" i="0" u="none" baseline="0" dirty="0">
                <a:latin typeface="+mj-lt"/>
              </a:rPr>
              <a:t>제 6과: 화재안전 및 유틸리티 통제 </a:t>
            </a:r>
          </a:p>
          <a:p>
            <a:pPr algn="l" rtl="0"/>
            <a:r>
              <a:rPr lang="ko-KR" b="0" i="0" u="none" baseline="0" dirty="0">
                <a:latin typeface="+mj-lt"/>
              </a:rPr>
              <a:t>제 7과: 간단한 수색 및 구조 작전</a:t>
            </a:r>
          </a:p>
          <a:p>
            <a:pPr algn="l" rtl="0"/>
            <a:r>
              <a:rPr lang="ko-KR" b="0" i="0" u="none" baseline="0" dirty="0">
                <a:latin typeface="+mj-lt"/>
              </a:rPr>
              <a:t>제 8과: 테러와 CERT</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ko-KR" b="1" u="none" baseline="0" dirty="0">
                <a:latin typeface="+mj-lt"/>
              </a:rPr>
              <a:t>과정 미리보기</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ko-KR"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ko-KR" b="0" i="0" u="none" baseline="0"/>
              <a:t>참여자교본 제 1과에 있는 자세한 내용을 복습합니다. </a:t>
            </a:r>
          </a:p>
          <a:p>
            <a:pPr algn="l" rtl="0">
              <a:spcBef>
                <a:spcPts val="0"/>
              </a:spcBef>
            </a:pPr>
            <a:r>
              <a:rPr lang="ko-KR" b="0" i="0" u="none" baseline="0"/>
              <a:t>제 2과를 읽고 내용에 친숙해지도록 합니다: 참여자교본에 있는 CERT 조직 </a:t>
            </a:r>
          </a:p>
          <a:p>
            <a:pPr algn="l" rtl="0">
              <a:spcBef>
                <a:spcPts val="0"/>
              </a:spcBef>
            </a:pPr>
            <a:r>
              <a:rPr lang="ko-KR" b="0" i="0" u="none" baseline="0"/>
              <a:t>대비에 대하여 가족 및 친구들과 토론하고 다른 주에 있는 “확인” 연락처를 포함한 연락계획을 수립합니다.</a:t>
            </a:r>
          </a:p>
          <a:p>
            <a:pPr algn="l" rtl="0">
              <a:spcBef>
                <a:spcPts val="0"/>
              </a:spcBef>
            </a:pPr>
            <a:r>
              <a:rPr lang="ko-KR" b="0" i="0" u="none" baseline="0"/>
              <a:t>공급물품을 여러 장소에 모으기 시작합니다. </a:t>
            </a:r>
          </a:p>
          <a:p>
            <a:pPr algn="l" rtl="0">
              <a:spcBef>
                <a:spcPts val="0"/>
              </a:spcBef>
            </a:pPr>
            <a:r>
              <a:rPr lang="ko-KR" b="0" i="0" u="none" baseline="0"/>
              <a:t>가정의 위험요소를 조사하고 잠재적 부상을 예방할 수 있는 방법을 확인합니다.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ko-KR" b="1" u="none" baseline="0" dirty="0"/>
              <a:t>숙제 </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ko-KR"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ko-KR"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2과: CERT 조직</a:t>
            </a:r>
          </a:p>
        </p:txBody>
      </p:sp>
      <p:sp>
        <p:nvSpPr>
          <p:cNvPr id="4" name="Title 3"/>
          <p:cNvSpPr>
            <a:spLocks noGrp="1"/>
          </p:cNvSpPr>
          <p:nvPr>
            <p:ph type="title"/>
          </p:nvPr>
        </p:nvSpPr>
        <p:spPr>
          <a:xfrm>
            <a:off x="0" y="1568550"/>
            <a:ext cx="9144000" cy="907950"/>
          </a:xfrm>
        </p:spPr>
        <p:txBody>
          <a:bodyPr>
            <a:normAutofit/>
          </a:bodyPr>
          <a:lstStyle/>
          <a:p>
            <a:pPr algn="ctr"/>
            <a:r>
              <a:rPr lang="en-US" altLang="ko-KR" sz="4800" b="1" dirty="0"/>
              <a:t>CERT </a:t>
            </a:r>
            <a:r>
              <a:rPr lang="ko-KR" altLang="en-US" sz="4800" b="1" dirty="0"/>
              <a:t>기본 훈련</a:t>
            </a:r>
            <a:endParaRPr lang="en-US" sz="4800"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ko-KR" b="0" i="0" u="none" baseline="0"/>
              <a:t>CERT 조직 구조를 설명합니다. </a:t>
            </a:r>
          </a:p>
          <a:p>
            <a:pPr algn="l" rtl="0"/>
            <a:r>
              <a:rPr lang="ko-KR" b="0" i="0" u="none" baseline="0"/>
              <a:t>사고지휘체제(ICS, Incident Command System) 및 CERT가 이러한 구조하에 어떻게 운용되어지는지 설명합니다. </a:t>
            </a:r>
          </a:p>
          <a:p>
            <a:pPr algn="l" rtl="0"/>
            <a:r>
              <a:rPr lang="ko-KR" b="0" i="0" u="none" baseline="0"/>
              <a:t>9단계 현장평가 과정에 대해 설명합니다.   </a:t>
            </a:r>
          </a:p>
          <a:p>
            <a:pPr algn="l" rtl="0"/>
            <a:r>
              <a:rPr lang="ko-KR" b="0" i="0" u="none" baseline="0"/>
              <a:t>CERT 표준 문서양식을 사용하는 방법을 설명합니다.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ko-KR" b="1" u="none" baseline="0" dirty="0"/>
              <a:t>본과의 목적</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ko-KR"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ko-KR"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ko-KR" b="0" i="0" u="none" baseline="0"/>
              <a:t>재해업무요원들의 안전을 유지합니다.  </a:t>
            </a:r>
          </a:p>
          <a:p>
            <a:pPr algn="l" rtl="0"/>
            <a:r>
              <a:rPr lang="ko-KR" b="0" i="0" u="none" baseline="0"/>
              <a:t>명확한 지도력 및 조직구조를 제공합니다.  </a:t>
            </a:r>
          </a:p>
          <a:p>
            <a:pPr algn="l" rtl="0"/>
            <a:r>
              <a:rPr lang="ko-KR" b="0" i="0" u="none" baseline="0"/>
              <a:t>구조노력의 효과성을 개선합니다.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a:bodyPr>
          <a:lstStyle/>
          <a:p>
            <a:pPr algn="l" rtl="0"/>
            <a:r>
              <a:rPr lang="ko-KR" b="1" u="none" baseline="0" dirty="0"/>
              <a:t>현장관리 원칙 </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ko-KR"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ko-KR" b="0" i="0" u="none" baseline="0"/>
              <a:t>잘 정의된 관리구조 </a:t>
            </a:r>
          </a:p>
          <a:p>
            <a:pPr algn="l" rtl="0"/>
            <a:r>
              <a:rPr lang="ko-KR" b="0" i="0" u="none" baseline="0"/>
              <a:t>통제가능 범위 </a:t>
            </a:r>
          </a:p>
          <a:p>
            <a:pPr algn="l" rtl="0"/>
            <a:r>
              <a:rPr lang="ko-KR" b="0" i="0" u="none" baseline="0"/>
              <a:t>공통 용어 </a:t>
            </a:r>
          </a:p>
          <a:p>
            <a:pPr algn="l" rtl="0"/>
            <a:r>
              <a:rPr lang="ko-KR" b="0" i="0" u="none" baseline="0"/>
              <a:t>효과적인 의사소통</a:t>
            </a:r>
          </a:p>
          <a:p>
            <a:pPr algn="l" rtl="0"/>
            <a:r>
              <a:rPr lang="ko-KR" b="0" i="0" u="none" baseline="0"/>
              <a:t>통합된 행동계획</a:t>
            </a:r>
          </a:p>
          <a:p>
            <a:pPr algn="l" rtl="0"/>
            <a:r>
              <a:rPr lang="ko-KR" b="0" i="0" u="none" baseline="0"/>
              <a:t>종합적 자원관리 </a:t>
            </a:r>
          </a:p>
          <a:p>
            <a:pPr algn="l" rtl="0"/>
            <a:r>
              <a:rPr lang="ko-KR" b="0" i="0" u="none" baseline="0"/>
              <a:t>책임</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a:bodyPr>
          <a:lstStyle/>
          <a:p>
            <a:pPr algn="l" rtl="0"/>
            <a:r>
              <a:rPr lang="ko-KR" b="1" u="none" baseline="0" dirty="0"/>
              <a:t>CERT 현장관리</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ko-KR"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ko-KR" b="0" i="0" u="none" baseline="0"/>
              <a:t>사고의 범위를 식별합니다.</a:t>
            </a:r>
          </a:p>
          <a:p>
            <a:pPr algn="l" rtl="0"/>
            <a:r>
              <a:rPr lang="ko-KR" b="0" i="0" u="none" baseline="0"/>
              <a:t>전반적인 전략을 결정합니다.</a:t>
            </a:r>
          </a:p>
          <a:p>
            <a:pPr algn="l" rtl="0"/>
            <a:r>
              <a:rPr lang="ko-KR" b="0" i="0" u="none" baseline="0"/>
              <a:t>자원을 배치합니다.</a:t>
            </a:r>
          </a:p>
          <a:p>
            <a:pPr algn="l" rtl="0"/>
            <a:r>
              <a:rPr lang="ko-KR" b="0" i="0" u="none" baseline="0"/>
              <a:t>행동 및 결과를 기록합니다. </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a:bodyPr>
          <a:lstStyle/>
          <a:p>
            <a:pPr algn="l" rtl="0"/>
            <a:r>
              <a:rPr lang="ko-KR" b="1" u="none" baseline="0" dirty="0"/>
              <a:t>현장관리의 목적 </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ko-KR"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CS 지휘부 조직도. 최상단에 있는 칸에 “사고 지휘부”라고 적혀있다. 그 옆에는 지휘부 참모 명단: 공보관, 안전관, 연락관. &#10;사고 지휘부 및 지휘부 참모 아래에 일반참모부 부문장: 운영부문장, 정보/조사부문장, 기획부문장, 수송부문장, 재정/행정부문장. ">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a:bodyPr>
          <a:lstStyle/>
          <a:p>
            <a:pPr algn="l" rtl="0"/>
            <a:r>
              <a:rPr lang="ko-KR" b="1" u="none" baseline="0" dirty="0"/>
              <a:t>사고지휘체제</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ko-KR"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ko-KR"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ko-KR" b="0" i="0" u="none" baseline="0"/>
              <a:t>지휘구조</a:t>
            </a:r>
          </a:p>
          <a:p>
            <a:pPr algn="l" rtl="0"/>
            <a:r>
              <a:rPr lang="ko-KR" b="0" i="0" u="none" baseline="0"/>
              <a:t>CERT 팀 지휘요원</a:t>
            </a:r>
          </a:p>
          <a:p>
            <a:pPr algn="l" rtl="0"/>
            <a:r>
              <a:rPr lang="ko-KR" b="0" i="0" u="none" baseline="0"/>
              <a:t>지휘소</a:t>
            </a:r>
          </a:p>
          <a:p>
            <a:pPr algn="l" rtl="0"/>
            <a:r>
              <a:rPr lang="ko-KR" b="0" i="0" u="none" baseline="0"/>
              <a:t>필요에 따른 확장된 구조 </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lstStyle/>
          <a:p>
            <a:pPr algn="l" rtl="0"/>
            <a:r>
              <a:rPr lang="ko-KR" b="1" u="none" baseline="0" dirty="0"/>
              <a:t>CERT 운용</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ko-KR"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ko-KR"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pPr algn="l" rtl="0"/>
            <a:r>
              <a:rPr lang="ko-KR" b="0" i="0" u="none" baseline="0"/>
              <a:t>CERT 사고지휘관/팀 지휘요원에게 모든 미디어 문의사항을 알립니다. </a:t>
            </a:r>
          </a:p>
          <a:p>
            <a:pPr algn="l" rtl="0"/>
            <a:r>
              <a:rPr lang="ko-KR" b="0" i="0" u="none" baseline="0"/>
              <a:t>미디어가 CERT 목표를 방해하게 해서는 안됩니다. </a:t>
            </a:r>
          </a:p>
          <a:p>
            <a:pPr algn="l" rtl="0"/>
            <a:r>
              <a:rPr lang="ko-KR" b="0" i="0" u="none" baseline="0"/>
              <a:t>공개되는 정보에 대해 유의합니다.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lstStyle/>
          <a:p>
            <a:pPr algn="l" rtl="0"/>
            <a:r>
              <a:rPr lang="ko-KR" b="1" u="none" baseline="0" dirty="0"/>
              <a:t>미디어 취급</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ko-KR"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ko-KR" b="0" i="0" u="none" baseline="0"/>
              <a:t>PM 2-6</a:t>
            </a:r>
          </a:p>
        </p:txBody>
      </p:sp>
      <p:pic>
        <p:nvPicPr>
          <p:cNvPr id="12" name="Content Placeholder 10" descr="기자와 촬영기사가 봉사요원을 인터뷰하고 있는 모습을 보여주는 그림.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ko-KR" b="0" i="0" u="none" baseline="0"/>
              <a:t>협력할 수 있는 능력</a:t>
            </a:r>
          </a:p>
          <a:p>
            <a:pPr algn="l" rtl="0"/>
            <a:r>
              <a:rPr lang="ko-KR" b="0" i="0" u="none" baseline="0"/>
              <a:t>IS-100: ICS 소개 </a:t>
            </a:r>
          </a:p>
          <a:p>
            <a:pPr lvl="1" algn="l" rtl="0"/>
            <a:r>
              <a:rPr lang="ko-KR" b="0" i="0" u="none" baseline="0">
                <a:hlinkClick r:id="rId2"/>
              </a:rPr>
              <a:t>https://emilms.fema.gov/IS100c/curriculum/1.html</a:t>
            </a:r>
            <a:endParaRPr lang="ko-KR" dirty="0"/>
          </a:p>
          <a:p>
            <a:pPr algn="l" rtl="0"/>
            <a:r>
              <a:rPr lang="ko-KR" b="0" i="0" u="none" baseline="0"/>
              <a:t>IS-700: NIMS 소개</a:t>
            </a:r>
          </a:p>
          <a:p>
            <a:pPr lvl="1" algn="l" rtl="0"/>
            <a:r>
              <a:rPr lang="ko-KR" b="0" i="0" u="none" baseline="0">
                <a:hlinkClick r:id="rId3"/>
              </a:rPr>
              <a:t>https://emilms.fema.gov/IS700b/curriculum/1.html</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lstStyle/>
          <a:p>
            <a:pPr algn="l" rtl="0"/>
            <a:r>
              <a:rPr lang="ko-KR" b="1" u="none" baseline="0" dirty="0"/>
              <a:t>NIMS 실행</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ko-KR" b="0" i="0" u="none" baseline="0"/>
              <a:t>CERT 기본훈련 제 2과: CERT 조직</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ko-KR"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ko-KR" b="0" i="0" u="none" baseline="0"/>
              <a:t>PM 2-6</a:t>
            </a:r>
          </a:p>
        </p:txBody>
      </p:sp>
      <p:pic>
        <p:nvPicPr>
          <p:cNvPr id="12" name="Content Placeholder 7" descr="FEMA와 USDA를 상징하는 표식을 포함하여 본 웹사이트 교육과정의 환영 페이지의 스크린샷을 보여주는 그림.">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ko-KR" sz="2500" b="0" i="0" u="none" baseline="0" dirty="0">
                <a:latin typeface="+mj-lt"/>
              </a:rPr>
              <a:t>CERT의 기능을 설명하고, CERT봉사요원으로서 본인의 역할에 대해 토론하며, CERT가 자신이 속한 지역공동체의 비상사태 대응구조와 어떤 조화를 이루는지 설명해봅니다. </a:t>
            </a:r>
          </a:p>
          <a:p>
            <a:pPr marL="514350" indent="-514350" algn="l" rtl="0">
              <a:buFont typeface="+mj-lt"/>
              <a:buAutoNum type="arabicPeriod"/>
            </a:pPr>
            <a:r>
              <a:rPr lang="ko-KR" sz="2500" b="0" i="0" u="none" baseline="0" dirty="0">
                <a:latin typeface="+mj-lt"/>
              </a:rPr>
              <a:t>본인의 지역공동체에 영향을 미칠 수 있는 위험요소의 유형, 그리고 이들이 인명, 건강 그리고 기반시설에 미칠 수 있는 영향에 대해 설명합니다.   </a:t>
            </a:r>
          </a:p>
          <a:p>
            <a:pPr marL="514350" indent="-514350" algn="l" rtl="0">
              <a:buFont typeface="+mj-lt"/>
              <a:buAutoNum type="arabicPeriod"/>
            </a:pPr>
            <a:r>
              <a:rPr lang="ko-KR" sz="2500" b="0" i="0" u="none" baseline="0" dirty="0">
                <a:latin typeface="+mj-lt"/>
              </a:rPr>
              <a:t>가족 재해계획을 세우고 비상사태 대비상자를 준비하는 것을 포함해 자신이 속한 지역공동체가 직면할 수 있는 잠재적 재해에 대해 본인과 가족을 대비시킵니다.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a:xfrm>
            <a:off x="315142" y="320678"/>
            <a:ext cx="5806851" cy="1017672"/>
          </a:xfrm>
        </p:spPr>
        <p:txBody>
          <a:bodyPr/>
          <a:lstStyle/>
          <a:p>
            <a:pPr algn="l" rtl="0"/>
            <a:r>
              <a:rPr lang="ko-KR" b="1" i="0" u="none" baseline="0" dirty="0"/>
              <a:t>제 1과 목적</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ko-KR"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pPr algn="l" rtl="0"/>
            <a:r>
              <a:rPr lang="ko-KR" b="0" i="0" u="none" baseline="0" dirty="0"/>
              <a:t>ICS기능에 대한 지식을 활용하여 아래의 CERT 활동이 어떤 기능에 해당되는지 결정합니다. 어떤 활동은 완수하기 위해 한 개 이상의 기능이 필요할 수 있습니다. </a:t>
            </a:r>
          </a:p>
          <a:p>
            <a:pPr algn="l" rtl="0"/>
            <a:r>
              <a:rPr lang="ko-KR" b="0" i="0" u="none" baseline="0" dirty="0"/>
              <a:t>각 활동을 실시하기 전 다음 키를 사용하여 빈 칸을 채웁니다:</a:t>
            </a:r>
          </a:p>
          <a:p>
            <a:pPr lvl="1" algn="l" rtl="0"/>
            <a:r>
              <a:rPr lang="ko-KR" sz="2200" b="0" i="0" u="none" baseline="0" dirty="0"/>
              <a:t>팀 지휘요원 = TL</a:t>
            </a:r>
          </a:p>
          <a:p>
            <a:pPr lvl="1" algn="l" rtl="0"/>
            <a:r>
              <a:rPr lang="ko-KR" sz="2200" b="0" i="0" u="none" baseline="0" dirty="0"/>
              <a:t>작전/운용 = O</a:t>
            </a:r>
          </a:p>
          <a:p>
            <a:pPr lvl="1" algn="l" rtl="0"/>
            <a:r>
              <a:rPr lang="ko-KR" sz="2200" b="0" i="0" u="none" baseline="0" dirty="0"/>
              <a:t>기획 = P</a:t>
            </a:r>
          </a:p>
          <a:p>
            <a:pPr lvl="1" algn="l" rtl="0"/>
            <a:r>
              <a:rPr lang="ko-KR" sz="2200" b="0" i="0" u="none" baseline="0" dirty="0"/>
              <a:t>수송 = L</a:t>
            </a:r>
          </a:p>
          <a:p>
            <a:endParaRPr lang="ko-KR"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ko-KR" b="1" u="none" baseline="0" dirty="0"/>
              <a:t>연습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ko-KR"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ko-KR"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ko-KR" b="0" i="0" u="none" baseline="0"/>
              <a:t>CERT는 본인 자신, 가족, 집 그리고 이웃을 보살핍니다. </a:t>
            </a:r>
          </a:p>
          <a:p>
            <a:pPr algn="l" rtl="0"/>
            <a:r>
              <a:rPr lang="ko-KR" b="0" i="0" u="none" baseline="0"/>
              <a:t>사전에 지정된 집결지로 향합니다. </a:t>
            </a:r>
          </a:p>
          <a:p>
            <a:pPr algn="l" rtl="0"/>
            <a:r>
              <a:rPr lang="ko-KR" b="0" i="0" u="none" baseline="0"/>
              <a:t>TL이 선정되고 그룹을 조직합니다. </a:t>
            </a:r>
          </a:p>
          <a:p>
            <a:pPr algn="l" rtl="0"/>
            <a:r>
              <a:rPr lang="ko-KR" b="0" i="0" u="none" baseline="0"/>
              <a:t>TL은 행동의 우선순위를 정합니다.  </a:t>
            </a:r>
          </a:p>
          <a:p>
            <a:pPr algn="l" rtl="0"/>
            <a:r>
              <a:rPr lang="ko-KR" b="0" i="0" u="none" baseline="0"/>
              <a:t>조직구도는 새로운 정보에 따라 융통성있게 진화할 수 있습니다.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lstStyle/>
          <a:p>
            <a:pPr algn="l" rtl="0"/>
            <a:r>
              <a:rPr lang="ko-KR" b="1" u="none" baseline="0" dirty="0"/>
              <a:t>CERT 동원</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ko-KR"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ko-KR"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ko-KR" b="0" i="0" u="none" baseline="0"/>
              <a:t>사실 수집</a:t>
            </a:r>
          </a:p>
          <a:p>
            <a:pPr algn="l" rtl="0">
              <a:spcBef>
                <a:spcPts val="800"/>
              </a:spcBef>
            </a:pPr>
            <a:r>
              <a:rPr lang="ko-KR" b="0" i="0" u="none" baseline="0"/>
              <a:t>피해 산정 및 전달</a:t>
            </a:r>
          </a:p>
          <a:p>
            <a:pPr algn="l" rtl="0">
              <a:spcBef>
                <a:spcPts val="800"/>
              </a:spcBef>
            </a:pPr>
            <a:r>
              <a:rPr lang="ko-KR" b="0" i="0" u="none" baseline="0"/>
              <a:t>가능상황 고려</a:t>
            </a:r>
          </a:p>
          <a:p>
            <a:pPr algn="l" rtl="0">
              <a:spcBef>
                <a:spcPts val="800"/>
              </a:spcBef>
            </a:pPr>
            <a:r>
              <a:rPr lang="ko-KR" b="0" i="0" u="none" baseline="0"/>
              <a:t>본인 상황 평가</a:t>
            </a:r>
          </a:p>
          <a:p>
            <a:pPr algn="l" rtl="0">
              <a:spcBef>
                <a:spcPts val="800"/>
              </a:spcBef>
            </a:pPr>
            <a:r>
              <a:rPr lang="ko-KR" b="0" i="0" u="none" baseline="0"/>
              <a:t>우선순위 설정</a:t>
            </a:r>
          </a:p>
          <a:p>
            <a:pPr algn="l" rtl="0">
              <a:spcBef>
                <a:spcPts val="800"/>
              </a:spcBef>
            </a:pPr>
            <a:r>
              <a:rPr lang="ko-KR" b="0" i="0" u="none" baseline="0"/>
              <a:t>의사결정</a:t>
            </a:r>
          </a:p>
          <a:p>
            <a:pPr algn="l" rtl="0">
              <a:spcBef>
                <a:spcPts val="800"/>
              </a:spcBef>
            </a:pPr>
            <a:r>
              <a:rPr lang="ko-KR" b="0" i="0" u="none" baseline="0"/>
              <a:t>행동계획 진전</a:t>
            </a:r>
          </a:p>
          <a:p>
            <a:pPr algn="l" rtl="0">
              <a:spcBef>
                <a:spcPts val="800"/>
              </a:spcBef>
            </a:pPr>
            <a:r>
              <a:rPr lang="ko-KR" b="0" i="0" u="none" baseline="0"/>
              <a:t>행동 개시</a:t>
            </a:r>
          </a:p>
          <a:p>
            <a:pPr algn="l" rtl="0">
              <a:spcBef>
                <a:spcPts val="800"/>
              </a:spcBef>
            </a:pPr>
            <a:r>
              <a:rPr lang="ko-KR" b="0" i="0" u="none" baseline="0"/>
              <a:t>진전과정 평가</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lstStyle/>
          <a:p>
            <a:pPr algn="l" rtl="0"/>
            <a:r>
              <a:rPr lang="ko-KR" b="1" i="0" u="none" baseline="0" dirty="0"/>
              <a:t>현장평가</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ko-KR"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ko-KR"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ko-KR" b="0" i="0" u="none" baseline="0"/>
              <a:t>구조요원의 안전 = 최우선순위</a:t>
            </a:r>
          </a:p>
          <a:p>
            <a:pPr algn="l" rtl="0"/>
            <a:r>
              <a:rPr lang="ko-KR" b="0" i="0" u="none" baseline="0"/>
              <a:t>심각한 피해 = 구조하지 않습니다</a:t>
            </a:r>
          </a:p>
          <a:p>
            <a:pPr algn="l" rtl="0"/>
            <a:r>
              <a:rPr lang="ko-KR" b="0" i="0" u="none" baseline="0"/>
              <a:t>보통의 피해 = 위치확인, 평가, 대피</a:t>
            </a:r>
          </a:p>
          <a:p>
            <a:pPr algn="l" rtl="0"/>
            <a:r>
              <a:rPr lang="ko-KR" b="0" i="0" u="none" baseline="0"/>
              <a:t>경미한 피해 = 위치확인, 평가, 계속 평가 그리고 기록</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lstStyle/>
          <a:p>
            <a:pPr algn="l" rtl="0"/>
            <a:r>
              <a:rPr lang="ko-KR" b="1" u="none" baseline="0" dirty="0"/>
              <a:t>구조요원의 안전</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ko-KR" b="0" i="0" u="none" baseline="0"/>
              <a:t>CERT 기본훈련 제 2과: CERT 조직</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ko-KR"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ko-KR"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ko-KR" b="0" i="0" u="none" baseline="0"/>
              <a:t>지휘소</a:t>
            </a:r>
          </a:p>
          <a:p>
            <a:pPr lvl="1" algn="l" rtl="0"/>
            <a:r>
              <a:rPr lang="ko-KR" b="0" i="0" u="none" baseline="0"/>
              <a:t>상황상태 기록  </a:t>
            </a:r>
          </a:p>
          <a:p>
            <a:pPr lvl="2" algn="l" rtl="0"/>
            <a:r>
              <a:rPr lang="ko-KR" b="0" i="0" u="none" baseline="0"/>
              <a:t>사고위치</a:t>
            </a:r>
          </a:p>
          <a:p>
            <a:pPr lvl="2" algn="l" rtl="0"/>
            <a:r>
              <a:rPr lang="ko-KR" b="0" i="0" u="none" baseline="0"/>
              <a:t>접근경로</a:t>
            </a:r>
          </a:p>
          <a:p>
            <a:pPr lvl="2" algn="l" rtl="0"/>
            <a:r>
              <a:rPr lang="ko-KR" b="0" i="0" u="none" baseline="0"/>
              <a:t>식별된 위험요소</a:t>
            </a:r>
          </a:p>
          <a:p>
            <a:pPr lvl="2" algn="l" rtl="0"/>
            <a:r>
              <a:rPr lang="ko-KR" b="0" i="0" u="none" baseline="0"/>
              <a:t>지원위치 </a:t>
            </a:r>
          </a:p>
          <a:p>
            <a:pPr algn="l" rtl="0"/>
            <a:r>
              <a:rPr lang="ko-KR" b="0" i="0" u="none" baseline="0"/>
              <a:t>부문장</a:t>
            </a:r>
          </a:p>
          <a:p>
            <a:pPr lvl="1" algn="l" rtl="0"/>
            <a:r>
              <a:rPr lang="ko-KR" b="0" i="0" u="none" baseline="0"/>
              <a:t>지휘소에 정보를 제공  </a:t>
            </a:r>
          </a:p>
          <a:p>
            <a:pPr lvl="1" algn="l" rtl="0"/>
            <a:endParaRPr lang="ko-KR" dirty="0"/>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ko-KR" b="1" u="none" baseline="0" dirty="0"/>
              <a:t>문서화 </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ko-KR"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ko-KR"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상단에 메모지와 필기구의 근접 촬영한 그림.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1020"/>
            <a:ext cx="6499873" cy="440313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ko-KR" b="1" u="none" baseline="0" dirty="0"/>
              <a:t>문서화 </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ko-KR"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ko-KR"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ko-KR" b="0" i="0" u="none" baseline="0"/>
              <a:t>피해 산정</a:t>
            </a:r>
          </a:p>
          <a:p>
            <a:pPr algn="l" rtl="0"/>
            <a:r>
              <a:rPr lang="ko-KR" b="0" i="0" u="none" baseline="0"/>
              <a:t>인적자원 출석점검</a:t>
            </a:r>
          </a:p>
          <a:p>
            <a:pPr algn="l" rtl="0"/>
            <a:r>
              <a:rPr lang="ko-KR" b="0" i="0" u="none" baseline="0"/>
              <a:t>CERT 임무 추적표</a:t>
            </a:r>
          </a:p>
          <a:p>
            <a:pPr algn="l" rtl="0"/>
            <a:r>
              <a:rPr lang="ko-KR" b="0" i="0" u="none" baseline="0"/>
              <a:t>요약임무 </a:t>
            </a:r>
          </a:p>
          <a:p>
            <a:pPr algn="l" rtl="0"/>
            <a:r>
              <a:rPr lang="ko-KR" b="0" i="0" u="none" baseline="0"/>
              <a:t>치료구역 기록 </a:t>
            </a:r>
          </a:p>
          <a:p>
            <a:pPr algn="l" rtl="0"/>
            <a:r>
              <a:rPr lang="ko-KR" b="0" i="0" u="none" baseline="0"/>
              <a:t>교신기록표 </a:t>
            </a:r>
          </a:p>
          <a:p>
            <a:pPr algn="l" rtl="0"/>
            <a:r>
              <a:rPr lang="ko-KR" b="0" i="0" u="none" baseline="0"/>
              <a:t>장비재고 </a:t>
            </a:r>
          </a:p>
          <a:p>
            <a:pPr algn="l" rtl="0"/>
            <a:r>
              <a:rPr lang="ko-KR" b="0" i="0" u="none" baseline="0"/>
              <a:t>일반 메세지 </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lstStyle/>
          <a:p>
            <a:pPr algn="l" rtl="0"/>
            <a:r>
              <a:rPr lang="ko-KR" b="1" u="none" baseline="0" dirty="0"/>
              <a:t>문서화 양식 </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ko-KR"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ko-KR"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구조를 위해 적절한 장비를 착용한 남자의 순서표와 다음 주제를 보여주는 그림: 지휘소.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ko-KR"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ko-KR" b="0" i="0" u="none" baseline="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ko-KR"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수송의 주제를 보여주는 텐트의 그림.">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8471" y="1639044"/>
            <a:ext cx="8067058" cy="4242816"/>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ko-KR"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normAutofit/>
          </a:bodyPr>
          <a:lstStyle/>
          <a:p>
            <a:pPr algn="l" rtl="0"/>
            <a:r>
              <a:rPr lang="ko-KR" sz="2700" b="0" i="0" u="none" baseline="0" dirty="0">
                <a:latin typeface="+mj-lt"/>
              </a:rPr>
              <a:t>5명이 한 그룹이 되어 바닥에서 위까지 최소 5피트가 되고 자체적으로 설 수 있는 탑을 설계하고 조립하세요. </a:t>
            </a:r>
          </a:p>
          <a:p>
            <a:pPr algn="l" rtl="0"/>
            <a:r>
              <a:rPr lang="ko-KR" sz="2700" b="0" i="0" u="none" baseline="0" dirty="0">
                <a:latin typeface="+mj-lt"/>
              </a:rPr>
              <a:t>총 10분의 시간이 주어집니다. 처음 5분은 그룹 전체가 탑을 계획하고 설계하는데 사용합니다. 계획을 수립하는 동안 주어진 재료를 만지면 안됩니다.   </a:t>
            </a:r>
          </a:p>
          <a:p>
            <a:pPr algn="l" rtl="0"/>
            <a:r>
              <a:rPr lang="ko-KR" sz="2700" b="0" i="0" u="none" baseline="0" dirty="0">
                <a:latin typeface="+mj-lt"/>
              </a:rPr>
              <a:t>언제 조립을 시작할지 지침을 기다리다 지침이 떨어지면 그 시점으로부터 5분내에 탑을 완성시킵니다.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ko-KR" b="1" u="none" baseline="0" dirty="0"/>
              <a:t>연습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ko-KR"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ko-KR"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ko-KR"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다음 장면은 봉사요원이 피해자 치료구역의 주제로 피해자를 돕고있는 그림.  ">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ko-KR"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다음 장면은 봉사요원이 피해자치료구역의 주제로 피해자를 돕고있는 그림. 다음 장면은 구조장비의 예 그리고 마지막 장면은 다음 주제와 함께 남자가 무전기를 가지고 있는 그림:   통신.">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ko-KR" b="0" i="0" u="none" baseline="0" dirty="0"/>
              <a:t>ICS는 융통성있는 조직수단을 제공합니다. </a:t>
            </a:r>
          </a:p>
          <a:p>
            <a:pPr algn="l" rtl="0"/>
            <a:r>
              <a:rPr lang="ko-KR" b="0" i="0" u="none" baseline="0" dirty="0"/>
              <a:t>“구조를 시도하기에 안전한가?”라고 질문해봅니다. </a:t>
            </a:r>
          </a:p>
          <a:p>
            <a:pPr algn="l" rtl="0"/>
            <a:r>
              <a:rPr lang="ko-KR" b="0" i="0" u="none" baseline="0" dirty="0"/>
              <a:t>정보를 기록하고 이를 모든 CERT 직위에게 전달합니다. </a:t>
            </a:r>
          </a:p>
          <a:p>
            <a:pPr algn="l" rtl="0"/>
            <a:r>
              <a:rPr lang="ko-KR" b="0" i="0" u="none" baseline="0" dirty="0"/>
              <a:t>피해산정, 그룹상태 및 필요사항에 대한 정보를 지속적으로 지휘소에 제공합니다. </a:t>
            </a:r>
          </a:p>
          <a:p>
            <a:pPr algn="l" rtl="0"/>
            <a:r>
              <a:rPr lang="ko-KR" b="0" i="0" u="none" baseline="0" dirty="0"/>
              <a:t>지휘소는 상황의 상태를 기록하고 추적합니다.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ko-KR" b="1" u="none" baseline="0" dirty="0"/>
              <a:t>2과 요약</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ko-KR"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ko-KR"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ko-KR" b="0" i="0" u="none" baseline="0"/>
              <a:t>다음 과정에서 배울 과를 읽습니다. </a:t>
            </a:r>
          </a:p>
          <a:p>
            <a:pPr algn="l" rtl="0"/>
            <a:r>
              <a:rPr lang="ko-KR" b="0" i="0" u="none" baseline="0"/>
              <a:t>다음 과정에 필요한 준비물을 가져옵니다. </a:t>
            </a:r>
          </a:p>
          <a:p>
            <a:pPr algn="l" rtl="0"/>
            <a:r>
              <a:rPr lang="ko-KR" b="0" i="0" u="none" baseline="0"/>
              <a:t>다음 과정에 필요한 적절한 옷을 착용합니다.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ko-KR"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ko-KR"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3과: 재해의료운용 - 1부</a:t>
            </a:r>
          </a:p>
        </p:txBody>
      </p:sp>
      <p:sp>
        <p:nvSpPr>
          <p:cNvPr id="4" name="Title 3"/>
          <p:cNvSpPr>
            <a:spLocks noGrp="1"/>
          </p:cNvSpPr>
          <p:nvPr>
            <p:ph type="title"/>
          </p:nvPr>
        </p:nvSpPr>
        <p:spPr>
          <a:xfrm>
            <a:off x="0" y="1579563"/>
            <a:ext cx="9144000" cy="896937"/>
          </a:xfrm>
        </p:spPr>
        <p:txBody>
          <a:bodyPr/>
          <a:lstStyle/>
          <a:p>
            <a:pPr algn="ctr"/>
            <a:r>
              <a:rPr lang="en-US" altLang="ko-KR" b="1" dirty="0">
                <a:ea typeface="Batang" panose="02030600000101010101" pitchFamily="18" charset="-127"/>
              </a:rPr>
              <a:t>CERT </a:t>
            </a:r>
            <a:r>
              <a:rPr lang="ko-KR" altLang="en-US" b="1" dirty="0">
                <a:ea typeface="Batang" panose="02030600000101010101" pitchFamily="18" charset="-127"/>
              </a:rPr>
              <a:t>기본훈련 </a:t>
            </a:r>
            <a:endParaRPr lang="en-US" dirty="0">
              <a:ea typeface="Batang" panose="02030600000101010101" pitchFamily="18" charset="-127"/>
            </a:endParaRPr>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ko-KR" b="0" i="0" u="none" baseline="0"/>
              <a:t>정신적 외상에 의해 발생하는 심한 출혈, 저체온증 그리고 기도 폐색 등을 포함한 생명이 위급한 상태를 식별합니다. </a:t>
            </a:r>
          </a:p>
          <a:p>
            <a:pPr algn="l" rtl="0"/>
            <a:r>
              <a:rPr lang="ko-KR" b="0" i="0" u="none" baseline="0"/>
              <a:t>정확한 인명구조기술을 적용합니다.  </a:t>
            </a:r>
          </a:p>
          <a:p>
            <a:pPr algn="l" rtl="0"/>
            <a:r>
              <a:rPr lang="ko-KR" b="0" i="0" u="none" baseline="0"/>
              <a:t>생명에 지장이 없는 부상에 대해 기본 응급처치를 제공합니다.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62824"/>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ko-KR"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ko-KR"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ko-KR" b="0" i="0" u="none" baseline="0"/>
              <a:t>심한 출혈과 기도폐색은 처치하지 않으면 급속하게 사망으로 진행될 수 있습니다. </a:t>
            </a:r>
          </a:p>
          <a:p>
            <a:pPr algn="l" rtl="0"/>
            <a:r>
              <a:rPr lang="ko-KR" b="0" i="0" u="none" baseline="0"/>
              <a:t>재해의료운용을 돕는 CERT 봉사요원들의 최우선순위는 출혈을 통제하고 환자가 숨을 쉴 수 있도록 자세를 잡아주어 이러한 상태를 돌봐주는 것입니다.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생명에 위태로운 상태 처치</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ko-KR"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ko-KR"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ko-KR" b="0" i="0" u="none" baseline="0"/>
              <a:t>응급처치 전에 환자와 구조요원 모두가 안전한 환경에서 이를 수행할 수 있는지 확인합니다. </a:t>
            </a:r>
          </a:p>
          <a:p>
            <a:pPr algn="l" rtl="0"/>
            <a:r>
              <a:rPr lang="ko-KR" b="0" i="0" u="none" baseline="0"/>
              <a:t>CERT 봉사요원이 고려해야 할 질문사항</a:t>
            </a:r>
          </a:p>
          <a:p>
            <a:pPr lvl="1" algn="l" rtl="0"/>
            <a:r>
              <a:rPr lang="ko-KR" b="0" i="0" u="none" baseline="0"/>
              <a:t>나는 이 곳이 안전하다고 생각되는가? </a:t>
            </a:r>
          </a:p>
          <a:p>
            <a:pPr lvl="1" algn="l" rtl="0"/>
            <a:r>
              <a:rPr lang="ko-KR" b="0" i="0" u="none" baseline="0"/>
              <a:t>더 안전한 위치로 이동해야 하는가, 아니면 이곳에서 즉시 응급처치를 제공해야 하는가? </a:t>
            </a:r>
          </a:p>
          <a:p>
            <a:pPr lvl="1" algn="l" rtl="0"/>
            <a:r>
              <a:rPr lang="ko-KR" b="0" i="0" u="none" baseline="0"/>
              <a:t>이동해야 할 경우, 나는 누군가를 데리고 갈 수 있는가? </a:t>
            </a:r>
          </a:p>
          <a:p>
            <a:endParaRPr lang="ko-KR"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315142" y="320678"/>
            <a:ext cx="5806851" cy="1017672"/>
          </a:xfrm>
        </p:spPr>
        <p:txBody>
          <a:bodyPr/>
          <a:lstStyle/>
          <a:p>
            <a:pPr algn="l" rtl="0"/>
            <a:r>
              <a:rPr lang="ko-KR" b="1" u="none" baseline="0" dirty="0"/>
              <a:t>안전 고려사항</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ko-KR"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ko-KR"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pPr algn="l" rtl="0"/>
            <a:r>
              <a:rPr lang="ko-KR" b="0" i="0" u="none" baseline="0"/>
              <a:t>환자가 구조요원을 볼 수 있도록 합니다.</a:t>
            </a:r>
          </a:p>
          <a:p>
            <a:pPr algn="l" rtl="0"/>
            <a:r>
              <a:rPr lang="ko-KR" b="0" i="0" u="none" baseline="0"/>
              <a:t>구조요원 자신의 신분을 밝힙니다. </a:t>
            </a:r>
          </a:p>
          <a:p>
            <a:pPr lvl="1" algn="l" rtl="0"/>
            <a:r>
              <a:rPr lang="ko-KR" b="0" i="0" u="none" baseline="0"/>
              <a:t>본인의 이름 및 소속 이름을 밝힙니다.</a:t>
            </a:r>
          </a:p>
          <a:p>
            <a:pPr algn="l" rtl="0"/>
            <a:r>
              <a:rPr lang="ko-KR" b="0" i="0" u="none" baseline="0"/>
              <a:t>가능할 시, 응급처치를 제공할 승인을 받습니다.</a:t>
            </a:r>
          </a:p>
          <a:p>
            <a:pPr algn="l" rtl="0"/>
            <a:r>
              <a:rPr lang="ko-KR" b="0" i="0" u="none" baseline="0"/>
              <a:t>문화적 차이를 존중합니다.</a:t>
            </a:r>
          </a:p>
          <a:p>
            <a:pPr algn="l" rtl="0"/>
            <a:r>
              <a:rPr lang="ko-KR" b="0" i="0" u="none" baseline="0"/>
              <a:t>환자의 사생활을 보호합니다.</a:t>
            </a:r>
          </a:p>
          <a:p>
            <a:endParaRPr lang="ko-KR"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a:bodyPr>
          <a:lstStyle/>
          <a:p>
            <a:pPr algn="l" rtl="0"/>
            <a:r>
              <a:rPr lang="ko-KR" b="1" u="none" baseline="0" dirty="0"/>
              <a:t>환자에게 접근하는 법</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ko-KR"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ko-KR" b="0" i="0" u="none" baseline="0"/>
              <a:t>PM 3-2</a:t>
            </a:r>
          </a:p>
        </p:txBody>
      </p:sp>
      <p:pic>
        <p:nvPicPr>
          <p:cNvPr id="6" name="Picture 5" descr="환자에게 접근하는 그림은 두 명의 긴급의료요원이 환자에게 접근하는 모습을 보여준다.">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ko-KR" b="0" i="0" u="none" baseline="0"/>
              <a:t>생명이 위태로운 출혈의 징후:</a:t>
            </a:r>
          </a:p>
          <a:p>
            <a:pPr lvl="1" algn="l" rtl="0"/>
            <a:r>
              <a:rPr lang="ko-KR" b="0" i="0" u="none" baseline="0"/>
              <a:t>솟구쳐 나오거나/지속적인 출혈 </a:t>
            </a:r>
          </a:p>
          <a:p>
            <a:pPr lvl="1" algn="l" rtl="0"/>
            <a:r>
              <a:rPr lang="ko-KR" b="0" i="0" u="none" baseline="0"/>
              <a:t>피가 흥건하게 고입니다. </a:t>
            </a:r>
          </a:p>
          <a:p>
            <a:pPr lvl="1" algn="l" rtl="0"/>
            <a:r>
              <a:rPr lang="ko-KR" b="0" i="0" u="none" baseline="0"/>
              <a:t>피가 입고 있는 옷을 흠뻑 적십니다.</a:t>
            </a:r>
          </a:p>
          <a:p>
            <a:pPr lvl="1" algn="l" rtl="0"/>
            <a:r>
              <a:rPr lang="ko-KR" b="0" i="0" u="none" baseline="0"/>
              <a:t>피가 붕대를 흠뻑 적십니다.</a:t>
            </a:r>
          </a:p>
          <a:p>
            <a:pPr lvl="1" algn="l" rtl="0"/>
            <a:r>
              <a:rPr lang="ko-KR" b="0" i="0" u="none" baseline="0"/>
              <a:t>절단 </a:t>
            </a:r>
          </a:p>
          <a:p>
            <a:endParaRPr lang="ko-KR"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a:bodyPr>
          <a:lstStyle/>
          <a:p>
            <a:pPr algn="l" rtl="0"/>
            <a:r>
              <a:rPr lang="ko-KR" b="1" u="none" baseline="0" dirty="0"/>
              <a:t>생명이 위태로운 출혈</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ko-KR"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ko-KR" b="0" i="0" u="none" baseline="0"/>
              <a:t>대비는 전국의 모든 규모의 지역공동체들에게 중요합니다.</a:t>
            </a:r>
          </a:p>
          <a:p>
            <a:pPr lvl="1" algn="l" rtl="0"/>
            <a:r>
              <a:rPr lang="ko-KR" b="0" i="0" u="none" baseline="0"/>
              <a:t>핵심 우선순위는 재해의 영향을 감소시키는 것입니다.</a:t>
            </a:r>
          </a:p>
          <a:p>
            <a:pPr lvl="1" algn="l" rtl="0"/>
            <a:r>
              <a:rPr lang="ko-KR" b="0" i="0" u="none" baseline="0"/>
              <a:t>지역공동체의 모든 구성원들이 대비를 위한 조치를 취하는 것이 대단히 중요합니다.</a:t>
            </a:r>
          </a:p>
          <a:p>
            <a:pPr lvl="1" algn="l" rtl="0"/>
            <a:r>
              <a:rPr lang="ko-KR" b="0" i="0" u="none" baseline="0"/>
              <a:t>지역공동체의 고유한 특성을 감안하고 공동체 구성원 모두가 참여하였을 때 효과적입니다.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a:bodyPr>
          <a:lstStyle/>
          <a:p>
            <a:pPr algn="l" rtl="0"/>
            <a:r>
              <a:rPr lang="ko-KR" b="1" u="none" baseline="0" dirty="0"/>
              <a:t>지역공동체 대비 역할</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ko-KR"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5806851" cy="1017672"/>
          </a:xfrm>
        </p:spPr>
        <p:txBody>
          <a:bodyPr>
            <a:normAutofit/>
          </a:bodyPr>
          <a:lstStyle/>
          <a:p>
            <a:pPr algn="l" rtl="0"/>
            <a:r>
              <a:rPr lang="ko-KR" b="1" u="none" baseline="0" dirty="0"/>
              <a:t>심한 출혈 단계 </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ko-KR" b="0" i="0" u="none" baseline="0"/>
              <a:t>CERT 기본훈련 제 3과: 재해의료운용 - 1부</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ko-KR"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ko-KR" b="0" i="0" u="none" baseline="0"/>
              <a:t>PM 3-3</a:t>
            </a:r>
          </a:p>
        </p:txBody>
      </p:sp>
      <p:graphicFrame>
        <p:nvGraphicFramePr>
          <p:cNvPr id="2" name="Table 1" descr="심한 출혈 단계표, 각 단계에 대한 자세한 내용, 혈액 손실, 심장박동, 혈압, 호흡수 그리고 환자에 대한 강조 사항.  ">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418062092"/>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단계</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혈액 손실</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심장박동수</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혈압</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호흡속도</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환자</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15% 미만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정상 (분당 100회 미만)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정상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14-20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환자는 정상으로 보임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15%-40%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빠름 (분당 100회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약간 낮음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20-30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환자가 불안해질 수 있음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III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30%-40%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아주 빠름 </a:t>
                      </a:r>
                      <a:endParaRPr lang="ko-KR" sz="1200" dirty="0">
                        <a:effectLst/>
                        <a:latin typeface="Batang" panose="020B0604020202020204" pitchFamily="34" charset="0"/>
                        <a:ea typeface="Batang" panose="020F0502020204030204" pitchFamily="34" charset="0"/>
                        <a:cs typeface="Batang" panose="02020603050405020304" pitchFamily="18" charset="0"/>
                      </a:endParaRPr>
                    </a:p>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(분당 120회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낮음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30-40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환자가 혼란스러움을 느낌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IV</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40% 초과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생명이 위태로움 (분당 140회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생명이 위태로움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35 초과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dirty="0">
                          <a:effectLst/>
                          <a:latin typeface="Batang" panose="020B0604020202020204" pitchFamily="34" charset="0"/>
                          <a:ea typeface="Batang" panose="020F0502020204030204" pitchFamily="34" charset="0"/>
                          <a:cs typeface="Batang" panose="02020603050405020304" pitchFamily="18" charset="0"/>
                        </a:rPr>
                        <a:t>환자는 혼미한 상태를 느낌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ko-KR" b="1" i="0" u="none" baseline="0"/>
              <a:t>동맥 출혈: </a:t>
            </a:r>
            <a:r>
              <a:rPr lang="ko-KR" b="0" i="0" u="none" baseline="0"/>
              <a:t>동맥은 고압으로 피를 운반합니다.</a:t>
            </a:r>
          </a:p>
          <a:p>
            <a:pPr lvl="1" algn="l" rtl="0"/>
            <a:r>
              <a:rPr lang="ko-KR" b="0" i="0" u="none" baseline="0"/>
              <a:t>동맥에서 나오는 피는 솟구쳐 나옵니다. </a:t>
            </a:r>
          </a:p>
          <a:p>
            <a:pPr algn="l" rtl="0"/>
            <a:r>
              <a:rPr lang="ko-KR" b="1" i="0" u="none" baseline="0"/>
              <a:t>정맥 출혈: </a:t>
            </a:r>
            <a:r>
              <a:rPr lang="ko-KR" b="0" i="0" u="none" baseline="0"/>
              <a:t>정맥은 저압으로 피를 운반합니다.</a:t>
            </a:r>
          </a:p>
          <a:p>
            <a:pPr lvl="1" algn="l" rtl="0"/>
            <a:r>
              <a:rPr lang="ko-KR" b="0" i="0" u="none" baseline="0"/>
              <a:t>정맥에서 나오는 피는 흐릅니다. </a:t>
            </a:r>
          </a:p>
          <a:p>
            <a:pPr algn="l" rtl="0"/>
            <a:r>
              <a:rPr lang="ko-KR" b="1" i="0" u="none" baseline="0"/>
              <a:t>모세혈관 출혈: </a:t>
            </a:r>
            <a:r>
              <a:rPr lang="ko-KR" b="0" i="0" u="none" baseline="0"/>
              <a:t>모세혈관은 저압으로 피를 운반합니다.</a:t>
            </a:r>
          </a:p>
          <a:p>
            <a:pPr lvl="1" algn="l" rtl="0"/>
            <a:r>
              <a:rPr lang="ko-KR" b="0" i="0" u="none" baseline="0"/>
              <a:t>모세혈관에서 나오는 혈액은 줄줄 흘러나옵니다.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ko-KR" b="1" u="none" baseline="0" dirty="0"/>
              <a:t>출혈 유형</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ko-KR"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ko-KR" b="1" u="none" baseline="0" dirty="0"/>
              <a:t>출혈 유형</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ko-KR"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ko-KR" b="0" i="0" u="none" baseline="0"/>
              <a:t>PM 3-3</a:t>
            </a:r>
          </a:p>
        </p:txBody>
      </p:sp>
      <p:pic>
        <p:nvPicPr>
          <p:cNvPr id="8" name="Picture 7" descr="출혈 유형의 그림. 손목 동맥 출혈, 손목 모세혈관 출혈 그리고 손목 정맥 출혈.">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ko-KR" b="0" i="0" u="none" baseline="0"/>
              <a:t>1 단계: 원천(들)을 찾습니다. </a:t>
            </a:r>
          </a:p>
          <a:p>
            <a:pPr algn="l" rtl="0"/>
            <a:r>
              <a:rPr lang="ko-KR" b="0" i="0" u="none" baseline="0"/>
              <a:t>2 단계: 해당 원천을 막습니다.  </a:t>
            </a:r>
          </a:p>
          <a:p>
            <a:pPr algn="l" rtl="0"/>
            <a:r>
              <a:rPr lang="ko-KR" b="0" i="0" u="none" baseline="0"/>
              <a:t>3 단계: 압박을 가합니다.  </a:t>
            </a:r>
          </a:p>
          <a:p>
            <a:pPr algn="l" rtl="0"/>
            <a:r>
              <a:rPr lang="ko-KR" b="0" i="0" u="none" baseline="0"/>
              <a:t>4 단계: 출혈이 멈출 때까지 압박을 유지합니다.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315142" y="320678"/>
            <a:ext cx="5806851" cy="1017672"/>
          </a:xfrm>
        </p:spPr>
        <p:txBody>
          <a:bodyPr>
            <a:normAutofit/>
          </a:bodyPr>
          <a:lstStyle/>
          <a:p>
            <a:pPr algn="l" rtl="0"/>
            <a:r>
              <a:rPr lang="ko-KR" b="1" u="none" baseline="0" dirty="0"/>
              <a:t>출혈 관리법: 직접압박</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ko-KR"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a:bodyPr>
          <a:lstStyle/>
          <a:p>
            <a:pPr algn="l" rtl="0">
              <a:spcBef>
                <a:spcPts val="300"/>
              </a:spcBef>
            </a:pPr>
            <a:r>
              <a:rPr lang="ko-KR" sz="2400" b="0" i="0" u="none" baseline="0" dirty="0"/>
              <a:t>부상당한 신체부위의 최대한 높은 위치에 적용합니다. </a:t>
            </a:r>
          </a:p>
          <a:p>
            <a:pPr algn="l" rtl="0">
              <a:spcBef>
                <a:spcPts val="300"/>
              </a:spcBef>
            </a:pPr>
            <a:r>
              <a:rPr lang="ko-KR" sz="2400" b="0" i="0" u="none" baseline="0" dirty="0"/>
              <a:t>버클 사이로 줄을 당깁니다. </a:t>
            </a:r>
          </a:p>
          <a:p>
            <a:pPr algn="l" rtl="0">
              <a:spcBef>
                <a:spcPts val="300"/>
              </a:spcBef>
            </a:pPr>
            <a:r>
              <a:rPr lang="ko-KR" sz="2400" b="0" i="0" u="none" baseline="0" dirty="0"/>
              <a:t>출혈이 멈추거나/느려질 때까지 막대기를 비틉니다. </a:t>
            </a:r>
          </a:p>
          <a:p>
            <a:pPr algn="l" rtl="0">
              <a:spcBef>
                <a:spcPts val="300"/>
              </a:spcBef>
            </a:pPr>
            <a:r>
              <a:rPr lang="ko-KR" sz="2400" b="0" i="0" u="none" baseline="0" dirty="0"/>
              <a:t>막대기를 고정시킵니다. </a:t>
            </a:r>
          </a:p>
          <a:p>
            <a:pPr algn="l" rtl="0">
              <a:spcBef>
                <a:spcPts val="300"/>
              </a:spcBef>
            </a:pPr>
            <a:r>
              <a:rPr lang="ko-KR" sz="2400" b="0" i="0" u="none" baseline="0" dirty="0"/>
              <a:t>출혈이 계속될 시, 두 번째 압박띠를 적용합니다. </a:t>
            </a:r>
          </a:p>
          <a:p>
            <a:pPr algn="l" rtl="0">
              <a:spcBef>
                <a:spcPts val="300"/>
              </a:spcBef>
            </a:pPr>
            <a:r>
              <a:rPr lang="ko-KR" sz="2400" b="0" i="0" u="none" baseline="0" dirty="0"/>
              <a:t>EMS 요원과 교대할 때까지 자리에 고정시켜 둡니다.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a:bodyPr>
          <a:lstStyle/>
          <a:p>
            <a:pPr algn="l" rtl="0"/>
            <a:r>
              <a:rPr lang="ko-KR" b="1" u="none" baseline="0" dirty="0"/>
              <a:t>출혈 통제: 지혈대</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ko-KR"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ko-KR" b="0" i="0" u="none" baseline="0"/>
              <a:t>PM 3-4</a:t>
            </a:r>
          </a:p>
        </p:txBody>
      </p:sp>
      <p:pic>
        <p:nvPicPr>
          <p:cNvPr id="7" name="Picture 6" descr="지혈압박대를 조정하는 장비의 그림.">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ko-KR" b="0" i="0" u="none" baseline="0"/>
              <a:t>쇼크는 종종 진단하기가 어렵습니다. </a:t>
            </a:r>
          </a:p>
          <a:p>
            <a:pPr algn="l" rtl="0"/>
            <a:r>
              <a:rPr lang="ko-KR" b="0" i="0" u="none" baseline="0"/>
              <a:t>쇼크의 주요징후:</a:t>
            </a:r>
          </a:p>
          <a:p>
            <a:pPr lvl="1" algn="l" rtl="0"/>
            <a:r>
              <a:rPr lang="ko-KR" b="0" i="0" u="none" baseline="0"/>
              <a:t>호흡이 가파르고 얕습니다.</a:t>
            </a:r>
          </a:p>
          <a:p>
            <a:pPr lvl="1" algn="l" rtl="0"/>
            <a:r>
              <a:rPr lang="ko-KR" b="0" i="0" u="none" baseline="0"/>
              <a:t>모세혈관이 다시 채워지는데 2초 이상 걸립니다.</a:t>
            </a:r>
          </a:p>
          <a:p>
            <a:pPr lvl="1" algn="l" rtl="0"/>
            <a:r>
              <a:rPr lang="ko-KR" b="0" i="0" u="none" baseline="0"/>
              <a:t>“제 손을 꽉 잡아보세요”와 같은 간단한 요구에도 응하지 못합니다.  </a:t>
            </a:r>
          </a:p>
          <a:p>
            <a:pPr algn="l" rtl="0"/>
            <a:r>
              <a:rPr lang="ko-KR" b="0" i="0" u="none" baseline="0"/>
              <a:t>쇼크의 증상은 자칫 지나쳐 버리기 쉽습니다. 환자를 주의깊게 살펴봅니다. </a:t>
            </a:r>
          </a:p>
          <a:p>
            <a:pPr lvl="1" algn="l" rtl="0"/>
            <a:endParaRPr lang="ko-KR" dirty="0"/>
          </a:p>
          <a:p>
            <a:endParaRPr lang="ko-KR"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ko-KR" b="1" u="none" baseline="0" dirty="0"/>
              <a:t>쇼크</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ko-KR"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ko-KR" b="0" i="0" u="none" baseline="0"/>
              <a:t>PM 3-5</a:t>
            </a:r>
          </a:p>
        </p:txBody>
      </p:sp>
      <p:pic>
        <p:nvPicPr>
          <p:cNvPr id="6" name="Picture 5" descr="2명의 의사가 간호원과 함께 뛰어가고 병원의 이동용 들것에 누워있는 환자의 그림.">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ko-KR" b="0" i="0" u="none" baseline="0"/>
              <a:t>환자를 따뜻하게 유지합니다.</a:t>
            </a:r>
          </a:p>
          <a:p>
            <a:pPr lvl="1" algn="l" rtl="0"/>
            <a:r>
              <a:rPr lang="ko-KR" b="0" i="0" u="none" baseline="0"/>
              <a:t>젖은 옷을 벗깁니다.</a:t>
            </a:r>
          </a:p>
          <a:p>
            <a:pPr lvl="1" algn="l" rtl="0"/>
            <a:r>
              <a:rPr lang="ko-KR" b="0" i="0" u="none" baseline="0"/>
              <a:t>환자와 바닥 사이에 깔 것을 집어 넣습니다 (예: 판지, 재킷, 담요 등). </a:t>
            </a:r>
          </a:p>
          <a:p>
            <a:pPr lvl="1" algn="l" rtl="0"/>
            <a:r>
              <a:rPr lang="ko-KR" b="0" i="0" u="none" baseline="0"/>
              <a:t>마른 레이어 (예: 코트, 담요, 마일라 응급용 담요 등) 로 환자를 감싸줍니다.</a:t>
            </a:r>
          </a:p>
          <a:p>
            <a:pPr lvl="1" algn="l" rtl="0"/>
            <a:r>
              <a:rPr lang="ko-KR" b="0" i="0" u="none" baseline="0"/>
              <a:t>바람으로부터 환자를 보호해 줍니다.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a:bodyPr>
          <a:lstStyle/>
          <a:p>
            <a:pPr algn="l" rtl="0"/>
            <a:r>
              <a:rPr lang="ko-KR" b="1" u="none" baseline="0" dirty="0"/>
              <a:t>체온 유지</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ko-KR"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ko-KR"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ko-KR" b="0" i="0" u="none" baseline="0"/>
              <a:t>2명을 한 팀으로 나눈 후, 한 사람은 환자의 역할을, 다른 사람은 구조요원의 역할을 담당합니다. </a:t>
            </a:r>
          </a:p>
          <a:p>
            <a:pPr algn="l" rtl="0">
              <a:spcBef>
                <a:spcPts val="300"/>
              </a:spcBef>
            </a:pPr>
            <a:r>
              <a:rPr lang="ko-KR" b="0" i="0" u="none" baseline="0"/>
              <a:t>환자가 팔꿈치 바로 아래 오른쪽 팔뚝에 부상을 입었다고 가정하고 대응조치를 취합니다. </a:t>
            </a:r>
          </a:p>
          <a:p>
            <a:pPr algn="l" rtl="0">
              <a:spcBef>
                <a:spcPts val="300"/>
              </a:spcBef>
            </a:pPr>
            <a:r>
              <a:rPr lang="ko-KR" b="0" i="0" u="none" baseline="0"/>
              <a:t>압박붕대나 압박띠를 사용합니다 (구할 수 있을 경우).  </a:t>
            </a:r>
          </a:p>
          <a:p>
            <a:pPr algn="l" rtl="0">
              <a:spcBef>
                <a:spcPts val="300"/>
              </a:spcBef>
            </a:pPr>
            <a:r>
              <a:rPr lang="ko-KR" b="0" i="0" u="none" baseline="0"/>
              <a:t>상기 과정을 두 번 반복합니다. </a:t>
            </a:r>
          </a:p>
          <a:p>
            <a:pPr algn="l" rtl="0">
              <a:spcBef>
                <a:spcPts val="300"/>
              </a:spcBef>
            </a:pPr>
            <a:r>
              <a:rPr lang="ko-KR" b="0" i="0" u="none" baseline="0"/>
              <a:t>역할을 바꾸어 새로운 구조요원이 상기 과정을 수행해 보도록 합니다.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ko-KR" b="1" i="0" u="none" baseline="0" dirty="0"/>
              <a:t>연습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ko-KR"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ko-KR"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lstStyle/>
          <a:p>
            <a:pPr algn="l" rtl="0"/>
            <a:r>
              <a:rPr lang="ko-KR" b="1" u="none" baseline="0" dirty="0"/>
              <a:t>기도 개방</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ko-KR"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ko-KR" b="0" i="0" u="none" baseline="0"/>
              <a:t>PM 3-6</a:t>
            </a:r>
          </a:p>
        </p:txBody>
      </p:sp>
      <p:pic>
        <p:nvPicPr>
          <p:cNvPr id="8" name="Picture 7" descr="기도를 개방하고 있다  신체의 호흡기관 그림  비강, 후두개, 인두, 후두, 기관, 기관지, 우측 폐, 횡경막, 흉막강, 그리고 좌측 폐의 신호를 보내는 것을 포함.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개방된 기도 vs. 폐색된 기도 </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ko-KR"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ko-KR" b="0" i="0" u="none" baseline="0"/>
              <a:t>PM 3-6</a:t>
            </a:r>
          </a:p>
        </p:txBody>
      </p:sp>
      <p:pic>
        <p:nvPicPr>
          <p:cNvPr id="7" name="Picture 6" descr="개방된 기도 대 폐쇄된 기도  첫 번째 장면은 사람의 머리가 혀와 개방된 기도로 신호를 보내는 것을 보여주는 그림. 두 번째 장면은 사람의 머리가 혀와 폐쇄된 기도로 신호를 보내는 것을 보여주는 그림.">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ko-KR" b="0" i="0" u="none" baseline="0"/>
              <a:t>정부는 다음과 같은 책임이 있습니다:</a:t>
            </a:r>
          </a:p>
          <a:p>
            <a:pPr lvl="1" algn="l" rtl="0"/>
            <a:r>
              <a:rPr lang="ko-KR" b="0" i="0" u="none" baseline="0"/>
              <a:t>정부는 비상사태 계획을 개발, 시험, 개선합니다.</a:t>
            </a:r>
          </a:p>
          <a:p>
            <a:pPr lvl="1" algn="l" rtl="0"/>
            <a:r>
              <a:rPr lang="ko-KR" b="0" i="0" u="none" baseline="0"/>
              <a:t>비상사태 대응요원들이 적절한 기술 및 자원을 확보할 수 있도록 보장합니다.</a:t>
            </a:r>
          </a:p>
          <a:p>
            <a:pPr lvl="1" algn="l" rtl="0"/>
            <a:r>
              <a:rPr lang="ko-KR" b="0" i="0" u="none" baseline="0"/>
              <a:t>시민들을 보호하고 지원하는 서비스를 제공합니다. </a:t>
            </a:r>
          </a:p>
          <a:p>
            <a:endParaRPr lang="ko-KR"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ko-KR" b="1" u="none" baseline="0" dirty="0"/>
              <a:t>정부</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ko-KR"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ko-KR" b="1" i="0" u="none" baseline="0"/>
              <a:t>올려진 단상에 앉아 있을 경우 </a:t>
            </a:r>
            <a:r>
              <a:rPr lang="ko-KR" b="0" i="0" u="none" baseline="0"/>
              <a:t>(예: 의자, 벤치) : 다리는 어깨 넓이로 벌리고, 팔꿈치나 손은 무릎에 얹고, 전방으로 약간 기울입니다.  </a:t>
            </a:r>
          </a:p>
          <a:p>
            <a:pPr algn="l" rtl="0"/>
            <a:r>
              <a:rPr lang="ko-KR" b="1" i="0" u="none" baseline="0"/>
              <a:t>서 있을 경우: </a:t>
            </a:r>
            <a:r>
              <a:rPr lang="ko-KR" b="0" i="0" u="none" baseline="0"/>
              <a:t>다리는 어깨 넓이로 벌리고, 팔꿈치나 손은 똑바로 하고, 등을 곧게 하고 전방으로 기울입니다.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의식이 있는 환자의 자세를 잡는 법</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ko-KR"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ko-KR"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ko-KR" b="1" i="1" u="none" baseline="0"/>
              <a:t>의식이 없는 환자의 자세를 잡는 법</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ko-KR"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ko-KR" b="0" i="0" u="none" baseline="0"/>
              <a:t>PM 3-7</a:t>
            </a:r>
          </a:p>
        </p:txBody>
      </p:sp>
      <p:pic>
        <p:nvPicPr>
          <p:cNvPr id="6" name="Picture 5" descr="흐름도는 의식불명 환자의 자세를 잡아주는 방법을 보여준다. 전문: 1. 부상을 입은 환자가 호흡을 하는가? 호흡을 할 경우, 환자를 회복 자세로 이동한다. 호흡하지 않는 경우, 2. 귀하는 CPR (심폐소생술)을 실시할 수 있는가? 할 수 없는 경우, 환자를 회복 자세로 이동한다. 할 수 있는 경우, 방해물질을 제거하고 CPR을 실시한다.   ">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ko-KR" b="1" i="0" u="none" baseline="0"/>
              <a:t>몸: </a:t>
            </a:r>
            <a:r>
              <a:rPr lang="ko-KR" b="0" i="0" u="none" baseline="0"/>
              <a:t>옆으로 눕힌 자세</a:t>
            </a:r>
          </a:p>
          <a:p>
            <a:pPr algn="l" rtl="0"/>
            <a:r>
              <a:rPr lang="ko-KR" b="1" i="0" u="none" baseline="0"/>
              <a:t>바닥에 있는 팔: </a:t>
            </a:r>
            <a:r>
              <a:rPr lang="ko-KR" b="0" i="0" u="none" baseline="0"/>
              <a:t>바깥으로 뻗어 있음</a:t>
            </a:r>
          </a:p>
          <a:p>
            <a:pPr algn="l" rtl="0"/>
            <a:r>
              <a:rPr lang="ko-KR" b="1" i="0" u="none" baseline="0"/>
              <a:t>위에 있는 팔: </a:t>
            </a:r>
            <a:r>
              <a:rPr lang="ko-KR" b="0" i="0" u="none" baseline="0"/>
              <a:t>바닥에 있는 팔의 이두박근 위에 얹습니다.</a:t>
            </a:r>
          </a:p>
          <a:p>
            <a:pPr algn="l" rtl="0"/>
            <a:r>
              <a:rPr lang="ko-KR" b="1" i="0" u="none" baseline="0"/>
              <a:t>머리: </a:t>
            </a:r>
            <a:r>
              <a:rPr lang="ko-KR" b="0" i="0" u="none" baseline="0"/>
              <a:t>팔에 놓습니다.</a:t>
            </a:r>
          </a:p>
          <a:p>
            <a:pPr algn="l" rtl="0"/>
            <a:r>
              <a:rPr lang="ko-KR" b="1" i="0" u="none" baseline="0"/>
              <a:t>다리: </a:t>
            </a:r>
            <a:r>
              <a:rPr lang="ko-KR" b="0" i="0" u="none" baseline="0"/>
              <a:t>약간 굽혀 있음</a:t>
            </a:r>
          </a:p>
          <a:p>
            <a:pPr algn="l" rtl="0"/>
            <a:r>
              <a:rPr lang="ko-KR" b="1" i="0" u="none" baseline="0"/>
              <a:t>턱: </a:t>
            </a:r>
            <a:r>
              <a:rPr lang="ko-KR" b="0" i="0" u="none" baseline="0"/>
              <a:t>전방으로 올려져 있음</a:t>
            </a:r>
          </a:p>
          <a:p>
            <a:pPr algn="l" rtl="0"/>
            <a:r>
              <a:rPr lang="ko-KR" b="1" i="0" u="none" baseline="0"/>
              <a:t>입: </a:t>
            </a:r>
            <a:r>
              <a:rPr lang="ko-KR" b="0" i="0" u="none" baseline="0"/>
              <a:t>아래쪽으로 향해 있음</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lstStyle/>
          <a:p>
            <a:pPr algn="l" rtl="0"/>
            <a:r>
              <a:rPr lang="ko-KR" b="1" u="none" baseline="0" dirty="0"/>
              <a:t>회복 자세 </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ko-KR"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ko-KR"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ko-KR" sz="2700" b="0" i="0" u="none" baseline="0" dirty="0"/>
              <a:t>환자의 머리 위쪽으로 무릎을 꿇습니다. </a:t>
            </a:r>
          </a:p>
          <a:p>
            <a:pPr marL="514350" indent="-514350" algn="l" rtl="0">
              <a:spcBef>
                <a:spcPts val="400"/>
              </a:spcBef>
              <a:buFont typeface="+mj-lt"/>
              <a:buAutoNum type="arabicPeriod"/>
            </a:pPr>
            <a:r>
              <a:rPr lang="ko-KR" sz="2700" b="0" i="0" u="none" baseline="0" dirty="0"/>
              <a:t>팔꿈치를 받침대로 사용하면서 양 손으로 하나씩 환자의 머리 양쪽을 잡으세요. 이 때 양 손의 엄지손가락이 (턱을 향하게 하고) 입의 양 끝부분에 가도록 합니다.  </a:t>
            </a:r>
          </a:p>
          <a:p>
            <a:pPr marL="514350" indent="-514350" algn="l" rtl="0">
              <a:spcBef>
                <a:spcPts val="400"/>
              </a:spcBef>
              <a:buFont typeface="+mj-lt"/>
              <a:buAutoNum type="arabicPeriod"/>
            </a:pPr>
            <a:r>
              <a:rPr lang="ko-KR" sz="2700" b="0" i="0" u="none" baseline="0" dirty="0"/>
              <a:t>환자의 머리나 목을 움직이지 않으면서 손가락을 환자의 턱뼈 각진 부분 아래로 움직이게 합니다.</a:t>
            </a:r>
          </a:p>
          <a:p>
            <a:pPr marL="514350" indent="-514350" algn="l" rtl="0">
              <a:spcBef>
                <a:spcPts val="400"/>
              </a:spcBef>
              <a:buFont typeface="+mj-lt"/>
              <a:buAutoNum type="arabicPeriod"/>
            </a:pPr>
            <a:r>
              <a:rPr lang="ko-KR" sz="2700" b="0" i="0" u="none" baseline="0" dirty="0"/>
              <a:t>턱을 위쪽을 향하게 하고 환자의 목과 머리를 움직이지 않으면서 기도를 개방하기 위해 턱을 밀어 올립니다. </a:t>
            </a:r>
          </a:p>
          <a:p>
            <a:pPr marL="514350" indent="-514350" algn="l" rtl="0">
              <a:buFont typeface="+mj-lt"/>
              <a:buAutoNum type="arabicPeriod"/>
            </a:pPr>
            <a:endParaRPr lang="ko-KR"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lstStyle/>
          <a:p>
            <a:pPr algn="l" rtl="0"/>
            <a:r>
              <a:rPr lang="ko-KR" b="1" i="0" u="none" baseline="0" dirty="0"/>
              <a:t>턱 밀어 올리기 </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ko-KR"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ko-KR"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ko-KR" b="0" i="0" u="none" baseline="0"/>
              <a:t>2명을 한 팀으로 나눈 후, 한 사람은 환자의 역할을, 다른 사람은 구조요원의 역할을 담당합니다. </a:t>
            </a:r>
          </a:p>
          <a:p>
            <a:pPr algn="l" rtl="0"/>
            <a:r>
              <a:rPr lang="ko-KR" b="0" i="0" u="none" baseline="0"/>
              <a:t>의식이 없는 부상자가 숨을 쉬고 있다고 가정합니다. </a:t>
            </a:r>
          </a:p>
          <a:p>
            <a:pPr algn="l" rtl="0"/>
            <a:r>
              <a:rPr lang="ko-KR" b="0" i="0" u="none" baseline="0"/>
              <a:t>상기 배운 기술을 사용하여 부상자를 회복 자세로 잡아줍니다.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ko-KR" b="1" i="0" u="none" baseline="0" dirty="0"/>
              <a:t>연습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ko-KR"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ko-KR"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ko-KR" b="0" i="0" u="none" baseline="0"/>
              <a:t>구조요원이 할 수 있는 것이 무엇입니까?</a:t>
            </a:r>
          </a:p>
          <a:p>
            <a:pPr lvl="1" algn="l" rtl="0"/>
            <a:r>
              <a:rPr lang="ko-KR" b="0" i="0" u="none" baseline="0"/>
              <a:t>환자를 따뜻하게 합니다. </a:t>
            </a:r>
          </a:p>
          <a:p>
            <a:pPr lvl="1" algn="l" rtl="0"/>
            <a:r>
              <a:rPr lang="ko-KR" b="0" i="0" u="none" baseline="0"/>
              <a:t>손을 잡을 수 있도록 내밀어 줍니다. </a:t>
            </a:r>
          </a:p>
          <a:p>
            <a:pPr lvl="1" algn="l" rtl="0"/>
            <a:r>
              <a:rPr lang="ko-KR" b="0" i="0" u="none" baseline="0"/>
              <a:t>눈을 마주칩니다. </a:t>
            </a:r>
          </a:p>
          <a:p>
            <a:pPr lvl="1" algn="l" rtl="0"/>
            <a:r>
              <a:rPr lang="ko-KR" b="0" i="0" u="none" baseline="0"/>
              <a:t>인내심을 가지고 이해해 줍니다. </a:t>
            </a:r>
          </a:p>
          <a:p>
            <a:pPr lvl="1" algn="l" rtl="0"/>
            <a:r>
              <a:rPr lang="ko-KR" b="0" i="0" u="none" baseline="0"/>
              <a:t>다른 사람을 도와주기 위해 이동해야 할 경우, 환자에게 알려줍니다. </a:t>
            </a:r>
          </a:p>
          <a:p>
            <a:endParaRPr lang="ko-KR"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ko-KR" b="1" u="none" baseline="0" dirty="0"/>
              <a:t>위로 제공하기 </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ko-KR"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ko-KR"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ko-KR" b="0" i="0" u="none" baseline="0"/>
              <a:t>저체온증을 방지합니다. </a:t>
            </a:r>
          </a:p>
          <a:p>
            <a:pPr algn="l" rtl="0"/>
            <a:r>
              <a:rPr lang="ko-KR" b="0" i="0" u="none" baseline="0"/>
              <a:t>통증을 관리합니다.  </a:t>
            </a:r>
          </a:p>
          <a:p>
            <a:pPr algn="l" rtl="0"/>
            <a:r>
              <a:rPr lang="ko-KR" b="0" i="0" u="none" baseline="0"/>
              <a:t>감염의 위험을 줄입니다.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lstStyle/>
          <a:p>
            <a:pPr algn="l" rtl="0"/>
            <a:r>
              <a:rPr lang="ko-KR" b="1" u="none" baseline="0" dirty="0"/>
              <a:t>화상 처치법</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ko-KR"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ko-KR"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ko-KR" b="0" i="0" u="none" baseline="0"/>
              <a:t>화상의 심각성 정도에 영향을 주는 요소:</a:t>
            </a:r>
          </a:p>
          <a:p>
            <a:pPr lvl="1" algn="l" rtl="0"/>
            <a:r>
              <a:rPr lang="ko-KR" b="0" i="0" u="none" baseline="0"/>
              <a:t>화상을 입힌 물질의 온도 </a:t>
            </a:r>
          </a:p>
          <a:p>
            <a:pPr lvl="1" algn="l" rtl="0"/>
            <a:r>
              <a:rPr lang="ko-KR" b="0" i="0" u="none" baseline="0"/>
              <a:t>환자가 화상에 노출된 시간 </a:t>
            </a:r>
          </a:p>
          <a:p>
            <a:pPr lvl="1" algn="l" rtl="0"/>
            <a:r>
              <a:rPr lang="ko-KR" b="0" i="0" u="none" baseline="0"/>
              <a:t>화상 부위 </a:t>
            </a:r>
          </a:p>
          <a:p>
            <a:pPr lvl="1" algn="l" rtl="0"/>
            <a:r>
              <a:rPr lang="ko-KR" b="0" i="0" u="none" baseline="0"/>
              <a:t>화상 부위의 크기</a:t>
            </a:r>
          </a:p>
          <a:p>
            <a:pPr lvl="1" algn="l" rtl="0"/>
            <a:r>
              <a:rPr lang="ko-KR" b="0" i="0" u="none" baseline="0"/>
              <a:t>화상의 깊이 </a:t>
            </a:r>
          </a:p>
          <a:p>
            <a:endParaRPr lang="ko-KR"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lstStyle/>
          <a:p>
            <a:pPr algn="l" rtl="0"/>
            <a:r>
              <a:rPr lang="ko-KR" b="1" u="none" baseline="0" dirty="0"/>
              <a:t>화상의 심각성 정도</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ko-KR"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ko-KR" b="0" i="0" u="none" baseline="0"/>
              <a:t>PM 3-9</a:t>
            </a:r>
          </a:p>
        </p:txBody>
      </p:sp>
      <p:pic>
        <p:nvPicPr>
          <p:cNvPr id="6" name="Picture 5" descr="화상의 강도의 예를 보여주는 그림.">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ko-KR" b="1" i="0" u="none" baseline="0"/>
              <a:t>표면상: 상피</a:t>
            </a:r>
          </a:p>
          <a:p>
            <a:pPr algn="l" rtl="0"/>
            <a:r>
              <a:rPr lang="ko-KR" b="1" i="0" u="none" baseline="0"/>
              <a:t>부분적 두터움: 진피 및 상피</a:t>
            </a:r>
          </a:p>
          <a:p>
            <a:pPr algn="l" rtl="0"/>
            <a:r>
              <a:rPr lang="ko-KR" b="1" i="0" u="none" baseline="0"/>
              <a:t>완전히 두터움: 피하층 및 그 위에 있는 모든 층</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lstStyle/>
          <a:p>
            <a:pPr algn="l" rtl="0"/>
            <a:r>
              <a:rPr lang="ko-KR" b="1" u="none" baseline="0" dirty="0"/>
              <a:t>화상 구분</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ko-KR"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ko-KR" b="0" i="0" u="none" baseline="0"/>
              <a:t>PM 3-9</a:t>
            </a:r>
          </a:p>
        </p:txBody>
      </p:sp>
      <p:pic>
        <p:nvPicPr>
          <p:cNvPr id="8" name="Picture 7" descr="화상 분류  표면상, 부분적으로 두툼함 그리고 아주 두툼한 화상의 분류를 보여주는 그림.">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fontScale="92500" lnSpcReduction="20000"/>
          </a:bodyPr>
          <a:lstStyle/>
          <a:p>
            <a:pPr algn="l" rtl="0"/>
            <a:r>
              <a:rPr lang="ko-KR" b="0" i="0" u="none" baseline="0"/>
              <a:t>화상을 제공한 요인 및 손상된 옷가지나 장신구를 제거합니다.   </a:t>
            </a:r>
          </a:p>
          <a:p>
            <a:pPr algn="l" rtl="0"/>
            <a:r>
              <a:rPr lang="ko-KR" b="0" i="0" u="none" baseline="0"/>
              <a:t>자극물질이 건조하다면, 가능한 한 많이 털어내 버립니다.  </a:t>
            </a:r>
          </a:p>
          <a:p>
            <a:pPr lvl="1" algn="l" rtl="0"/>
            <a:r>
              <a:rPr lang="ko-KR" b="0" i="0" u="none" baseline="0"/>
              <a:t>눈, 환자 그리고 자신으로부터 자극물질을 털어내 버립니다.  </a:t>
            </a:r>
          </a:p>
          <a:p>
            <a:pPr algn="l" rtl="0"/>
            <a:r>
              <a:rPr lang="ko-KR" b="0" i="0" u="none" baseline="0"/>
              <a:t>많은 양의 시원하고 흐르는 물로 씻어냅니다. </a:t>
            </a:r>
          </a:p>
          <a:p>
            <a:pPr algn="l" rtl="0"/>
            <a:r>
              <a:rPr lang="ko-KR" b="0" i="0" u="none" baseline="0"/>
              <a:t>통증을 덜어주기 위해 서늘하고 젖어 있는 압박붕대를 사용합니다. </a:t>
            </a:r>
          </a:p>
          <a:p>
            <a:pPr algn="l" rtl="0"/>
            <a:r>
              <a:rPr lang="ko-KR" b="0" i="0" u="none" baseline="0"/>
              <a:t>부상 부위를 마르고 소독된 청결한 치료용 붕대로 느슨하게 감싸줍니다. </a:t>
            </a:r>
          </a:p>
          <a:p>
            <a:pPr lvl="1" algn="l" rtl="0"/>
            <a:endParaRPr lang="ko-KR" dirty="0"/>
          </a:p>
          <a:p>
            <a:endParaRPr lang="ko-KR"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화학물질에 의한 화상 처치법 </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ko-KR"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ko-KR" b="0" i="0" u="none" baseline="0"/>
              <a:t>PM 3-10</a:t>
            </a:r>
          </a:p>
        </p:txBody>
      </p:sp>
      <p:pic>
        <p:nvPicPr>
          <p:cNvPr id="6" name="Picture 5" descr="노란 원형에 검은 두개골과 뼈가 교차된 기호에 의해 표시된  화학품에 의한 화상을 보여주는 그림.">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ko-KR" b="0" i="0" u="none" baseline="0" dirty="0"/>
              <a:t>재해대응업무를 수행하는 모든 정부기관은 EOP를 사용하여 비상사태나 재해발생 전 해당 기관의 활동을 조직하고 조정합니다:  </a:t>
            </a:r>
          </a:p>
          <a:p>
            <a:pPr lvl="1" algn="l" rtl="0"/>
            <a:r>
              <a:rPr lang="ko-KR" b="0" i="0" u="none" baseline="0" dirty="0"/>
              <a:t>조직과 개인에게 책임을 부여합니다.</a:t>
            </a:r>
          </a:p>
          <a:p>
            <a:pPr lvl="1" algn="l" rtl="0"/>
            <a:r>
              <a:rPr lang="ko-KR" b="0" i="0" u="none" baseline="0" dirty="0"/>
              <a:t>명령계통을 설정합니다.</a:t>
            </a:r>
          </a:p>
          <a:p>
            <a:pPr lvl="1" algn="l" rtl="0"/>
            <a:r>
              <a:rPr lang="ko-KR" b="0" i="0" u="none" baseline="0" dirty="0"/>
              <a:t>인명과 재산이 어떻게 보호될 지 방법을 제시합니다.</a:t>
            </a:r>
          </a:p>
          <a:p>
            <a:pPr lvl="1" algn="l" rtl="0"/>
            <a:r>
              <a:rPr lang="ko-KR" b="0" i="0" u="none" baseline="0" dirty="0"/>
              <a:t>인력, 장비, 시설, 공급물품 및 기타 자원들을 식별합니다.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a:bodyPr>
          <a:lstStyle/>
          <a:p>
            <a:pPr algn="l" rtl="0"/>
            <a:r>
              <a:rPr lang="ko-KR" b="1" u="none" baseline="0" dirty="0"/>
              <a:t>비상운용계획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ko-KR"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ko-KR" b="0" i="0" u="none" baseline="0"/>
              <a:t>부상에 대한 주요 처치방법:</a:t>
            </a:r>
          </a:p>
          <a:p>
            <a:pPr lvl="1" algn="l" rtl="0"/>
            <a:r>
              <a:rPr lang="ko-KR" b="0" i="0" u="none" baseline="0"/>
              <a:t>출혈을 통제합니다.</a:t>
            </a:r>
          </a:p>
          <a:p>
            <a:pPr lvl="1" algn="l" rtl="0"/>
            <a:r>
              <a:rPr lang="ko-KR" b="0" i="0" u="none" baseline="0"/>
              <a:t>치료용 붕대와 반창고를 사용합니다. </a:t>
            </a:r>
          </a:p>
          <a:p>
            <a:pPr algn="l" rtl="0"/>
            <a:r>
              <a:rPr lang="ko-KR" b="0" i="0" u="none" baseline="0"/>
              <a:t>치료용 붕대와 반창고를 사용합니다:</a:t>
            </a:r>
          </a:p>
          <a:p>
            <a:pPr lvl="1" algn="l" rtl="0"/>
            <a:r>
              <a:rPr lang="ko-KR" b="0" i="0" u="none" baseline="0"/>
              <a:t>부상 부위에 직접 치료용 붕대를 적용합니다.  </a:t>
            </a:r>
          </a:p>
          <a:p>
            <a:pPr lvl="1" algn="l" rtl="0"/>
            <a:r>
              <a:rPr lang="ko-KR" b="0" i="0" u="none" baseline="0"/>
              <a:t>반창고는 치료용 붕대를 제자리에 고정시킵니다. </a:t>
            </a:r>
          </a:p>
          <a:p>
            <a:pPr marL="457189" lvl="1" indent="0" algn="l" rtl="0">
              <a:buNone/>
            </a:pPr>
            <a:endParaRPr lang="ko-KR" dirty="0"/>
          </a:p>
          <a:p>
            <a:endParaRPr lang="ko-KR"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ko-KR" b="1" u="none" baseline="0" dirty="0"/>
              <a:t>상처 치료</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ko-KR"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ko-KR" b="0" i="0" u="none" baseline="0"/>
              <a:t>PM 3-11</a:t>
            </a:r>
          </a:p>
        </p:txBody>
      </p:sp>
      <p:pic>
        <p:nvPicPr>
          <p:cNvPr id="6" name="Picture 5" descr="부상 치료. 손목 부상 치료를 위한 처치를 보여주는 그림.">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ko-KR" b="0" i="0" u="none" baseline="0"/>
              <a:t>출혈이 계속될 경우:</a:t>
            </a:r>
          </a:p>
          <a:p>
            <a:pPr lvl="1" algn="l" rtl="0"/>
            <a:r>
              <a:rPr lang="ko-KR" b="0" i="0" u="none" baseline="0"/>
              <a:t>기존의 붕대 </a:t>
            </a:r>
            <a:r>
              <a:rPr lang="ko-KR" b="0" i="0" u="sng" baseline="0"/>
              <a:t>위로</a:t>
            </a:r>
            <a:r>
              <a:rPr lang="ko-KR" b="0" i="0" u="none" baseline="0"/>
              <a:t> 다시 붕대를 감습니다. </a:t>
            </a:r>
          </a:p>
          <a:p>
            <a:pPr algn="l" rtl="0"/>
            <a:r>
              <a:rPr lang="ko-KR" b="0" i="0" u="none" baseline="0"/>
              <a:t>출혈이 멈출 경우:</a:t>
            </a:r>
          </a:p>
          <a:p>
            <a:pPr lvl="1" algn="l" rtl="0"/>
            <a:r>
              <a:rPr lang="ko-KR" b="0" i="0" u="none" baseline="0"/>
              <a:t>압박을 지속하고 전문 의료요원의 추가 치료가 있을 때까지 상처에 반창고를 계속 붙여놓습니다.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ko-KR" b="1" u="none" baseline="0" dirty="0"/>
              <a:t>치료용 붕대 사용원칙 </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ko-KR"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ko-KR"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ko-KR" b="0" i="0" u="none" baseline="0"/>
              <a:t>잠재적 감염 징후:</a:t>
            </a:r>
          </a:p>
          <a:p>
            <a:pPr lvl="1" algn="l" rtl="0"/>
            <a:r>
              <a:rPr lang="ko-KR" b="0" i="0" u="none" baseline="0"/>
              <a:t>상처 부위 주변이 붓습니다.</a:t>
            </a:r>
          </a:p>
          <a:p>
            <a:pPr lvl="1" algn="l" rtl="0"/>
            <a:r>
              <a:rPr lang="ko-KR" b="0" i="0" u="none" baseline="0"/>
              <a:t>변색이 있습니다.</a:t>
            </a:r>
          </a:p>
          <a:p>
            <a:pPr lvl="1" algn="l" rtl="0"/>
            <a:r>
              <a:rPr lang="ko-KR" b="0" i="0" u="none" baseline="0"/>
              <a:t>상처에서 분비물이 나옵니다.</a:t>
            </a:r>
          </a:p>
          <a:p>
            <a:pPr lvl="1" algn="l" rtl="0"/>
            <a:r>
              <a:rPr lang="ko-KR" b="0" i="0" u="none" baseline="0"/>
              <a:t>상처 부위에 붉은 줄무늬가 생깁니다. </a:t>
            </a:r>
          </a:p>
          <a:p>
            <a:endParaRPr lang="ko-KR"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ko-KR" b="1" u="none" baseline="0" dirty="0"/>
              <a:t>감염의 징후</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ko-KR"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ko-KR" b="0" i="0" u="none" baseline="0"/>
              <a:t>PM 3-11</a:t>
            </a:r>
          </a:p>
        </p:txBody>
      </p:sp>
      <p:pic>
        <p:nvPicPr>
          <p:cNvPr id="6" name="Picture 5" descr="감염의 징후. 그림 1은 감염부위에 표면상 그리고 부기를 보여준다.">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감염의 징후. 그림 2는 변색되고 상처가 있는 부위에 팔의 감염이 진전된 것을 보여준다. ">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ko-KR" b="0" i="0" u="none" baseline="0"/>
              <a:t>신체의 절단된 부위가 발견될 경우:</a:t>
            </a:r>
          </a:p>
          <a:p>
            <a:pPr lvl="1" algn="l" rtl="0"/>
            <a:r>
              <a:rPr lang="ko-KR" b="0" i="0" u="none" baseline="0"/>
              <a:t>조직 부분을 깨끗한 재료로 싸서 플라스틱 봉지에 넣어 보관합니다.</a:t>
            </a:r>
          </a:p>
          <a:p>
            <a:pPr lvl="1" algn="l" rtl="0"/>
            <a:r>
              <a:rPr lang="ko-KR" b="0" i="0" u="none" baseline="0"/>
              <a:t>조직 부분을 서늘하게 보관하되 얼음에 직접 닿게 하면 </a:t>
            </a:r>
            <a:r>
              <a:rPr lang="ko-KR" b="0" i="0" u="sng" baseline="0"/>
              <a:t>안됩니다.</a:t>
            </a:r>
          </a:p>
          <a:p>
            <a:pPr lvl="1" algn="l" rtl="0"/>
            <a:r>
              <a:rPr lang="ko-KR" b="0" i="0" u="none" baseline="0"/>
              <a:t>절단된 부분을 생존자의 곁에 함께 놓아둡니다.  </a:t>
            </a:r>
          </a:p>
          <a:p>
            <a:endParaRPr lang="ko-KR"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ko-KR" b="1" u="none" baseline="0" dirty="0"/>
              <a:t>신체부위 절단 </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ko-KR"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ko-KR"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ko-KR" b="0" i="0" u="none" baseline="0"/>
              <a:t>외부물체가 환자의 몸을 관통하고 있는 경우:</a:t>
            </a:r>
          </a:p>
          <a:p>
            <a:pPr lvl="1" algn="l" rtl="0"/>
            <a:r>
              <a:rPr lang="ko-KR" b="0" i="0" u="none" baseline="0"/>
              <a:t>부상당한 신체부위를 고정시킵니다.</a:t>
            </a:r>
          </a:p>
          <a:p>
            <a:pPr lvl="1" algn="l" rtl="0"/>
            <a:r>
              <a:rPr lang="ko-KR" b="0" i="0" u="none" baseline="0"/>
              <a:t>물체를 움직이거나 제거하려고 하지 않습니다. </a:t>
            </a:r>
          </a:p>
          <a:p>
            <a:pPr lvl="1" algn="l" rtl="0"/>
            <a:r>
              <a:rPr lang="ko-KR" b="0" i="0" u="none" baseline="0"/>
              <a:t>상처 입구 부위에 출혈 통제를 시도합니다.</a:t>
            </a:r>
          </a:p>
          <a:p>
            <a:pPr lvl="1" algn="l" rtl="0"/>
            <a:r>
              <a:rPr lang="ko-KR" b="0" i="0" u="none" baseline="0"/>
              <a:t>환부를 깨끗히 하고 붕대를 감고 박혀 있는 물체가 확실하게 고정되어 있도록 합니다.  </a:t>
            </a:r>
          </a:p>
          <a:p>
            <a:endParaRPr lang="ko-KR"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ko-KR" b="1" u="none" baseline="0" dirty="0"/>
              <a:t>물체 관통 </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ko-KR"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ko-KR"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ko-KR" b="0" i="0" u="none" baseline="0"/>
              <a:t>환부의 바로 위아래에 있는 상처 및 관절을 고정시킵니다. </a:t>
            </a:r>
          </a:p>
          <a:p>
            <a:pPr algn="l" rtl="0"/>
            <a:r>
              <a:rPr lang="ko-KR" b="0" i="0" u="none" baseline="0"/>
              <a:t>부상의 종류가 확실하지 않은 경우, 골절로 간주하고 치료합니다.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5806851" cy="1017672"/>
          </a:xfrm>
        </p:spPr>
        <p:txBody>
          <a:bodyPr>
            <a:normAutofit/>
          </a:bodyPr>
          <a:lstStyle/>
          <a:p>
            <a:pPr algn="l" rtl="0"/>
            <a:r>
              <a:rPr lang="ko-KR" b="1" u="none" baseline="0" dirty="0"/>
              <a:t>골절, 탈구,삠, 염좌</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ko-KR"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ko-KR"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ko-KR" b="1" u="none" baseline="0" dirty="0"/>
              <a:t>골절의 유형</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ko-KR"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ko-KR" b="0" i="0" u="none" baseline="0"/>
              <a:t>PM 3-12</a:t>
            </a:r>
          </a:p>
        </p:txBody>
      </p:sp>
      <p:pic>
        <p:nvPicPr>
          <p:cNvPr id="6" name="Picture 5" descr="사람 팔의 두 가지 그림이 있다. 왼쪽 그림은 “개방된 골절은 뼈가 피부를 뚫고 나와 있다”라고 적혀있고 팔의 윗 부분에 있는 뼈가 완전하게 분리되어 있고 부러진 뼈 아래에 있는 뼈는 명백하게 어긋나 있으며 그 끝부분이 피부를 뚫고 나와 있음을 보여준다.     ">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1356440" y="2206854"/>
            <a:ext cx="3215560" cy="3265387"/>
          </a:xfrm>
          <a:prstGeom prst="rect">
            <a:avLst/>
          </a:prstGeom>
        </p:spPr>
      </p:pic>
      <p:pic>
        <p:nvPicPr>
          <p:cNvPr id="7" name="Picture 6" descr="오른쪽 그림은 “폐쇄된 골절은 골절된 부분이 피부를 뚫고 나오지 않는다”라고 적혀있고 아주 가는 선의 골절이 뼈에 있지만, 뼈가 어긋나지는 않았으며 뼈의 어느 부분도 피부를 뚫고 나오지 않았다. ">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ko-KR" b="1" u="none" baseline="0" dirty="0"/>
              <a:t>골절의 유형</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ko-KR"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ko-KR" b="0" i="0" u="none" baseline="0"/>
              <a:t>PM 3-13</a:t>
            </a:r>
          </a:p>
        </p:txBody>
      </p:sp>
      <p:pic>
        <p:nvPicPr>
          <p:cNvPr id="8" name="Picture 7" descr="사람 팔의 두 가지 그림이 있다. 왼쪽 그림은 “전위골절은 골절된 뼈가 더 이상 정렬상태에 있지 않다”라고 적혀있고 완전하게 부러진 뼈가 피부의 어느 부분도 뚫고 나오지 않았음을 보여준다. &#10;오른쪽 그림은 “비전위골절은 골절된 뼈가 정렬상태로 있다”라고 적혀있고, 가는 선의 골절된 부위의 뼈가 그대로 직선으로 정렬되어 있음을 보여 준다. &#10;">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ko-KR" b="0" i="0" u="none" baseline="0"/>
              <a:t>노출된 뼈의 끝부분을 피부조직으로 다시 밀어넣지 않습니다. </a:t>
            </a:r>
          </a:p>
          <a:p>
            <a:pPr algn="l" rtl="0"/>
            <a:r>
              <a:rPr lang="ko-KR" b="0" i="0" u="none" baseline="0"/>
              <a:t>환부를 세척하지 않습니다. </a:t>
            </a:r>
          </a:p>
          <a:p>
            <a:pPr algn="l" rtl="0"/>
            <a:r>
              <a:rPr lang="ko-KR" b="0" i="0" u="none" baseline="0"/>
              <a:t>환부를 소독한 붕대로 감습니다. </a:t>
            </a:r>
          </a:p>
          <a:p>
            <a:pPr algn="l" rtl="0"/>
            <a:r>
              <a:rPr lang="ko-KR" b="0" i="0" u="none" baseline="0"/>
              <a:t>환부에 자극을 주지 않으면서 부목을 댑니다. </a:t>
            </a:r>
          </a:p>
          <a:p>
            <a:pPr algn="l" rtl="0"/>
            <a:r>
              <a:rPr lang="ko-KR" b="0" i="0" u="none" baseline="0"/>
              <a:t>젖은 붕대로 뼈의 끝부분을 감습니다.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a:bodyPr>
          <a:lstStyle/>
          <a:p>
            <a:pPr algn="l" rtl="0"/>
            <a:r>
              <a:rPr lang="ko-KR" b="1" u="none" baseline="0" dirty="0"/>
              <a:t>개방성 골절 처치법</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ko-KR"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ko-KR"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ko-KR" b="0" i="0" u="none" baseline="0"/>
              <a:t>탈구란 관절 주위 인대에 발생한 부상을 말합니다. </a:t>
            </a:r>
          </a:p>
          <a:p>
            <a:pPr lvl="1" algn="l" rtl="0"/>
            <a:r>
              <a:rPr lang="ko-KR" b="0" i="0" u="none" baseline="0"/>
              <a:t>이는 뼈를 관절속 본래 위치로부터 분리시키기 때문에 아주 위험한 상태라고 볼 수 있습니다. </a:t>
            </a:r>
          </a:p>
          <a:p>
            <a:pPr algn="l" rtl="0"/>
            <a:r>
              <a:rPr lang="ko-KR" b="0" i="0" u="none" baseline="0"/>
              <a:t>응급처치 방법:</a:t>
            </a:r>
          </a:p>
          <a:p>
            <a:pPr lvl="1" algn="l" rtl="0"/>
            <a:r>
              <a:rPr lang="ko-KR" b="0" i="0" u="none" baseline="0"/>
              <a:t>고정시킵니다; 뼈의 위치를 이동시키지 </a:t>
            </a:r>
            <a:r>
              <a:rPr lang="ko-KR" b="0" i="0" u="sng" baseline="0"/>
              <a:t>않습니다.</a:t>
            </a:r>
          </a:p>
          <a:p>
            <a:pPr lvl="1" algn="l" rtl="0"/>
            <a:r>
              <a:rPr lang="ko-KR" b="0" i="0" u="none" baseline="0"/>
              <a:t>부목대기/고정시키기 전후에 맥박, 움직임 그리고 감각 (PMS, Pulse, Movement, and Sensation) 을 체크합니다.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ko-KR" b="1" u="none" baseline="0" dirty="0"/>
              <a:t>탈구</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ko-KR"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ko-KR"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Gulim"/>
        <a:ea typeface="Batang"/>
        <a:cs typeface="Batang"/>
      </a:majorFont>
      <a:minorFont>
        <a:latin typeface="Gulim"/>
        <a:ea typeface="Batang"/>
        <a:cs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Gulim"/>
        <a:ea typeface="Batang"/>
        <a:cs typeface="Batang"/>
      </a:majorFont>
      <a:minorFont>
        <a:latin typeface="Gulim"/>
        <a:ea typeface="Batang"/>
        <a:cs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tang" panose="020F0302020204030204"/>
        <a:ea typeface="Batang"/>
        <a:cs typeface="Batang"/>
        <a:font script="Jpan" typeface="Batang"/>
        <a:font script="Hang" typeface="Batang"/>
        <a:font script="Hans" typeface="Batang"/>
        <a:font script="Hant" typeface="Batang"/>
        <a:font script="Arab" typeface="Batang"/>
        <a:font script="Hebr" typeface="Batang"/>
        <a:font script="Thai" typeface="Batang"/>
        <a:font script="Ethi" typeface="Batang"/>
        <a:font script="Beng" typeface="Batang"/>
        <a:font script="Gujr" typeface="Batang"/>
        <a:font script="Khmr" typeface="Batang"/>
        <a:font script="Knda" typeface="Batang"/>
        <a:font script="Guru" typeface="Batang"/>
        <a:font script="Cans" typeface="Batang"/>
        <a:font script="Cher" typeface="Batang"/>
        <a:font script="Yiii" typeface="Batang"/>
        <a:font script="Tibt" typeface="Batang"/>
        <a:font script="Thaa" typeface="Batang"/>
        <a:font script="Deva" typeface="Batang"/>
        <a:font script="Telu" typeface="Batang"/>
        <a:font script="Taml" typeface="Batang"/>
        <a:font script="Syrc" typeface="Batang"/>
        <a:font script="Orya" typeface="Batang"/>
        <a:font script="Mlym" typeface="Batang"/>
        <a:font script="Laoo" typeface="Batang"/>
        <a:font script="Sinh" typeface="Batang"/>
        <a:font script="Mong" typeface="Batang"/>
        <a:font script="Viet" typeface="Batang"/>
        <a:font script="Uigh" typeface="Batang"/>
        <a:font script="Geor" typeface="Batang"/>
        <a:font script="Armn" typeface="Batang"/>
        <a:font script="Bugi" typeface="Batang"/>
        <a:font script="Bopo" typeface="Batang"/>
        <a:font script="Java" typeface="Batang"/>
        <a:font script="Lisu" typeface="Batang"/>
        <a:font script="Mymr" typeface="Batang"/>
        <a:font script="Nkoo" typeface="Batang"/>
        <a:font script="Olck" typeface="Batang"/>
        <a:font script="Osma" typeface="Batang"/>
        <a:font script="Phag" typeface="Batang"/>
        <a:font script="Syrn" typeface="Batang"/>
        <a:font script="Syrj" typeface="Batang"/>
        <a:font script="Syre" typeface="Batang"/>
        <a:font script="Sora" typeface="Batang"/>
        <a:font script="Tale" typeface="Batang"/>
        <a:font script="Talu" typeface="Batang"/>
        <a:font script="Tfng" typeface="Batang"/>
      </a:majorFont>
      <a:minorFont>
        <a:latin typeface="Batang" panose="020F0502020204030204"/>
        <a:ea typeface="Batang"/>
        <a:cs typeface="Batang"/>
        <a:font script="Jpan" typeface="Batang"/>
        <a:font script="Hang" typeface="Batang"/>
        <a:font script="Hans" typeface="Batang"/>
        <a:font script="Hant" typeface="Batang"/>
        <a:font script="Arab" typeface="Batang"/>
        <a:font script="Hebr" typeface="Batang"/>
        <a:font script="Thai" typeface="Batang"/>
        <a:font script="Ethi" typeface="Batang"/>
        <a:font script="Beng" typeface="Batang"/>
        <a:font script="Gujr" typeface="Batang"/>
        <a:font script="Khmr" typeface="Batang"/>
        <a:font script="Knda" typeface="Batang"/>
        <a:font script="Guru" typeface="Batang"/>
        <a:font script="Cans" typeface="Batang"/>
        <a:font script="Cher" typeface="Batang"/>
        <a:font script="Yiii" typeface="Batang"/>
        <a:font script="Tibt" typeface="Batang"/>
        <a:font script="Thaa" typeface="Batang"/>
        <a:font script="Deva" typeface="Batang"/>
        <a:font script="Telu" typeface="Batang"/>
        <a:font script="Taml" typeface="Batang"/>
        <a:font script="Syrc" typeface="Batang"/>
        <a:font script="Orya" typeface="Batang"/>
        <a:font script="Mlym" typeface="Batang"/>
        <a:font script="Laoo" typeface="Batang"/>
        <a:font script="Sinh" typeface="Batang"/>
        <a:font script="Mong" typeface="Batang"/>
        <a:font script="Viet" typeface="Batang"/>
        <a:font script="Uigh" typeface="Batang"/>
        <a:font script="Geor" typeface="Batang"/>
        <a:font script="Armn" typeface="Batang"/>
        <a:font script="Bugi" typeface="Batang"/>
        <a:font script="Bopo" typeface="Batang"/>
        <a:font script="Java" typeface="Batang"/>
        <a:font script="Lisu" typeface="Batang"/>
        <a:font script="Mymr" typeface="Batang"/>
        <a:font script="Nkoo" typeface="Batang"/>
        <a:font script="Olck" typeface="Batang"/>
        <a:font script="Osma" typeface="Batang"/>
        <a:font script="Phag" typeface="Batang"/>
        <a:font script="Syrn" typeface="Batang"/>
        <a:font script="Syrj" typeface="Batang"/>
        <a:font script="Syre" typeface="Batang"/>
        <a:font script="Sora" typeface="Batang"/>
        <a:font script="Tale" typeface="Batang"/>
        <a:font script="Talu" typeface="Batang"/>
        <a:font script="Tfng"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import namespace="cd7a79f3-a22f-4b0a-abe2-9eca9b7c463e"/>
    <xs:import namespace="ec9525e3-0e26-41e5-be28-2227dc64c83e"/>
    <xs:element name="properties">
      <xs:complexType>
        <xs:sequence>
          <xs:element name="documentManagement">
            <xs:complexType>
              <xs:all>
                <xs:element ref="ns2:MediaServiceMetadata" minOccurs="0"/>
                <xs:element ref="ns2:MediaServiceFastMetadata" minOccurs="0"/>
                <xs:element ref="ns2:MediaServiceDateTaken" minOccurs="0"/>
                <xs:element ref="ns2:MediaServiceAutoTags" minOccurs="0"/>
                <xs:element ref="ns2:MediaServiceLocation"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1" nillable="true" ma:displayName="Tags" ma:internalName="MediaServiceAutoTags" ma:readOnly="true">
      <xs:simpleType>
        <xs:restriction base="dms:Text"/>
      </xs:simpleType>
    </xs:element>
    <xs:element name="MediaServiceLocation" ma:index="12" nillable="true" ma:displayName="Location" ma:internalName="MediaServiceLocation" ma:readOnly="true">
      <xs:simpleType>
        <xs:restriction base="dms:Text"/>
      </xs:simpleType>
    </xs:element>
    <xs:element name="MediaServiceOCR" ma:index="13" nillable="true" ma:displayName="Extracted Text"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cd7a79f3-a22f-4b0a-abe2-9eca9b7c463e"/>
    <ds:schemaRef ds:uri="http://purl.org/dc/elements/1.1/"/>
    <ds:schemaRef ds:uri="http://schemas.microsoft.com/office/2006/documentManagement/types"/>
    <ds:schemaRef ds:uri="http://schemas.microsoft.com/office/infopath/2007/PartnerControls"/>
    <ds:schemaRef ds:uri="http://purl.org/dc/terms/"/>
    <ds:schemaRef ds:uri="http://schemas.microsoft.com/office/2006/metadata/properties"/>
    <ds:schemaRef ds:uri="http://www.w3.org/XML/1998/namespace"/>
    <ds:schemaRef ds:uri="http://purl.org/dc/dcmitype/"/>
    <ds:schemaRef ds:uri="http://schemas.openxmlformats.org/package/2006/metadata/core-properties"/>
    <ds:schemaRef ds:uri="ec9525e3-0e26-41e5-be28-2227dc64c83e"/>
  </ds:schemaRefs>
</ds:datastoreItem>
</file>

<file path=docProps/app.xml><?xml version="1.0" encoding="utf-8"?>
<Properties xmlns="http://schemas.openxmlformats.org/officeDocument/2006/extended-properties" xmlns:vt="http://schemas.openxmlformats.org/officeDocument/2006/docPropsVTypes">
  <Template>CERTPPTTmplt</Template>
  <TotalTime>2929</TotalTime>
  <Words>10862</Words>
  <Application>Microsoft Office PowerPoint</Application>
  <PresentationFormat>On-screen Show (4:3)</PresentationFormat>
  <Paragraphs>2185</Paragraphs>
  <Slides>268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268</vt:i4>
      </vt:variant>
    </vt:vector>
  </HeadingPairs>
  <TitlesOfParts>
    <vt:vector size="275" baseType="lpstr">
      <vt:lpstr>Batang</vt:lpstr>
      <vt:lpstr>Gulim</vt:lpstr>
      <vt:lpstr>Arial</vt:lpstr>
      <vt:lpstr>Calibri</vt:lpstr>
      <vt:lpstr>Wingdings</vt:lpstr>
      <vt:lpstr>Office Theme</vt:lpstr>
      <vt:lpstr>1_Office Theme</vt:lpstr>
      <vt:lpstr>CERT 기본훈련</vt:lpstr>
      <vt:lpstr>CERT 기본훈련</vt:lpstr>
      <vt:lpstr>시작하기 전에</vt:lpstr>
      <vt:lpstr>과정 미리보기</vt:lpstr>
      <vt:lpstr>제 1과 목적</vt:lpstr>
      <vt:lpstr>연습 1.1</vt:lpstr>
      <vt:lpstr>지역공동체 대비 역할</vt:lpstr>
      <vt:lpstr>정부</vt:lpstr>
      <vt:lpstr>비상운용계획 (EOP)</vt:lpstr>
      <vt:lpstr>지역공동체 지도자들</vt:lpstr>
      <vt:lpstr>일반 대중 </vt:lpstr>
      <vt:lpstr>공동체 전체 개입</vt:lpstr>
      <vt:lpstr>개입하기</vt:lpstr>
      <vt:lpstr>재해의 유형</vt:lpstr>
      <vt:lpstr>주요 재해 요소</vt:lpstr>
      <vt:lpstr>지역적 위험요소의 취약성</vt:lpstr>
      <vt:lpstr>기반시설 피해</vt:lpstr>
      <vt:lpstr>구조 형태에 따른 피해</vt:lpstr>
      <vt:lpstr>가정의 위험요소</vt:lpstr>
      <vt:lpstr>재해에 대한 준비</vt:lpstr>
      <vt:lpstr>재해에 대한 준비</vt:lpstr>
      <vt:lpstr>가족 재해계획</vt:lpstr>
      <vt:lpstr>재난 대비상자 </vt:lpstr>
      <vt:lpstr>피신계획 수립 </vt:lpstr>
      <vt:lpstr>연습 1.2</vt:lpstr>
      <vt:lpstr>보호적 조치</vt:lpstr>
      <vt:lpstr>피신하기</vt:lpstr>
      <vt:lpstr>경감조치</vt:lpstr>
      <vt:lpstr>구조적 경감대책</vt:lpstr>
      <vt:lpstr>비구조적 위험요소 경감</vt:lpstr>
      <vt:lpstr>주택 강화시키기</vt:lpstr>
      <vt:lpstr>CERT 재해 대응</vt:lpstr>
      <vt:lpstr>CERT 조직</vt:lpstr>
      <vt:lpstr>개인용 보호장비</vt:lpstr>
      <vt:lpstr>활동 중 CERT</vt:lpstr>
      <vt:lpstr>비재해시 역할</vt:lpstr>
      <vt:lpstr>재해 업무요원들에 대한 보호</vt:lpstr>
      <vt:lpstr>추가 훈련</vt:lpstr>
      <vt:lpstr>1과 요약</vt:lpstr>
      <vt:lpstr>숙제 </vt:lpstr>
      <vt:lpstr>CERT 기본 훈련</vt:lpstr>
      <vt:lpstr>본과의 목적</vt:lpstr>
      <vt:lpstr>현장관리 원칙 </vt:lpstr>
      <vt:lpstr>CERT 현장관리</vt:lpstr>
      <vt:lpstr>현장관리의 목적 </vt:lpstr>
      <vt:lpstr>사고지휘체제</vt:lpstr>
      <vt:lpstr>CERT 운용</vt:lpstr>
      <vt:lpstr>미디어 취급</vt:lpstr>
      <vt:lpstr>NIMS 실행</vt:lpstr>
      <vt:lpstr>연습 2.1</vt:lpstr>
      <vt:lpstr>CERT 동원</vt:lpstr>
      <vt:lpstr>현장평가</vt:lpstr>
      <vt:lpstr>구조요원의 안전</vt:lpstr>
      <vt:lpstr>문서화 </vt:lpstr>
      <vt:lpstr>문서화 </vt:lpstr>
      <vt:lpstr>문서화 양식 </vt:lpstr>
      <vt:lpstr>문서화 흐름</vt:lpstr>
      <vt:lpstr>문서화 흐름</vt:lpstr>
      <vt:lpstr>문서화 흐름</vt:lpstr>
      <vt:lpstr>문서화 흐름</vt:lpstr>
      <vt:lpstr>문서화 흐름</vt:lpstr>
      <vt:lpstr>2과 요약</vt:lpstr>
      <vt:lpstr>숙제</vt:lpstr>
      <vt:lpstr>CERT 기본훈련 </vt:lpstr>
      <vt:lpstr>본과의 목적</vt:lpstr>
      <vt:lpstr>생명에 위태로운 상태 처치</vt:lpstr>
      <vt:lpstr>안전 고려사항</vt:lpstr>
      <vt:lpstr>환자에게 접근하는 법</vt:lpstr>
      <vt:lpstr>생명이 위태로운 출혈</vt:lpstr>
      <vt:lpstr>심한 출혈 단계 </vt:lpstr>
      <vt:lpstr>출혈 유형</vt:lpstr>
      <vt:lpstr>출혈 유형</vt:lpstr>
      <vt:lpstr>출혈 관리법: 직접압박</vt:lpstr>
      <vt:lpstr>출혈 통제: 지혈대</vt:lpstr>
      <vt:lpstr>쇼크</vt:lpstr>
      <vt:lpstr>체온 유지</vt:lpstr>
      <vt:lpstr>연습 3.1</vt:lpstr>
      <vt:lpstr>기도 개방</vt:lpstr>
      <vt:lpstr>개방된 기도 vs. 폐색된 기도 </vt:lpstr>
      <vt:lpstr>의식이 있는 환자의 자세를 잡는 법</vt:lpstr>
      <vt:lpstr>의식이 없는 환자의 자세를 잡는 법</vt:lpstr>
      <vt:lpstr>회복 자세 </vt:lpstr>
      <vt:lpstr>턱 밀어 올리기 </vt:lpstr>
      <vt:lpstr>연습 3.2</vt:lpstr>
      <vt:lpstr>위로 제공하기 </vt:lpstr>
      <vt:lpstr>화상 처치법</vt:lpstr>
      <vt:lpstr>화상의 심각성 정도</vt:lpstr>
      <vt:lpstr>화상 구분</vt:lpstr>
      <vt:lpstr>화학물질에 의한 화상 처치법 </vt:lpstr>
      <vt:lpstr>상처 치료</vt:lpstr>
      <vt:lpstr>치료용 붕대 사용원칙 </vt:lpstr>
      <vt:lpstr>감염의 징후</vt:lpstr>
      <vt:lpstr>신체부위 절단 </vt:lpstr>
      <vt:lpstr>물체 관통 </vt:lpstr>
      <vt:lpstr>골절, 탈구,삠, 염좌</vt:lpstr>
      <vt:lpstr>골절의 유형</vt:lpstr>
      <vt:lpstr>골절의 유형</vt:lpstr>
      <vt:lpstr>개방성 골절 처치법</vt:lpstr>
      <vt:lpstr>탈구</vt:lpstr>
      <vt:lpstr>삠의 징후 </vt:lpstr>
      <vt:lpstr>부목대기</vt:lpstr>
      <vt:lpstr>추위관련 상해</vt:lpstr>
      <vt:lpstr>저체온증 증상</vt:lpstr>
      <vt:lpstr>저체온증 처치법</vt:lpstr>
      <vt:lpstr>동상 증상</vt:lpstr>
      <vt:lpstr>동상 처치법</vt:lpstr>
      <vt:lpstr>열 관련 상해</vt:lpstr>
      <vt:lpstr>열탈진 증상</vt:lpstr>
      <vt:lpstr>열사병 증상</vt:lpstr>
      <vt:lpstr>열 관련 상해 처치법 </vt:lpstr>
      <vt:lpstr>물리거나 쏘인 부상 처치법</vt:lpstr>
      <vt:lpstr>아나필락시스 (과민반응증)</vt:lpstr>
      <vt:lpstr>3과 요약</vt:lpstr>
      <vt:lpstr>숙제</vt:lpstr>
      <vt:lpstr>CERT 기본훈련</vt:lpstr>
      <vt:lpstr>제 3과 복습</vt:lpstr>
      <vt:lpstr>CERT 평가</vt:lpstr>
      <vt:lpstr>본과의 목적</vt:lpstr>
      <vt:lpstr>대량사상자 사고 </vt:lpstr>
      <vt:lpstr>최초 대응요원의 역할 </vt:lpstr>
      <vt:lpstr>초기대응요원의 역할 </vt:lpstr>
      <vt:lpstr>CERT 봉사요원의 역할</vt:lpstr>
      <vt:lpstr>CERT 봉사요원의 역할</vt:lpstr>
      <vt:lpstr>재해의료운용의 기능</vt:lpstr>
      <vt:lpstr>의료치료구역 설치</vt:lpstr>
      <vt:lpstr>의료치료구역</vt:lpstr>
      <vt:lpstr>구조요원 및 생존자의 안전 </vt:lpstr>
      <vt:lpstr>몸 전신 평가</vt:lpstr>
      <vt:lpstr>DCAP-BTLS</vt:lpstr>
      <vt:lpstr>몸 전신 평가</vt:lpstr>
      <vt:lpstr>평가 순서</vt:lpstr>
      <vt:lpstr>폐쇄머리, 목, 척추부상</vt:lpstr>
      <vt:lpstr>공중위생 고려사항</vt:lpstr>
      <vt:lpstr>위생상태 유지</vt:lpstr>
      <vt:lpstr>위생관리 유지</vt:lpstr>
      <vt:lpstr>물 정수 방법</vt:lpstr>
      <vt:lpstr>4과 요약 </vt:lpstr>
      <vt:lpstr>4과 요약 계속</vt:lpstr>
      <vt:lpstr>숙제</vt:lpstr>
      <vt:lpstr>CERT 기본훈련</vt:lpstr>
      <vt:lpstr>본과의 목적</vt:lpstr>
      <vt:lpstr>재해 반응의 원인</vt:lpstr>
      <vt:lpstr>5가지 F</vt:lpstr>
      <vt:lpstr>정신적 외상의 심리적 증상</vt:lpstr>
      <vt:lpstr>정신적 외상의 신체적 증상</vt:lpstr>
      <vt:lpstr>팀의 안위</vt:lpstr>
      <vt:lpstr>스트레스 감소 방법</vt:lpstr>
      <vt:lpstr>자신을 보살피세요</vt:lpstr>
      <vt:lpstr>자가치유 도구상자</vt:lpstr>
      <vt:lpstr>팀 지휘요원이 스트레스를 감소하는 방법</vt:lpstr>
      <vt:lpstr>위기의 정서적 단계</vt:lpstr>
      <vt:lpstr>정신적 외상에 의한 위기</vt:lpstr>
      <vt:lpstr>정신적 외상 스트레스의 영향</vt:lpstr>
      <vt:lpstr>매개 요인</vt:lpstr>
      <vt:lpstr>생존자 안정화</vt:lpstr>
      <vt:lpstr>듣고, 감싸주고, 공감하기</vt:lpstr>
      <vt:lpstr>공감적인 자세로 듣는 방법</vt:lpstr>
      <vt:lpstr>말하면 안되는 것들</vt:lpstr>
      <vt:lpstr>대신 이렇게 말해주세요</vt:lpstr>
      <vt:lpstr>사망 현장 관리</vt:lpstr>
      <vt:lpstr>5과 요약</vt:lpstr>
      <vt:lpstr>숙제</vt:lpstr>
      <vt:lpstr>CERT 기본훈련</vt:lpstr>
      <vt:lpstr>본과의 목적</vt:lpstr>
      <vt:lpstr>CERT의 역할</vt:lpstr>
      <vt:lpstr>CERT 우선순위</vt:lpstr>
      <vt:lpstr>화재 삼각형</vt:lpstr>
      <vt:lpstr>화재의 등급</vt:lpstr>
      <vt:lpstr>CERT 화재평가</vt:lpstr>
      <vt:lpstr>화재진압 자원</vt:lpstr>
      <vt:lpstr>소화기</vt:lpstr>
      <vt:lpstr>소화기 등급/라벨표시 </vt:lpstr>
      <vt:lpstr>라벨표시 예 </vt:lpstr>
      <vt:lpstr>P.A.S.S. </vt:lpstr>
      <vt:lpstr>옥내 급수호스</vt:lpstr>
      <vt:lpstr>화재진압 안전</vt:lpstr>
      <vt:lpstr>화재진압시 하지 말아야 할 것</vt:lpstr>
      <vt:lpstr>전기 위험요소 감소</vt:lpstr>
      <vt:lpstr>전기 비상사태 </vt:lpstr>
      <vt:lpstr>차단 절차</vt:lpstr>
      <vt:lpstr>천연가스 위험요소</vt:lpstr>
      <vt:lpstr>천연가스 위험요소에 대한 경각심 </vt:lpstr>
      <vt:lpstr>가스 차단</vt:lpstr>
      <vt:lpstr>L.I.E.S.</vt:lpstr>
      <vt:lpstr>위험물질 </vt:lpstr>
      <vt:lpstr>보관된 위험물질의 식별 </vt:lpstr>
      <vt:lpstr>흰색 사분면 </vt:lpstr>
      <vt:lpstr>멈추십시오!</vt:lpstr>
      <vt:lpstr>세계 단일화 시스템</vt:lpstr>
      <vt:lpstr>수송중인 위험물질</vt:lpstr>
      <vt:lpstr>UN 및 NA 표지판</vt:lpstr>
      <vt:lpstr>1 보다 큰 경우?</vt:lpstr>
      <vt:lpstr>연습 6.1</vt:lpstr>
      <vt:lpstr>6과 요약</vt:lpstr>
      <vt:lpstr>숙제</vt:lpstr>
      <vt:lpstr>CERT 기본훈련</vt:lpstr>
      <vt:lpstr>본과의 목적</vt:lpstr>
      <vt:lpstr>7과 주제</vt:lpstr>
      <vt:lpstr>수색 및 구조</vt:lpstr>
      <vt:lpstr>구조 시도에 대한 결정</vt:lpstr>
      <vt:lpstr>수색 및 구조의 목표</vt:lpstr>
      <vt:lpstr>효과적인 수색 및 구조</vt:lpstr>
      <vt:lpstr>CERT 평가</vt:lpstr>
      <vt:lpstr>평가 1단계</vt:lpstr>
      <vt:lpstr>연습 7.1</vt:lpstr>
      <vt:lpstr>평가 2단계</vt:lpstr>
      <vt:lpstr>경미한 피해</vt:lpstr>
      <vt:lpstr>보통 피해</vt:lpstr>
      <vt:lpstr>극심한 피해 </vt:lpstr>
      <vt:lpstr>평가 3단계</vt:lpstr>
      <vt:lpstr>평가  4단계 </vt:lpstr>
      <vt:lpstr>구조 자원 </vt:lpstr>
      <vt:lpstr>평가  5단계</vt:lpstr>
      <vt:lpstr>평가  6단계</vt:lpstr>
      <vt:lpstr>평가  7단계</vt:lpstr>
      <vt:lpstr>평가  8단계</vt:lpstr>
      <vt:lpstr>평가  9단계</vt:lpstr>
      <vt:lpstr>연습 7.2</vt:lpstr>
      <vt:lpstr>구조적 빈 공간</vt:lpstr>
      <vt:lpstr>독립적 빈 공간 </vt:lpstr>
      <vt:lpstr>수색 표시 </vt:lpstr>
      <vt:lpstr>수색 표시</vt:lpstr>
      <vt:lpstr>수색 표시</vt:lpstr>
      <vt:lpstr>수색 방법</vt:lpstr>
      <vt:lpstr>수색 방법</vt:lpstr>
      <vt:lpstr>수색 방법</vt:lpstr>
      <vt:lpstr>수색 방법</vt:lpstr>
      <vt:lpstr>수색 방법</vt:lpstr>
      <vt:lpstr>외부 수색 </vt:lpstr>
      <vt:lpstr>구조 작전</vt:lpstr>
      <vt:lpstr>안전한 환경 조성</vt:lpstr>
      <vt:lpstr>위험 최소화 예방조치</vt:lpstr>
      <vt:lpstr>적절하게 들어 올리는 절차 </vt:lpstr>
      <vt:lpstr>지렛대 사용 및 축대쌓기</vt:lpstr>
      <vt:lpstr>생존자를 구출해내는 두 가지 유형</vt:lpstr>
      <vt:lpstr>어떤 구출 방법?</vt:lpstr>
      <vt:lpstr>한 사람이 안아서 이송</vt:lpstr>
      <vt:lpstr>등에 업고 이송하는 방법</vt:lpstr>
      <vt:lpstr>두 명이서 안고 이송하는 방법</vt:lpstr>
      <vt:lpstr>의자 이송 방법</vt:lpstr>
      <vt:lpstr>담요 이송 방법</vt:lpstr>
      <vt:lpstr>통나무 굴리기</vt:lpstr>
      <vt:lpstr>담요끌기 이송 방법</vt:lpstr>
      <vt:lpstr>연습 7.3</vt:lpstr>
      <vt:lpstr>연습 7.4</vt:lpstr>
      <vt:lpstr>7과 요약</vt:lpstr>
      <vt:lpstr>숙제</vt:lpstr>
      <vt:lpstr>테러와 CERT</vt:lpstr>
      <vt:lpstr>본과의 목적</vt:lpstr>
      <vt:lpstr>8과 주제</vt:lpstr>
      <vt:lpstr>테러란 무엇인가?</vt:lpstr>
      <vt:lpstr>테러리스트의 목표</vt:lpstr>
      <vt:lpstr>새로운 전술</vt:lpstr>
      <vt:lpstr>잠재적 지표</vt:lpstr>
      <vt:lpstr>테러의 8가지 징후</vt:lpstr>
      <vt:lpstr>잠재적 표적</vt:lpstr>
      <vt:lpstr>연습 8.1</vt:lpstr>
      <vt:lpstr>총기난사범</vt:lpstr>
      <vt:lpstr>구조팀이 도착할 때까지</vt:lpstr>
      <vt:lpstr>고려사항</vt:lpstr>
      <vt:lpstr>두 번째 공격</vt:lpstr>
      <vt:lpstr>전문대응요원이 할 수 있는 조치</vt:lpstr>
      <vt:lpstr>기본 오염제거 절차</vt:lpstr>
      <vt:lpstr>CBRNE 징후</vt:lpstr>
      <vt:lpstr>핵무기</vt:lpstr>
      <vt:lpstr>현장 대피소 절차</vt:lpstr>
      <vt:lpstr>8과 요약</vt:lpstr>
      <vt:lpstr>숙제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 기본훈련</dc:title>
  <dc:creator>David Kendall</dc:creator>
  <cp:lastModifiedBy>Kim, Yeuna</cp:lastModifiedBy>
  <cp:revision>761</cp:revision>
  <dcterms:created xsi:type="dcterms:W3CDTF">2019-04-19T15:08:43Z</dcterms:created>
  <dcterms:modified xsi:type="dcterms:W3CDTF">2019-09-10T20:38:56Z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