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74"/>
  </p:notes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6364" autoAdjust="0"/>
  </p:normalViewPr>
  <p:slideViewPr>
    <p:cSldViewPr snapToGrid="0">
      <p:cViewPr varScale="1">
        <p:scale>
          <a:sx n="99" d="100"/>
          <a:sy n="99" d="100"/>
        </p:scale>
        <p:origin x="1680" y="90"/>
      </p:cViewPr>
      <p:guideLst/>
    </p:cSldViewPr>
  </p:slideViewPr>
  <p:outlineViewPr>
    <p:cViewPr>
      <p:scale>
        <a:sx n="33" d="100"/>
        <a:sy n="33" d="100"/>
      </p:scale>
      <p:origin x="0" y="-44304"/>
    </p:cViewPr>
  </p:outlineViewPr>
  <p:notesTextViewPr>
    <p:cViewPr>
      <p:scale>
        <a:sx n="1" d="1"/>
        <a:sy n="1" d="1"/>
      </p:scale>
      <p:origin x="0" y="0"/>
    </p:cViewPr>
  </p:notesTextViewPr>
  <p:notesViewPr>
    <p:cSldViewPr snapToGrid="0">
      <p:cViewPr varScale="1">
        <p:scale>
          <a:sx n="66" d="100"/>
          <a:sy n="66" d="100"/>
        </p:scale>
        <p:origin x="2371"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commentAuthors" Target="commentAuthors.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presProps" Target="pres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9/10/2019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81E0A-CA8A-4AD4-A8D2-61C09D2F4864}" type="datetimeFigureOut">
              <a:rPr lang="en-US" smtClean="0"/>
              <a:t>9/10/2019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83894-5A78-41D6-8A17-32517A08A005}" type="slidenum">
              <a:rPr lang="en-US" smtClean="0"/>
              <a:t>‹#›</a:t>
            </a:fld>
            <a:endParaRPr lang="en-US"/>
          </a:p>
        </p:txBody>
      </p:sp>
    </p:spTree>
    <p:extLst>
      <p:ext uri="{BB962C8B-B14F-4D97-AF65-F5344CB8AC3E}">
        <p14:creationId xmlns:p14="http://schemas.microsoft.com/office/powerpoint/2010/main" val="138475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1</a:t>
            </a:fld>
            <a:endParaRPr lang="en-US"/>
          </a:p>
        </p:txBody>
      </p:sp>
    </p:spTree>
    <p:extLst>
      <p:ext uri="{BB962C8B-B14F-4D97-AF65-F5344CB8AC3E}">
        <p14:creationId xmlns:p14="http://schemas.microsoft.com/office/powerpoint/2010/main" val="1308990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10</a:t>
            </a:fld>
            <a:endParaRPr lang="en-US"/>
          </a:p>
        </p:txBody>
      </p:sp>
    </p:spTree>
    <p:extLst>
      <p:ext uri="{BB962C8B-B14F-4D97-AF65-F5344CB8AC3E}">
        <p14:creationId xmlns:p14="http://schemas.microsoft.com/office/powerpoint/2010/main" val="280504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11</a:t>
            </a:fld>
            <a:endParaRPr lang="en-US"/>
          </a:p>
        </p:txBody>
      </p:sp>
    </p:spTree>
    <p:extLst>
      <p:ext uri="{BB962C8B-B14F-4D97-AF65-F5344CB8AC3E}">
        <p14:creationId xmlns:p14="http://schemas.microsoft.com/office/powerpoint/2010/main" val="3202405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t>Ảnh</a:t>
            </a:r>
            <a:r>
              <a:rPr lang="en-US" sz="1200" dirty="0"/>
              <a:t>: </a:t>
            </a:r>
            <a:r>
              <a:rPr lang="vi-VN" sz="1200" dirty="0"/>
              <a:t>Dừng lại</a:t>
            </a:r>
            <a:endParaRPr lang="en-US" sz="1200" dirty="0"/>
          </a:p>
          <a:p>
            <a:endParaRPr lang="en-US" dirty="0"/>
          </a:p>
        </p:txBody>
      </p:sp>
      <p:sp>
        <p:nvSpPr>
          <p:cNvPr id="4" name="Slide Number Placeholder 3"/>
          <p:cNvSpPr>
            <a:spLocks noGrp="1"/>
          </p:cNvSpPr>
          <p:nvPr>
            <p:ph type="sldNum" sz="quarter" idx="5"/>
          </p:nvPr>
        </p:nvSpPr>
        <p:spPr/>
        <p:txBody>
          <a:bodyPr/>
          <a:lstStyle/>
          <a:p>
            <a:fld id="{03D83894-5A78-41D6-8A17-32517A08A005}" type="slidenum">
              <a:rPr lang="en-US" smtClean="0"/>
              <a:t>188</a:t>
            </a:fld>
            <a:endParaRPr lang="en-US"/>
          </a:p>
        </p:txBody>
      </p:sp>
    </p:spTree>
    <p:extLst>
      <p:ext uri="{BB962C8B-B14F-4D97-AF65-F5344CB8AC3E}">
        <p14:creationId xmlns:p14="http://schemas.microsoft.com/office/powerpoint/2010/main" val="753906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t>Ảnh</a:t>
            </a:r>
            <a:r>
              <a:rPr lang="en-US" sz="1200" dirty="0"/>
              <a:t>: </a:t>
            </a:r>
            <a:r>
              <a:rPr lang="vi-VN" sz="1200" dirty="0"/>
              <a:t>Không được phép đưa thuốc hoặc vũ khí hạt nhân vào bên trong</a:t>
            </a:r>
            <a:endParaRPr lang="en-US" sz="1200" dirty="0"/>
          </a:p>
          <a:p>
            <a:endParaRPr lang="en-US" dirty="0"/>
          </a:p>
        </p:txBody>
      </p:sp>
      <p:sp>
        <p:nvSpPr>
          <p:cNvPr id="4" name="Slide Number Placeholder 3"/>
          <p:cNvSpPr>
            <a:spLocks noGrp="1"/>
          </p:cNvSpPr>
          <p:nvPr>
            <p:ph type="sldNum" sz="quarter" idx="5"/>
          </p:nvPr>
        </p:nvSpPr>
        <p:spPr/>
        <p:txBody>
          <a:bodyPr/>
          <a:lstStyle/>
          <a:p>
            <a:fld id="{03D83894-5A78-41D6-8A17-32517A08A005}" type="slidenum">
              <a:rPr lang="en-US" smtClean="0"/>
              <a:t>265</a:t>
            </a:fld>
            <a:endParaRPr lang="en-US"/>
          </a:p>
        </p:txBody>
      </p:sp>
    </p:spTree>
    <p:extLst>
      <p:ext uri="{BB962C8B-B14F-4D97-AF65-F5344CB8AC3E}">
        <p14:creationId xmlns:p14="http://schemas.microsoft.com/office/powerpoint/2010/main" val="306029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83894-5A78-41D6-8A17-32517A08A005}" type="slidenum">
              <a:rPr lang="en-US" smtClean="0"/>
              <a:t>2</a:t>
            </a:fld>
            <a:endParaRPr lang="en-US"/>
          </a:p>
        </p:txBody>
      </p:sp>
    </p:spTree>
    <p:extLst>
      <p:ext uri="{BB962C8B-B14F-4D97-AF65-F5344CB8AC3E}">
        <p14:creationId xmlns:p14="http://schemas.microsoft.com/office/powerpoint/2010/main" val="344910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3</a:t>
            </a:fld>
            <a:endParaRPr lang="en-US"/>
          </a:p>
        </p:txBody>
      </p:sp>
    </p:spTree>
    <p:extLst>
      <p:ext uri="{BB962C8B-B14F-4D97-AF65-F5344CB8AC3E}">
        <p14:creationId xmlns:p14="http://schemas.microsoft.com/office/powerpoint/2010/main" val="26250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4</a:t>
            </a:fld>
            <a:endParaRPr lang="en-US"/>
          </a:p>
        </p:txBody>
      </p:sp>
    </p:spTree>
    <p:extLst>
      <p:ext uri="{BB962C8B-B14F-4D97-AF65-F5344CB8AC3E}">
        <p14:creationId xmlns:p14="http://schemas.microsoft.com/office/powerpoint/2010/main" val="85323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5</a:t>
            </a:fld>
            <a:endParaRPr lang="en-US"/>
          </a:p>
        </p:txBody>
      </p:sp>
    </p:spTree>
    <p:extLst>
      <p:ext uri="{BB962C8B-B14F-4D97-AF65-F5344CB8AC3E}">
        <p14:creationId xmlns:p14="http://schemas.microsoft.com/office/powerpoint/2010/main" val="408866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6</a:t>
            </a:fld>
            <a:endParaRPr lang="en-US"/>
          </a:p>
        </p:txBody>
      </p:sp>
    </p:spTree>
    <p:extLst>
      <p:ext uri="{BB962C8B-B14F-4D97-AF65-F5344CB8AC3E}">
        <p14:creationId xmlns:p14="http://schemas.microsoft.com/office/powerpoint/2010/main" val="287439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7</a:t>
            </a:fld>
            <a:endParaRPr lang="en-US"/>
          </a:p>
        </p:txBody>
      </p:sp>
    </p:spTree>
    <p:extLst>
      <p:ext uri="{BB962C8B-B14F-4D97-AF65-F5344CB8AC3E}">
        <p14:creationId xmlns:p14="http://schemas.microsoft.com/office/powerpoint/2010/main" val="2104109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8</a:t>
            </a:fld>
            <a:endParaRPr lang="en-US"/>
          </a:p>
        </p:txBody>
      </p:sp>
    </p:spTree>
    <p:extLst>
      <p:ext uri="{BB962C8B-B14F-4D97-AF65-F5344CB8AC3E}">
        <p14:creationId xmlns:p14="http://schemas.microsoft.com/office/powerpoint/2010/main" val="124698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D83894-5A78-41D6-8A17-32517A08A005}" type="slidenum">
              <a:rPr lang="en-US" smtClean="0"/>
              <a:t>9</a:t>
            </a:fld>
            <a:endParaRPr lang="en-US"/>
          </a:p>
        </p:txBody>
      </p:sp>
    </p:spTree>
    <p:extLst>
      <p:ext uri="{BB962C8B-B14F-4D97-AF65-F5344CB8AC3E}">
        <p14:creationId xmlns:p14="http://schemas.microsoft.com/office/powerpoint/2010/main" val="3826482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9" name="Picture 8">
            <a:extLst>
              <a:ext uri="{FF2B5EF4-FFF2-40B4-BE49-F238E27FC236}">
                <a16:creationId xmlns:a16="http://schemas.microsoft.com/office/drawing/2014/main" id="{718C251A-0B55-4622-8275-AB3B350BC5A9}"/>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Rectangle 10">
            <a:extLst>
              <a:ext uri="{FF2B5EF4-FFF2-40B4-BE49-F238E27FC236}">
                <a16:creationId xmlns:a16="http://schemas.microsoft.com/office/drawing/2014/main" id="{93F12618-5331-4448-AFCC-39C9B54E5B23}"/>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pic>
        <p:nvPicPr>
          <p:cNvPr id="18" name="Picture 17">
            <a:extLst>
              <a:ext uri="{FF2B5EF4-FFF2-40B4-BE49-F238E27FC236}">
                <a16:creationId xmlns:a16="http://schemas.microsoft.com/office/drawing/2014/main" id="{2C77EA6E-9065-435A-A554-38BF993294EB}"/>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Rectangle 10">
            <a:extLst>
              <a:ext uri="{FF2B5EF4-FFF2-40B4-BE49-F238E27FC236}">
                <a16:creationId xmlns:a16="http://schemas.microsoft.com/office/drawing/2014/main" id="{156C5256-D326-4C28-A009-943CCEC83D8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3881DF7E-501B-4BCA-95FE-16FA92C066C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pic>
        <p:nvPicPr>
          <p:cNvPr id="16" name="Picture 15">
            <a:extLst>
              <a:ext uri="{FF2B5EF4-FFF2-40B4-BE49-F238E27FC236}">
                <a16:creationId xmlns:a16="http://schemas.microsoft.com/office/drawing/2014/main" id="{C5A3B356-4EF9-4C81-8CEF-E58995ED7BDF}"/>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213DEA00-D061-4A32-A999-FF15BFF25322}"/>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itle 1">
            <a:extLst>
              <a:ext uri="{FF2B5EF4-FFF2-40B4-BE49-F238E27FC236}">
                <a16:creationId xmlns:a16="http://schemas.microsoft.com/office/drawing/2014/main" id="{F98828DD-31C9-4C41-AB97-0D5A474AF7B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pic>
        <p:nvPicPr>
          <p:cNvPr id="18" name="Picture 17">
            <a:extLst>
              <a:ext uri="{FF2B5EF4-FFF2-40B4-BE49-F238E27FC236}">
                <a16:creationId xmlns:a16="http://schemas.microsoft.com/office/drawing/2014/main" id="{5C715FDE-A69B-4E21-9A0E-9B45E928DD5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rgbClr val="575757"/>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pic>
        <p:nvPicPr>
          <p:cNvPr id="8" name="Picture 7">
            <a:extLst>
              <a:ext uri="{FF2B5EF4-FFF2-40B4-BE49-F238E27FC236}">
                <a16:creationId xmlns:a16="http://schemas.microsoft.com/office/drawing/2014/main" id="{3A7D6C92-2B65-430D-AA48-CD47A5DFEE22}"/>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0" name="Picture 9">
            <a:extLst>
              <a:ext uri="{FF2B5EF4-FFF2-40B4-BE49-F238E27FC236}">
                <a16:creationId xmlns:a16="http://schemas.microsoft.com/office/drawing/2014/main" id="{3C89E482-4B58-4B57-9ED1-10E469DBC9F3}"/>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Rectangle 9">
            <a:extLst>
              <a:ext uri="{FF2B5EF4-FFF2-40B4-BE49-F238E27FC236}">
                <a16:creationId xmlns:a16="http://schemas.microsoft.com/office/drawing/2014/main" id="{6FCBACB9-3E07-4452-B311-328170853BD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59D7A079-868D-412D-A425-F18877D98100}"/>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5" name="Picture 14">
            <a:extLst>
              <a:ext uri="{FF2B5EF4-FFF2-40B4-BE49-F238E27FC236}">
                <a16:creationId xmlns:a16="http://schemas.microsoft.com/office/drawing/2014/main" id="{E9861F27-2D7B-4C92-8034-4E7773FE115B}"/>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Rectangle 9">
            <a:extLst>
              <a:ext uri="{FF2B5EF4-FFF2-40B4-BE49-F238E27FC236}">
                <a16:creationId xmlns:a16="http://schemas.microsoft.com/office/drawing/2014/main" id="{40EA3754-2ADE-4F73-8907-E489B2EB183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7B1E1DDB-163D-4DCC-ACF2-C3B8BB4FC6C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5" name="Picture 14">
            <a:extLst>
              <a:ext uri="{FF2B5EF4-FFF2-40B4-BE49-F238E27FC236}">
                <a16:creationId xmlns:a16="http://schemas.microsoft.com/office/drawing/2014/main" id="{F575C0F9-BCD2-45BB-B7EF-A776898C514C}"/>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EB814A77-C840-4805-B399-656E202D51F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2298109F-D8F3-4DD1-88F2-60D8CD29CB75}"/>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6" name="Picture 15">
            <a:extLst>
              <a:ext uri="{FF2B5EF4-FFF2-40B4-BE49-F238E27FC236}">
                <a16:creationId xmlns:a16="http://schemas.microsoft.com/office/drawing/2014/main" id="{4618DB07-5D95-4536-B6DD-60019FED49F0}"/>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7"/>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8" name="Picture 7">
            <a:extLst>
              <a:ext uri="{FF2B5EF4-FFF2-40B4-BE49-F238E27FC236}">
                <a16:creationId xmlns:a16="http://schemas.microsoft.com/office/drawing/2014/main" id="{92640171-2422-4754-9EBB-763D8674C833}"/>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rgbClr val="575757"/>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pic>
        <p:nvPicPr>
          <p:cNvPr id="8" name="Picture 7">
            <a:extLst>
              <a:ext uri="{FF2B5EF4-FFF2-40B4-BE49-F238E27FC236}">
                <a16:creationId xmlns:a16="http://schemas.microsoft.com/office/drawing/2014/main" id="{52C87253-31C5-43A8-9E77-B190450D13BD}"/>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0528" y="3695558"/>
            <a:ext cx="8229600" cy="1867589"/>
          </a:xfrm>
          <a:prstGeom prst="rect">
            <a:avLst/>
          </a:prstGeom>
        </p:spPr>
      </p:pic>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Rectangle 10">
            <a:extLst>
              <a:ext uri="{FF2B5EF4-FFF2-40B4-BE49-F238E27FC236}">
                <a16:creationId xmlns:a16="http://schemas.microsoft.com/office/drawing/2014/main" id="{D117389A-CE11-46F4-B232-E6D83443F6EA}"/>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3AE9D370-B5BD-4A01-BD93-E3AF2518AE4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pic>
        <p:nvPicPr>
          <p:cNvPr id="17" name="Picture 16">
            <a:extLst>
              <a:ext uri="{FF2B5EF4-FFF2-40B4-BE49-F238E27FC236}">
                <a16:creationId xmlns:a16="http://schemas.microsoft.com/office/drawing/2014/main" id="{0094894B-36EB-404B-A674-93BA5C6536A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056035" y="838224"/>
            <a:ext cx="3065979" cy="695780"/>
          </a:xfrm>
          <a:prstGeom prst="rect">
            <a:avLst/>
          </a:prstGeom>
        </p:spPr>
      </p:pic>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p:txBody>
          <a:bodyPr/>
          <a:lstStyle/>
          <a:p>
            <a:pPr rtl="0"/>
            <a:r>
              <a:rPr lang="vi" b="1" i="0" u="none" baseline="0" dirty="0"/>
              <a:t>Đào tạo Cơ bản cho CERT</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pPr algn="l" rtl="0"/>
            <a:r>
              <a:rPr lang="vi" b="0" i="0" u="none" baseline="0" dirty="0"/>
              <a:t>Có trách nhiệm tham gia vào sự chuẩn bị của cộng đồng:</a:t>
            </a:r>
          </a:p>
          <a:p>
            <a:pPr lvl="1" algn="l" rtl="0"/>
            <a:r>
              <a:rPr lang="vi" b="0" i="0" u="none" baseline="0" dirty="0"/>
              <a:t>Tham gia vào hội đồng hợp tác lập kế hoạch tại địa phương</a:t>
            </a:r>
          </a:p>
          <a:p>
            <a:pPr lvl="1" algn="l" rtl="0"/>
            <a:r>
              <a:rPr lang="vi" b="0" i="0" u="none" baseline="0" dirty="0"/>
              <a:t>Xác định và tích hợp các nguồn lực thích hợp vào các kế hoạch của chính phủ</a:t>
            </a:r>
          </a:p>
          <a:p>
            <a:pPr lvl="1" algn="l" rtl="0"/>
            <a:r>
              <a:rPr lang="vi" b="0" i="0" u="none" baseline="0" dirty="0"/>
              <a:t>Đảm bảo cơ sở vật chất, nhân viên và các khách hàng được phục vụ đều được chuẩn bị sẵn sàng </a:t>
            </a:r>
          </a:p>
          <a:p>
            <a:endParaRPr lang="vi" dirty="0"/>
          </a:p>
        </p:txBody>
      </p:sp>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a:xfrm>
            <a:off x="315142" y="276717"/>
            <a:ext cx="7000058" cy="1017672"/>
          </a:xfrm>
        </p:spPr>
        <p:txBody>
          <a:bodyPr>
            <a:normAutofit fontScale="90000"/>
          </a:bodyPr>
          <a:lstStyle/>
          <a:p>
            <a:pPr algn="l" rtl="0"/>
            <a:r>
              <a:rPr lang="vi" b="1" i="1" u="none" baseline="0" dirty="0"/>
              <a:t>Các Nhà lãnh đạo Cộng đồng</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pPr algn="r" rtl="0"/>
            <a:r>
              <a:rPr lang="vi" b="0" i="0" u="none" baseline="0"/>
              <a:t>1-8</a:t>
            </a:r>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pPr rtl="0"/>
            <a:r>
              <a:rPr lang="vi" b="0" i="0" u="none" baseline="0"/>
              <a:t>PM 1-4</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normAutofit/>
          </a:bodyPr>
          <a:lstStyle/>
          <a:p>
            <a:pPr algn="l" rtl="0">
              <a:spcBef>
                <a:spcPts val="0"/>
              </a:spcBef>
            </a:pPr>
            <a:r>
              <a:rPr lang="vi" sz="2700" b="0" i="0" u="none" baseline="0" dirty="0"/>
              <a:t>Ấn đau tại vị trí đó</a:t>
            </a:r>
          </a:p>
          <a:p>
            <a:pPr algn="l" rtl="0">
              <a:spcBef>
                <a:spcPts val="0"/>
              </a:spcBef>
            </a:pPr>
            <a:r>
              <a:rPr lang="vi" sz="2700" b="0" i="0" u="none" baseline="0" dirty="0"/>
              <a:t>Sưng và bầm tím</a:t>
            </a:r>
          </a:p>
          <a:p>
            <a:pPr algn="l" rtl="0">
              <a:spcBef>
                <a:spcPts val="0"/>
              </a:spcBef>
            </a:pPr>
            <a:r>
              <a:rPr lang="vi" sz="2700" b="0" i="0" u="none" baseline="0" dirty="0"/>
              <a:t>Bị hạn chế sử dụng </a:t>
            </a:r>
            <a:endParaRPr lang="en-US" sz="2700" dirty="0"/>
          </a:p>
          <a:p>
            <a:pPr marL="0" indent="0" algn="l" rtl="0">
              <a:spcBef>
                <a:spcPts val="0"/>
              </a:spcBef>
              <a:buNone/>
            </a:pPr>
            <a:r>
              <a:rPr lang="vi" sz="2700" b="0" i="0" u="none" baseline="0" dirty="0"/>
              <a:t>hoặc không thể sử dụng</a:t>
            </a:r>
          </a:p>
        </p:txBody>
      </p:sp>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p:txBody>
          <a:bodyPr/>
          <a:lstStyle/>
          <a:p>
            <a:pPr algn="l" rtl="0"/>
            <a:r>
              <a:rPr lang="vi" b="1" i="1" u="none" baseline="0"/>
              <a:t>Dấu hiệu Bong gân</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pPr algn="r" rtl="0"/>
            <a:r>
              <a:rPr lang="vi" b="0" i="0" u="none" baseline="0"/>
              <a:t>3-36</a:t>
            </a:r>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pPr rtl="0"/>
            <a:r>
              <a:rPr lang="vi" b="0" i="0" u="none" baseline="0"/>
              <a:t>PM 3-14</a:t>
            </a:r>
          </a:p>
        </p:txBody>
      </p:sp>
      <p:pic>
        <p:nvPicPr>
          <p:cNvPr id="7" name="Picture 6" descr="Dấu hiệu bong gân. Hình ảnh cho thấy các mạch bị tổn thương từ bong gân mắt cá chân đã gây ra vết bầm tím.">
            <a:extLst>
              <a:ext uri="{FF2B5EF4-FFF2-40B4-BE49-F238E27FC236}">
                <a16:creationId xmlns:a16="http://schemas.microsoft.com/office/drawing/2014/main" id="{866AAA07-94AA-498A-94B6-59E53892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997" y="2208788"/>
            <a:ext cx="3768232" cy="2985514"/>
          </a:xfrm>
          <a:prstGeom prst="rect">
            <a:avLst/>
          </a:prstGeom>
        </p:spPr>
      </p:pic>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p:txBody>
          <a:bodyPr/>
          <a:lstStyle/>
          <a:p>
            <a:pPr algn="l" rtl="0"/>
            <a:r>
              <a:rPr lang="vi" b="1" i="1" u="none" baseline="0"/>
              <a:t>Nẹp</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pPr algn="r" rtl="0"/>
            <a:r>
              <a:rPr lang="vi" b="0" i="0" u="none" baseline="0"/>
              <a:t>3-37</a:t>
            </a:r>
          </a:p>
        </p:txBody>
      </p:sp>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pPr rtl="0"/>
            <a:r>
              <a:rPr lang="vi" b="0" i="0" u="none" baseline="0"/>
              <a:t>PM 3-14</a:t>
            </a:r>
          </a:p>
        </p:txBody>
      </p:sp>
      <p:pic>
        <p:nvPicPr>
          <p:cNvPr id="8" name="Picture 7" descr="Nẹp. Hình ảnh của một mẫu nẹp bằng bìa cứng.">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Vẽ đường thẳng của chân trong một nẹp giải phẫu. Một tấm chăn được đặt giữa hai chân dưới dạng đệm, và hai chân được bảo vệ với nhau bên dưới hông, trên và dưới đầu gối, và trên và dưới mắt cá chân.">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Vẽ đường thẳng của một thanh nẹp bằng bìa cứng, cho thấy một miếng bìa cứng có hai mặt được gấp lên trên để đặt một chi và có một uốn cong hơn về phía một đầu để đặt một khớp.">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pPr algn="l" rtl="0"/>
            <a:r>
              <a:rPr lang="vi" b="0" i="0" u="none" baseline="0"/>
              <a:t>Hạ thân nhiệt:</a:t>
            </a:r>
          </a:p>
          <a:p>
            <a:pPr lvl="1" algn="l" rtl="0"/>
            <a:r>
              <a:rPr lang="vi" b="0" i="0" u="none" baseline="0"/>
              <a:t>Xảy ra khi nhiệt độ cơ thể giảm xuống dưới mức bình thường </a:t>
            </a:r>
          </a:p>
          <a:p>
            <a:pPr algn="l" rtl="0"/>
            <a:r>
              <a:rPr lang="vi" b="0" i="0" u="none" baseline="0"/>
              <a:t>Tê cóng:</a:t>
            </a:r>
          </a:p>
          <a:p>
            <a:pPr lvl="1" algn="l" rtl="0"/>
            <a:r>
              <a:rPr lang="vi" b="0" i="0" u="none" baseline="0"/>
              <a:t>Xảy ra khi cực lạnh làm giảm lưu lượng máu đến tứ chi, gây chết mô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p:txBody>
          <a:bodyPr>
            <a:normAutofit fontScale="90000"/>
          </a:bodyPr>
          <a:lstStyle/>
          <a:p>
            <a:pPr algn="l" rtl="0"/>
            <a:r>
              <a:rPr lang="vi" b="1" i="1" u="none" baseline="0"/>
              <a:t>Chấn thương Liên quan đến Lạnh</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pPr algn="r" rtl="0"/>
            <a:r>
              <a:rPr lang="vi" b="0" i="0" u="none" baseline="0"/>
              <a:t>3-38</a:t>
            </a:r>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pPr rtl="0"/>
            <a:r>
              <a:rPr lang="vi" b="0" i="0" u="none" baseline="0"/>
              <a:t>PM 3-16</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normAutofit/>
          </a:bodyPr>
          <a:lstStyle/>
          <a:p>
            <a:pPr algn="l" rtl="0"/>
            <a:r>
              <a:rPr lang="vi" sz="2700" b="0" i="0" u="none" baseline="0" dirty="0"/>
              <a:t>Nhiệt độ cơ thể từ 95 ° F trở xuống</a:t>
            </a:r>
          </a:p>
          <a:p>
            <a:pPr algn="l" rtl="0"/>
            <a:r>
              <a:rPr lang="vi" sz="2700" b="0" i="0" u="none" baseline="0" dirty="0"/>
              <a:t>Da đỏ hoặc xanh</a:t>
            </a:r>
          </a:p>
          <a:p>
            <a:pPr algn="l" rtl="0"/>
            <a:r>
              <a:rPr lang="vi" sz="2700" b="0" i="0" u="none" baseline="0" dirty="0"/>
              <a:t>Tê và run</a:t>
            </a:r>
          </a:p>
          <a:p>
            <a:pPr algn="l" rtl="0"/>
            <a:r>
              <a:rPr lang="vi" sz="2700" b="0" i="0" u="none" baseline="0" dirty="0"/>
              <a:t>Giọng nói líu lại</a:t>
            </a:r>
          </a:p>
          <a:p>
            <a:pPr algn="l" rtl="0"/>
            <a:r>
              <a:rPr lang="vi" sz="2700" b="0" i="0" u="none" baseline="0" dirty="0"/>
              <a:t>Hành vi không thể đoán trước</a:t>
            </a:r>
          </a:p>
          <a:p>
            <a:pPr algn="l" rtl="0"/>
            <a:r>
              <a:rPr lang="vi" sz="2700" b="0" i="0" u="none" baseline="0" dirty="0"/>
              <a:t>Bơ phờ</a:t>
            </a:r>
          </a:p>
        </p:txBody>
      </p:sp>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p:txBody>
          <a:bodyPr>
            <a:normAutofit fontScale="90000"/>
          </a:bodyPr>
          <a:lstStyle/>
          <a:p>
            <a:pPr algn="l" rtl="0"/>
            <a:r>
              <a:rPr lang="vi" b="1" i="1" u="none" baseline="0"/>
              <a:t>Triệu chứng Hạ thân nhiệt</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pPr algn="r" rtl="0"/>
            <a:r>
              <a:rPr lang="vi" b="0" i="0" u="none" baseline="0"/>
              <a:t>3-39</a:t>
            </a:r>
          </a:p>
        </p:txBody>
      </p:sp>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pPr rtl="0"/>
            <a:r>
              <a:rPr lang="vi" b="0" i="0" u="none" baseline="0"/>
              <a:t>PM 3-16</a:t>
            </a:r>
          </a:p>
        </p:txBody>
      </p:sp>
      <p:pic>
        <p:nvPicPr>
          <p:cNvPr id="6" name="Picture 5" descr="Triệu chứng hạ thân nhiệt. Hình ảnh khu vực bị đóng băng.">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normAutofit/>
          </a:bodyPr>
          <a:lstStyle/>
          <a:p>
            <a:pPr algn="l" rtl="0"/>
            <a:r>
              <a:rPr lang="vi" sz="2700" b="0" i="0" u="none" baseline="0" dirty="0"/>
              <a:t>Cởi bỏ quần áo ướt </a:t>
            </a:r>
          </a:p>
          <a:p>
            <a:pPr algn="l" rtl="0"/>
            <a:r>
              <a:rPr lang="vi" sz="2700" b="0" i="0" u="none" baseline="0" dirty="0"/>
              <a:t>Đặt một cái gì đó dưới bệnh nhân </a:t>
            </a:r>
          </a:p>
          <a:p>
            <a:pPr algn="l" rtl="0"/>
            <a:r>
              <a:rPr lang="vi" sz="2700" b="0" i="0" u="none" baseline="0" dirty="0"/>
              <a:t>Che chắn hoặc cho họ đắp cái gì đó </a:t>
            </a:r>
          </a:p>
          <a:p>
            <a:pPr algn="l" rtl="0"/>
            <a:r>
              <a:rPr lang="vi" sz="2700" b="0" i="0" u="none" baseline="0" dirty="0"/>
              <a:t>Đừng cố gắng dùng xoa bóp </a:t>
            </a:r>
          </a:p>
          <a:p>
            <a:pPr algn="l" rtl="0"/>
            <a:r>
              <a:rPr lang="vi" sz="2700" b="0" i="0" u="none" baseline="0" dirty="0"/>
              <a:t>Đặt bệnh nhân nằm ở tư thế hồi phục nếu bị bất tỉnh </a:t>
            </a:r>
          </a:p>
        </p:txBody>
      </p:sp>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p:txBody>
          <a:bodyPr>
            <a:normAutofit/>
          </a:bodyPr>
          <a:lstStyle/>
          <a:p>
            <a:pPr algn="l" rtl="0"/>
            <a:r>
              <a:rPr lang="vi" b="1" i="1" u="none" baseline="0"/>
              <a:t>Điều trị Hạ thân nhiệt</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pPr algn="r" rtl="0"/>
            <a:r>
              <a:rPr lang="vi" b="0" i="0" u="none" baseline="0"/>
              <a:t>3-40</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pPr rtl="0"/>
            <a:r>
              <a:rPr lang="vi" b="0" i="0" u="none" baseline="0"/>
              <a:t>PM 3-16</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pPr algn="l" rtl="0"/>
            <a:r>
              <a:rPr lang="vi" b="0" i="0" u="none" baseline="0"/>
              <a:t>Đổi màu da</a:t>
            </a:r>
          </a:p>
          <a:p>
            <a:pPr algn="l" rtl="0"/>
            <a:r>
              <a:rPr lang="vi" b="0" i="0" u="none" baseline="0"/>
              <a:t>Cảm giác nóng rát hoặc ngứa ran</a:t>
            </a:r>
          </a:p>
          <a:p>
            <a:pPr algn="l" rtl="0"/>
            <a:r>
              <a:rPr lang="vi" b="0" i="0" u="none" baseline="0"/>
              <a:t>Tê một phần hoặc toàn bộ</a:t>
            </a:r>
          </a:p>
        </p:txBody>
      </p:sp>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p:txBody>
          <a:bodyPr>
            <a:normAutofit fontScale="90000"/>
          </a:bodyPr>
          <a:lstStyle/>
          <a:p>
            <a:pPr algn="l" rtl="0"/>
            <a:r>
              <a:rPr lang="vi" b="1" i="1" u="none" baseline="0"/>
              <a:t>Triệu chứng của Tê cóng</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pPr algn="r" rtl="0"/>
            <a:r>
              <a:rPr lang="vi" b="0" i="0" u="none" baseline="0"/>
              <a:t>3-41</a:t>
            </a:r>
          </a:p>
        </p:txBody>
      </p:sp>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pPr rtl="0"/>
            <a:r>
              <a:rPr lang="vi" b="0" i="0" u="none" baseline="0"/>
              <a:t>PM 3-16</a:t>
            </a:r>
          </a:p>
        </p:txBody>
      </p:sp>
      <p:pic>
        <p:nvPicPr>
          <p:cNvPr id="6" name="Picture 5" descr="Triệu chứng của tê cóng. Hình ảnh bàn chân bị đổi màu da, lở loét, nóng rát và tê.">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pPr algn="l" rtl="0"/>
            <a:r>
              <a:rPr lang="vi" sz="2400" b="0" i="0" u="none" baseline="0" dirty="0"/>
              <a:t>Ngâm vùng bị thương trong nước ấm (KHÔNG phải nước nóng) </a:t>
            </a:r>
          </a:p>
          <a:p>
            <a:pPr lvl="1" algn="l" rtl="0"/>
            <a:r>
              <a:rPr lang="vi" sz="2200" b="0" i="0" u="none" baseline="0" dirty="0"/>
              <a:t>Làm ấm từ từ!</a:t>
            </a:r>
          </a:p>
          <a:p>
            <a:pPr algn="l" rtl="0"/>
            <a:r>
              <a:rPr lang="vi" sz="2400" b="0" i="0" u="none" baseline="0" dirty="0"/>
              <a:t>Không để bị đóng băng trở lại </a:t>
            </a:r>
          </a:p>
          <a:p>
            <a:pPr algn="l" rtl="0"/>
            <a:r>
              <a:rPr lang="vi" sz="2400" b="0" i="0" u="none" baseline="0" dirty="0"/>
              <a:t>Đừng cố gắng dùng xoa bóp </a:t>
            </a:r>
          </a:p>
          <a:p>
            <a:pPr algn="l" rtl="0"/>
            <a:r>
              <a:rPr lang="vi" sz="2400" b="0" i="0" u="none" baseline="0" dirty="0"/>
              <a:t>Băng bộ phận cơ thể bị ảnh hưởng trong băng khô, vô trùng </a:t>
            </a:r>
          </a:p>
          <a:p>
            <a:pPr lvl="1" algn="l" rtl="0"/>
            <a:endParaRPr lang="vi" dirty="0"/>
          </a:p>
          <a:p>
            <a:endParaRPr lang="vi" dirty="0"/>
          </a:p>
        </p:txBody>
      </p:sp>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p:txBody>
          <a:bodyPr/>
          <a:lstStyle/>
          <a:p>
            <a:pPr algn="l" rtl="0"/>
            <a:r>
              <a:rPr lang="vi" b="1" i="1" u="none" baseline="0"/>
              <a:t>Điều trị Tê cóng</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pPr algn="r" rtl="0"/>
            <a:r>
              <a:rPr lang="vi" b="0" i="0" u="none" baseline="0"/>
              <a:t>3-42</a:t>
            </a:r>
          </a:p>
        </p:txBody>
      </p:sp>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pPr rtl="0"/>
            <a:r>
              <a:rPr lang="vi" b="0" i="0" u="none" baseline="0"/>
              <a:t>PM 3-16</a:t>
            </a:r>
          </a:p>
        </p:txBody>
      </p:sp>
      <p:pic>
        <p:nvPicPr>
          <p:cNvPr id="6" name="Picture 5" descr="Điều trị Tê cóng. Hình ảnh cho thấy một túi nước nóng bằng cao su.">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24904" y="4104130"/>
            <a:ext cx="2639258" cy="1742562"/>
          </a:xfrm>
          <a:prstGeom prst="rect">
            <a:avLst/>
          </a:prstGeom>
        </p:spPr>
      </p:pic>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pPr algn="l" rtl="0"/>
            <a:r>
              <a:rPr lang="vi" b="1" i="0" u="none" baseline="0" dirty="0"/>
              <a:t>Chuột rút do nhiệt</a:t>
            </a:r>
          </a:p>
          <a:p>
            <a:pPr lvl="1" algn="l" rtl="0"/>
            <a:r>
              <a:rPr lang="vi" b="0" i="0" u="none" baseline="0" dirty="0"/>
              <a:t>Co thắt cơ bắp do gắng sức quá mức dưới nhiệt độ cao </a:t>
            </a:r>
          </a:p>
          <a:p>
            <a:pPr algn="l" rtl="0"/>
            <a:r>
              <a:rPr lang="vi" b="1" i="0" u="none" baseline="0" dirty="0"/>
              <a:t>Kiệt sức do nhiệt</a:t>
            </a:r>
          </a:p>
          <a:p>
            <a:pPr lvl="1" algn="l" rtl="0"/>
            <a:r>
              <a:rPr lang="vi" b="0" i="0" u="none" baseline="0" dirty="0"/>
              <a:t>Xảy ra khi tập thể dục hoặc làm việc trong nhiệt độ quá cao dẫn đến mất nước trong cơ thể </a:t>
            </a:r>
          </a:p>
          <a:p>
            <a:pPr algn="l" rtl="0"/>
            <a:r>
              <a:rPr lang="vi" b="1" i="0" u="none" baseline="0" dirty="0"/>
              <a:t>Sốc nhiệt</a:t>
            </a:r>
          </a:p>
          <a:p>
            <a:pPr lvl="1" algn="l" rtl="0"/>
            <a:r>
              <a:rPr lang="vi" b="0" i="0" u="none" baseline="0" dirty="0"/>
              <a:t>Hệ thống kiểm soát nhiệt độ cơ thể của nạn nhân ngưng hoạt động </a:t>
            </a:r>
          </a:p>
          <a:p>
            <a:pPr lvl="1" algn="l" rtl="0"/>
            <a:r>
              <a:rPr lang="vi" b="0" i="0" u="none" baseline="0" dirty="0"/>
              <a:t>Nhiệt độ cơ thể tăng cao đến mức gây tổn thương não và tử vong </a:t>
            </a:r>
          </a:p>
          <a:p>
            <a:endParaRPr lang="vi" dirty="0"/>
          </a:p>
          <a:p>
            <a:pPr lvl="1" algn="l" rtl="0"/>
            <a:endParaRPr lang="vi" dirty="0"/>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p:txBody>
          <a:bodyPr>
            <a:normAutofit fontScale="90000"/>
          </a:bodyPr>
          <a:lstStyle/>
          <a:p>
            <a:pPr algn="l" rtl="0"/>
            <a:r>
              <a:rPr lang="vi" b="1" i="1" u="none" baseline="0"/>
              <a:t>Chấn thương Liên quan đến Nhiệt</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pPr algn="r" rtl="0"/>
            <a:r>
              <a:rPr lang="vi" b="0" i="0" u="none" baseline="0"/>
              <a:t>3-43</a:t>
            </a:r>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pPr rtl="0"/>
            <a:r>
              <a:rPr lang="vi" b="0" i="0" u="none" baseline="0"/>
              <a:t>PM 3-17</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normAutofit/>
          </a:bodyPr>
          <a:lstStyle/>
          <a:p>
            <a:pPr algn="l" rtl="0"/>
            <a:r>
              <a:rPr lang="vi" sz="2700" b="0" i="0" u="none" baseline="0" dirty="0"/>
              <a:t>Da mát, ẩm, nhợt nhạt hoặc đỏ ửng</a:t>
            </a:r>
          </a:p>
          <a:p>
            <a:pPr algn="l" rtl="0"/>
            <a:r>
              <a:rPr lang="vi" sz="2700" b="0" i="0" u="none" baseline="0" dirty="0"/>
              <a:t>Đổ mồ hôi nhiều</a:t>
            </a:r>
          </a:p>
          <a:p>
            <a:pPr algn="l" rtl="0"/>
            <a:r>
              <a:rPr lang="vi" sz="2700" b="0" i="0" u="none" baseline="0" dirty="0"/>
              <a:t>Đau đầu</a:t>
            </a:r>
          </a:p>
          <a:p>
            <a:pPr algn="l" rtl="0"/>
            <a:r>
              <a:rPr lang="vi" sz="2700" b="0" i="0" u="none" baseline="0" dirty="0"/>
              <a:t>Buồn nôn hoặc nôn mửa</a:t>
            </a:r>
          </a:p>
          <a:p>
            <a:pPr algn="l" rtl="0"/>
            <a:r>
              <a:rPr lang="vi" sz="2700" b="0" i="0" u="none" baseline="0" dirty="0"/>
              <a:t>Chóng mặt</a:t>
            </a:r>
          </a:p>
          <a:p>
            <a:pPr algn="l" rtl="0"/>
            <a:r>
              <a:rPr lang="vi" sz="2700" b="0" i="0" u="none" baseline="0" dirty="0"/>
              <a:t>Kiệt sức</a:t>
            </a:r>
          </a:p>
        </p:txBody>
      </p:sp>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p:txBody>
          <a:bodyPr>
            <a:normAutofit fontScale="90000"/>
          </a:bodyPr>
          <a:lstStyle/>
          <a:p>
            <a:pPr algn="l" rtl="0"/>
            <a:r>
              <a:rPr lang="vi" b="1" i="1" u="none" baseline="0"/>
              <a:t>Triệu chứng Kiệt sức vì Nhiệt</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pPr algn="r" rtl="0"/>
            <a:r>
              <a:rPr lang="vi" b="0" i="0" u="none" baseline="0"/>
              <a:t>3-44</a:t>
            </a:r>
          </a:p>
        </p:txBody>
      </p:sp>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pPr rtl="0"/>
            <a:r>
              <a:rPr lang="vi" b="0" i="0" u="none" baseline="0"/>
              <a:t>PM 3-17</a:t>
            </a:r>
          </a:p>
        </p:txBody>
      </p:sp>
      <p:pic>
        <p:nvPicPr>
          <p:cNvPr id="6" name="Picture 5" descr="Triệu chứng kiệt sức vì nóng. Hình ảnh một người bị đổ mồ hôi nhiều và kiệt sức">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394551" y="1702396"/>
            <a:ext cx="2283560" cy="3330115"/>
          </a:xfrm>
          <a:prstGeom prst="rect">
            <a:avLst/>
          </a:prstGeom>
        </p:spPr>
      </p:pic>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pPr algn="l" rtl="0"/>
            <a:r>
              <a:rPr lang="vi" b="0" i="0" u="none" baseline="0"/>
              <a:t>Da nóng, đỏ</a:t>
            </a:r>
          </a:p>
          <a:p>
            <a:pPr algn="l" rtl="0"/>
            <a:r>
              <a:rPr lang="vi" b="0" i="0" u="none" baseline="0"/>
              <a:t>Ít đổ mồ hôi</a:t>
            </a:r>
          </a:p>
          <a:p>
            <a:pPr algn="l" rtl="0"/>
            <a:r>
              <a:rPr lang="vi" b="0" i="0" u="none" baseline="0"/>
              <a:t>Biến đổi trong ý thức</a:t>
            </a:r>
          </a:p>
          <a:p>
            <a:pPr algn="l" rtl="0"/>
            <a:r>
              <a:rPr lang="vi" b="0" i="0" u="none" baseline="0"/>
              <a:t>Mạch nhanh, yếu và thở nhanh, không sâu</a:t>
            </a:r>
          </a:p>
        </p:txBody>
      </p:sp>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p:txBody>
          <a:bodyPr>
            <a:normAutofit/>
          </a:bodyPr>
          <a:lstStyle/>
          <a:p>
            <a:pPr algn="l" rtl="0"/>
            <a:r>
              <a:rPr lang="vi" b="1" i="1" u="none" baseline="0"/>
              <a:t>Triệu chứng Sốc nhiệt</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pPr algn="r" rtl="0"/>
            <a:r>
              <a:rPr lang="vi" b="0" i="0" u="none" baseline="0"/>
              <a:t>3-45</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pPr rtl="0"/>
            <a:r>
              <a:rPr lang="vi" b="0" i="0" u="none" baseline="0"/>
              <a:t>PM 3-17</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pPr algn="l" rtl="0"/>
            <a:r>
              <a:rPr lang="vi" b="0" i="0" u="none" baseline="0" dirty="0"/>
              <a:t>Tìm hiểu về báo động, cảnh báo và các tuyến đường sơ tán trong cộng đồng </a:t>
            </a:r>
          </a:p>
          <a:p>
            <a:pPr algn="l" rtl="0"/>
            <a:r>
              <a:rPr lang="vi" b="0" i="0" u="none" baseline="0" dirty="0"/>
              <a:t>Thực hiện đào tạo </a:t>
            </a:r>
          </a:p>
          <a:p>
            <a:pPr algn="l" rtl="0"/>
            <a:r>
              <a:rPr lang="vi" b="0" i="0" u="none" baseline="0" dirty="0"/>
              <a:t>Rèn luyện các kỹ năng và các kế hoạch cá nhân </a:t>
            </a:r>
          </a:p>
          <a:p>
            <a:pPr algn="l" rtl="0"/>
            <a:r>
              <a:rPr lang="vi" b="0" i="0" u="none" baseline="0" dirty="0"/>
              <a:t>Kết nối thành mạng lưới và giúp đỡ người khác </a:t>
            </a:r>
          </a:p>
          <a:p>
            <a:pPr algn="l" rtl="0"/>
            <a:r>
              <a:rPr lang="vi" b="0" i="0" u="none" baseline="0" dirty="0"/>
              <a:t>Cung cấp phản hồi cho cộng đồng </a:t>
            </a:r>
          </a:p>
          <a:p>
            <a:pPr algn="l" rtl="0"/>
            <a:r>
              <a:rPr lang="vi" b="0" i="0" u="none" baseline="0" dirty="0"/>
              <a:t>Báo cáo hoạt động đáng ngờ </a:t>
            </a:r>
          </a:p>
          <a:p>
            <a:pPr algn="l" rtl="0"/>
            <a:r>
              <a:rPr lang="vi" b="0" i="0" u="none" baseline="0" dirty="0"/>
              <a:t>Tình nguyện viên </a:t>
            </a:r>
          </a:p>
        </p:txBody>
      </p:sp>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p:txBody>
          <a:bodyPr/>
          <a:lstStyle/>
          <a:p>
            <a:pPr algn="l" rtl="0"/>
            <a:r>
              <a:rPr lang="vi" b="1" i="1" u="none" baseline="0"/>
              <a:t>Công chúng</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pPr algn="r" rtl="0"/>
            <a:r>
              <a:rPr lang="vi" b="0" i="0" u="none" baseline="0"/>
              <a:t>1-9</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pPr rtl="0"/>
            <a:r>
              <a:rPr lang="vi" b="0" i="0" u="none" baseline="0"/>
              <a:t>PM 1-4</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pPr algn="l" rtl="0"/>
            <a:r>
              <a:rPr lang="vi" b="0" i="0" u="none" baseline="0"/>
              <a:t>Đưa từ nơi nóng sang nơi mát mẻ </a:t>
            </a:r>
          </a:p>
          <a:p>
            <a:pPr algn="l" rtl="0"/>
            <a:r>
              <a:rPr lang="vi" b="0" i="0" u="none" baseline="0"/>
              <a:t>Từ từ làm mát cơ thể </a:t>
            </a:r>
          </a:p>
          <a:p>
            <a:pPr algn="l" rtl="0"/>
            <a:r>
              <a:rPr lang="vi" b="0" i="0" u="none" baseline="0"/>
              <a:t>Để bệnh nhân bị kệt sức vì nóng uống nước, TỪ TỪ </a:t>
            </a:r>
          </a:p>
          <a:p>
            <a:pPr algn="l" rtl="0"/>
            <a:r>
              <a:rPr lang="vi" b="0" i="0" u="none" baseline="0"/>
              <a:t>Không cung cấp thức ăn hoặc đồ uống cho bệnh nhân nếu họ bị nôn mửa, chuột rút hoặc mất ý thức </a:t>
            </a:r>
          </a:p>
        </p:txBody>
      </p:sp>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p:txBody>
          <a:bodyPr>
            <a:normAutofit fontScale="90000"/>
          </a:bodyPr>
          <a:lstStyle/>
          <a:p>
            <a:pPr algn="l" rtl="0"/>
            <a:r>
              <a:rPr lang="vi" b="1" i="1" u="none" baseline="0"/>
              <a:t>Điều trị Chấn thương Liên quan đến Nhiệt</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pPr algn="r" rtl="0"/>
            <a:r>
              <a:rPr lang="vi" b="0" i="0" u="none" baseline="0"/>
              <a:t>3-46</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pPr rtl="0"/>
            <a:r>
              <a:rPr lang="vi" b="0" i="0" u="none" baseline="0"/>
              <a:t>PM 3-18</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pPr algn="l" rtl="0"/>
            <a:r>
              <a:rPr lang="vi" b="0" i="0" u="none" baseline="0"/>
              <a:t>Nếu nghi ngờ bị cắn hoặc chích, và tình huống không khẩn cấp:</a:t>
            </a:r>
          </a:p>
          <a:p>
            <a:pPr lvl="1" algn="l" rtl="0"/>
            <a:r>
              <a:rPr lang="vi" b="0" i="0" u="none" baseline="0"/>
              <a:t>Loại bỏ ngòi chích nếu vẫn còn bằng cách cạo cạnh của thẻ tín dụng hoặc vật cứng, thẳng khác trên ngòi chích</a:t>
            </a:r>
          </a:p>
          <a:p>
            <a:pPr lvl="1" algn="l" rtl="0"/>
            <a:r>
              <a:rPr lang="vi" b="0" i="0" u="none" baseline="0"/>
              <a:t>Rửa kỹ vết thương bằng xà phòng và nước</a:t>
            </a:r>
          </a:p>
          <a:p>
            <a:pPr lvl="1" algn="l" rtl="0"/>
            <a:r>
              <a:rPr lang="vi" b="0" i="0" u="none" baseline="0"/>
              <a:t>Đặt đá lên vết thương trong 10 phút rồi lại nghỉ 10 phút </a:t>
            </a:r>
          </a:p>
          <a:p>
            <a:endParaRPr lang="vi" dirty="0"/>
          </a:p>
        </p:txBody>
      </p:sp>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p:txBody>
          <a:bodyPr>
            <a:normAutofit fontScale="90000"/>
          </a:bodyPr>
          <a:lstStyle/>
          <a:p>
            <a:pPr algn="l" rtl="0"/>
            <a:r>
              <a:rPr lang="vi" b="1" i="1" u="none" baseline="0"/>
              <a:t>Điều trị Vết cắn/Vết chích</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pPr algn="r" rtl="0"/>
            <a:r>
              <a:rPr lang="vi" b="0" i="0" u="none" baseline="0"/>
              <a:t>3-47</a:t>
            </a:r>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pPr rtl="0"/>
            <a:r>
              <a:rPr lang="vi" b="0" i="0" u="none" baseline="0"/>
              <a:t>PM 3-18</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pPr algn="l" rtl="0"/>
            <a:r>
              <a:rPr lang="vi" b="0" i="0" u="none" baseline="0"/>
              <a:t>Hãy làm cho bệnh nhân bình tĩnh </a:t>
            </a:r>
          </a:p>
          <a:p>
            <a:pPr algn="l" rtl="0"/>
            <a:r>
              <a:rPr lang="vi" b="0" i="0" u="none" baseline="0"/>
              <a:t>Nếu có thể, hãy tìm và tiêm Epi-pen  bệnh nhân cho họ</a:t>
            </a:r>
          </a:p>
          <a:p>
            <a:pPr lvl="1" algn="l" rtl="0"/>
            <a:r>
              <a:rPr lang="vi" b="0" i="0" u="none" baseline="0"/>
              <a:t>Nhiều người bị dị ứng nặng luôn mang theo nó bên người </a:t>
            </a:r>
          </a:p>
          <a:p>
            <a:pPr algn="l" rtl="0"/>
            <a:r>
              <a:rPr lang="vi" b="0" i="0" u="none" baseline="0"/>
              <a:t>Không dùng thuốc ngoài Epi-pen</a:t>
            </a:r>
          </a:p>
          <a:p>
            <a:pPr lvl="1" algn="l" rtl="0"/>
            <a:r>
              <a:rPr lang="vi" b="0" i="0" u="none" baseline="0"/>
              <a:t>Các thuốc ngoài bao gồm thuốc giảm đau, thuốc dị ứng, v.v.</a:t>
            </a:r>
          </a:p>
        </p:txBody>
      </p:sp>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p:txBody>
          <a:bodyPr/>
          <a:lstStyle/>
          <a:p>
            <a:pPr algn="l" rtl="0"/>
            <a:r>
              <a:rPr lang="vi" b="1" i="1" u="none" baseline="0"/>
              <a:t>Sốc phản vệ</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pPr algn="r" rtl="0"/>
            <a:r>
              <a:rPr lang="vi" b="0" i="0" u="none" baseline="0"/>
              <a:t>3-48</a:t>
            </a:r>
          </a:p>
        </p:txBody>
      </p:sp>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pPr rtl="0"/>
            <a:r>
              <a:rPr lang="vi" b="0" i="0" u="none" baseline="0"/>
              <a:t>PM 3-18</a:t>
            </a:r>
          </a:p>
        </p:txBody>
      </p:sp>
      <p:pic>
        <p:nvPicPr>
          <p:cNvPr id="9" name="Picture 8" descr="Sốc phản vệ. Hình ảnh của sản phẩm EpiPen 0.3mg được đề nghị cho sốc phản vệ">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77500" lnSpcReduction="20000"/>
          </a:bodyPr>
          <a:lstStyle/>
          <a:p>
            <a:pPr algn="l" rtl="0"/>
            <a:r>
              <a:rPr lang="vi" sz="3000" b="0" i="0" u="none" baseline="0"/>
              <a:t>Các phương pháp cứu sống mà tình nguyện viên CERT có thể thực hiện:</a:t>
            </a:r>
          </a:p>
          <a:p>
            <a:pPr lvl="1" algn="l" rtl="0"/>
            <a:r>
              <a:rPr lang="vi" b="0" i="0" u="none" baseline="0"/>
              <a:t>Kiểm soát chảy máu bằng áp lực trực tiếp và/hoặc dụng cụ cầm máu </a:t>
            </a:r>
          </a:p>
          <a:p>
            <a:pPr lvl="1" algn="l" rtl="0"/>
            <a:r>
              <a:rPr lang="vi" b="0" i="0" u="none" baseline="0"/>
              <a:t>Duy trì nhiệt độ cơ thể bình thường </a:t>
            </a:r>
          </a:p>
          <a:p>
            <a:pPr lvl="1" algn="l" rtl="0"/>
            <a:r>
              <a:rPr lang="vi" b="0" i="0" u="none" baseline="0"/>
              <a:t>Mở đường thở và đặt bệnh nhân nằm đúng vị trí </a:t>
            </a:r>
          </a:p>
          <a:p>
            <a:pPr algn="l" rtl="0"/>
            <a:r>
              <a:rPr lang="vi" sz="3000" b="0" i="0" u="none" baseline="0"/>
              <a:t>Các thương tích khác thường gặp sau thảm họa:</a:t>
            </a:r>
            <a:endParaRPr lang="vi" dirty="0"/>
          </a:p>
          <a:p>
            <a:pPr lvl="1" algn="l" rtl="0"/>
            <a:r>
              <a:rPr lang="vi" b="0" i="0" u="none" baseline="0"/>
              <a:t>Bỏng</a:t>
            </a:r>
          </a:p>
          <a:p>
            <a:pPr lvl="1" algn="l" rtl="0"/>
            <a:r>
              <a:rPr lang="vi" b="0" i="0" u="none" baseline="0"/>
              <a:t>Vết thương</a:t>
            </a:r>
          </a:p>
          <a:p>
            <a:pPr lvl="1" algn="l" rtl="0"/>
            <a:r>
              <a:rPr lang="vi" b="0" i="0" u="none" baseline="0"/>
              <a:t>Cắt cụt và các dị vật đâm vào</a:t>
            </a:r>
          </a:p>
          <a:p>
            <a:pPr lvl="1" algn="l" rtl="0"/>
            <a:r>
              <a:rPr lang="vi" b="0" i="0" u="none" baseline="0"/>
              <a:t>Gãy xương, trật khớp, bong gân và căng cơ</a:t>
            </a:r>
          </a:p>
          <a:p>
            <a:pPr lvl="1" algn="l" rtl="0"/>
            <a:r>
              <a:rPr lang="vi" b="0" i="0" u="none" baseline="0"/>
              <a:t>Chấn thương liên quan đến lạnh</a:t>
            </a:r>
          </a:p>
          <a:p>
            <a:pPr lvl="1" algn="l" rtl="0"/>
            <a:r>
              <a:rPr lang="vi" b="0" i="0" u="none" baseline="0"/>
              <a:t>Chấn thương liên quan đến nhiệt</a:t>
            </a:r>
          </a:p>
          <a:p>
            <a:pPr lvl="1" algn="l" rtl="0"/>
            <a:r>
              <a:rPr lang="vi" b="0" i="0" u="none" baseline="0"/>
              <a:t>Côn trùng cắn/chích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pPr algn="r" rtl="0"/>
            <a:r>
              <a:rPr lang="vi" b="0" i="0" u="none" baseline="0"/>
              <a:t>3-49</a:t>
            </a:r>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pPr rtl="0"/>
            <a:r>
              <a:rPr lang="vi" b="0" i="0" u="none" baseline="0"/>
              <a:t>PM 3-19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lgn="l" rtl="0"/>
            <a:r>
              <a:rPr lang="vi" b="0" i="0" u="none" baseline="0"/>
              <a:t>Đọc trước bài học cho buổi học tiếp theo </a:t>
            </a:r>
          </a:p>
          <a:p>
            <a:pPr algn="l" rtl="0"/>
            <a:r>
              <a:rPr lang="vi" b="0" i="0" u="none" baseline="0"/>
              <a:t>Mặc quần áo phù hợp cho buổi học tiếp theo </a:t>
            </a:r>
          </a:p>
        </p:txBody>
      </p:sp>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pPr algn="r" rtl="0"/>
            <a:r>
              <a:rPr lang="vi" b="0" i="0" u="none" baseline="0"/>
              <a:t>3-50</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pPr rtl="0"/>
            <a:r>
              <a:rPr lang="vi" b="0" i="0" u="none" baseline="0"/>
              <a:t>PM 3-19</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p:txBody>
          <a:bodyPr>
            <a:noAutofit/>
          </a:bodyPr>
          <a:lstStyle/>
          <a:p>
            <a:pPr rtl="0"/>
            <a:r>
              <a:rPr lang="vi" sz="2500" b="1" i="0" u="none" baseline="0" dirty="0">
                <a:solidFill>
                  <a:schemeClr val="bg2">
                    <a:lumMod val="25000"/>
                  </a:schemeClr>
                </a:solidFill>
              </a:rPr>
              <a:t>Bài 4: Các Hoạt động Y tế khi có Thảm họa xảy ra - Phần 2</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sz="5000"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pPr algn="l" rtl="0"/>
            <a:r>
              <a:rPr lang="vi" b="0" i="0" u="none" baseline="0"/>
              <a:t>Tình trạng đe dọa tính mạng:</a:t>
            </a:r>
          </a:p>
          <a:p>
            <a:pPr lvl="1" algn="l" rtl="0"/>
            <a:r>
              <a:rPr lang="vi" b="0" i="0" u="none" baseline="0"/>
              <a:t>Chảy máu nghiêm trọng</a:t>
            </a:r>
          </a:p>
          <a:p>
            <a:pPr lvl="1" algn="l" rtl="0"/>
            <a:r>
              <a:rPr lang="vi" b="0" i="0" u="none" baseline="0"/>
              <a:t>Nhiệt độ cơ thể thấp</a:t>
            </a:r>
          </a:p>
          <a:p>
            <a:pPr lvl="1" algn="l" rtl="0"/>
            <a:r>
              <a:rPr lang="vi" b="0" i="0" u="none" baseline="0"/>
              <a:t>Tắc nghẽn đường thở </a:t>
            </a:r>
          </a:p>
        </p:txBody>
      </p:sp>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p:txBody>
          <a:bodyPr/>
          <a:lstStyle/>
          <a:p>
            <a:pPr algn="l" rtl="0"/>
            <a:r>
              <a:rPr lang="vi" b="1" i="1" u="none" baseline="0"/>
              <a:t>Ôn lại Bài 3</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pPr algn="r" rtl="0"/>
            <a:r>
              <a:rPr lang="vi" b="0" i="0" u="none" baseline="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gn="l" rtl="0">
              <a:lnSpc>
                <a:spcPct val="100000"/>
              </a:lnSpc>
              <a:spcBef>
                <a:spcPts val="500"/>
              </a:spcBef>
            </a:pPr>
            <a:r>
              <a:rPr lang="vi" sz="2700" b="0" i="0" u="none" baseline="0" dirty="0"/>
              <a:t>Thu thập Dữ kiện</a:t>
            </a:r>
          </a:p>
          <a:p>
            <a:pPr algn="l" rtl="0">
              <a:lnSpc>
                <a:spcPct val="100000"/>
              </a:lnSpc>
              <a:spcBef>
                <a:spcPts val="500"/>
              </a:spcBef>
            </a:pPr>
            <a:r>
              <a:rPr lang="vi" sz="2700" b="0" i="0" u="none" baseline="0" dirty="0"/>
              <a:t>Đánh giá Thiệt hại</a:t>
            </a:r>
          </a:p>
          <a:p>
            <a:pPr algn="l" rtl="0">
              <a:lnSpc>
                <a:spcPct val="100000"/>
              </a:lnSpc>
              <a:spcBef>
                <a:spcPts val="500"/>
              </a:spcBef>
            </a:pPr>
            <a:r>
              <a:rPr lang="vi" sz="2700" b="0" i="0" u="none" baseline="0" dirty="0"/>
              <a:t>Xem xét các Khả năng</a:t>
            </a:r>
          </a:p>
          <a:p>
            <a:pPr algn="l" rtl="0">
              <a:lnSpc>
                <a:spcPct val="100000"/>
              </a:lnSpc>
              <a:spcBef>
                <a:spcPts val="500"/>
              </a:spcBef>
            </a:pPr>
            <a:r>
              <a:rPr lang="vi" sz="2700" b="0" i="0" u="none" baseline="0" dirty="0"/>
              <a:t>Đánh giá Tình hình của Quý vị</a:t>
            </a:r>
          </a:p>
          <a:p>
            <a:pPr algn="l" rtl="0">
              <a:lnSpc>
                <a:spcPct val="100000"/>
              </a:lnSpc>
              <a:spcBef>
                <a:spcPts val="500"/>
              </a:spcBef>
            </a:pPr>
            <a:r>
              <a:rPr lang="vi" sz="2700" b="0" i="0" u="none" baseline="0" dirty="0"/>
              <a:t>Thiết lập các Ưu tiên</a:t>
            </a:r>
          </a:p>
          <a:p>
            <a:pPr algn="l" rtl="0">
              <a:lnSpc>
                <a:spcPct val="100000"/>
              </a:lnSpc>
              <a:spcBef>
                <a:spcPts val="500"/>
              </a:spcBef>
            </a:pPr>
            <a:r>
              <a:rPr lang="vi" sz="2700" b="0" i="0" u="none" baseline="0" dirty="0"/>
              <a:t>Ra Quyết định</a:t>
            </a:r>
          </a:p>
          <a:p>
            <a:pPr algn="l" rtl="0">
              <a:lnSpc>
                <a:spcPct val="100000"/>
              </a:lnSpc>
              <a:spcBef>
                <a:spcPts val="500"/>
              </a:spcBef>
            </a:pPr>
            <a:r>
              <a:rPr lang="vi" sz="2700" b="0" i="0" u="none" baseline="0" dirty="0"/>
              <a:t>Xây dựng Kế hoạch Hành động</a:t>
            </a:r>
          </a:p>
          <a:p>
            <a:pPr algn="l" rtl="0">
              <a:lnSpc>
                <a:spcPct val="100000"/>
              </a:lnSpc>
              <a:spcBef>
                <a:spcPts val="500"/>
              </a:spcBef>
            </a:pPr>
            <a:r>
              <a:rPr lang="vi" sz="2700" b="0" i="0" u="none" baseline="0" dirty="0"/>
              <a:t>Hành động</a:t>
            </a:r>
          </a:p>
          <a:p>
            <a:pPr algn="l" rtl="0">
              <a:lnSpc>
                <a:spcPct val="100000"/>
              </a:lnSpc>
              <a:spcBef>
                <a:spcPts val="500"/>
              </a:spcBef>
            </a:pPr>
            <a:r>
              <a:rPr lang="vi" sz="2700" b="0" i="0" u="none" baseline="0" dirty="0"/>
              <a:t>Đánh giá Tiến độ</a:t>
            </a:r>
          </a:p>
        </p:txBody>
      </p:sp>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p:txBody>
          <a:bodyPr/>
          <a:lstStyle/>
          <a:p>
            <a:pPr algn="l" rtl="0"/>
            <a:r>
              <a:rPr lang="vi" b="1" i="1" u="none" baseline="0"/>
              <a:t>Đánh giá của CERT</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vi" dirty="0"/>
          </a:p>
          <a:p>
            <a:pPr algn="l" rtl="0"/>
            <a:r>
              <a:rPr lang="vi" b="0" i="0" u="none" baseline="0"/>
              <a:t>Đào tạo Cơ bản cho CERT Bài 4: Các Hoạt động Y tế khi có Thảm họa xảy ra - Phần 2</a:t>
            </a:r>
          </a:p>
          <a:p>
            <a:endParaRPr lang="vi"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pPr algn="r" rtl="0"/>
            <a:r>
              <a:rPr lang="vi" b="0" i="0" u="none" baseline="0"/>
              <a:t>4-2</a:t>
            </a:r>
          </a:p>
        </p:txBody>
      </p:sp>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pPr rtl="0"/>
            <a:r>
              <a:rPr lang="vi" b="0" i="0" u="none" baseline="0"/>
              <a:t>PM 2-8</a:t>
            </a:r>
          </a:p>
        </p:txBody>
      </p:sp>
      <p:pic>
        <p:nvPicPr>
          <p:cNvPr id="7" name="Picture 6" descr="Đánh giá của CERT Hình ảnh của một quá trình hiển thị quá trình liên tục tăng kích thước chứng chỉ bằng cách sử dụng mũi tên đồng hồ về phía trước.">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53" y="1930114"/>
            <a:ext cx="3774300" cy="3863837"/>
          </a:xfrm>
          <a:prstGeom prst="rect">
            <a:avLst/>
          </a:prstGeom>
        </p:spPr>
      </p:pic>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normAutofit/>
          </a:bodyPr>
          <a:lstStyle/>
          <a:p>
            <a:pPr algn="l" rtl="0"/>
            <a:r>
              <a:rPr lang="vi" sz="2600" b="0" i="0" u="none" baseline="0" dirty="0"/>
              <a:t>Giải thích vai trò của tình nguyện viên CERT trong một sự cố gây thương vong hàng loạt </a:t>
            </a:r>
          </a:p>
          <a:p>
            <a:pPr algn="l" rtl="0"/>
            <a:r>
              <a:rPr lang="vi" sz="2600" b="0" i="0" u="none" baseline="0" dirty="0"/>
              <a:t>Mô tả chức năng của các hoạt động y tế khi có thảm họa xảy ra </a:t>
            </a:r>
          </a:p>
          <a:p>
            <a:pPr algn="l" rtl="0"/>
            <a:r>
              <a:rPr lang="vi" sz="2600" b="0" i="0" u="none" baseline="0" dirty="0"/>
              <a:t>Mô tả cách thiết lập các khu vực điều trị cho nạn nhân </a:t>
            </a:r>
          </a:p>
          <a:p>
            <a:pPr algn="l" rtl="0"/>
            <a:r>
              <a:rPr lang="vi" sz="2600" b="0" i="0" u="none" baseline="0" dirty="0"/>
              <a:t>Thực hiện đánh giá bệnh nhân từ đầu đến chân </a:t>
            </a:r>
          </a:p>
          <a:p>
            <a:pPr algn="l" rtl="0"/>
            <a:r>
              <a:rPr lang="vi" sz="2600" b="0" i="0" u="none" baseline="0" dirty="0"/>
              <a:t>Thực hiện các cải thiện điều kiện vệ sinh và làm vệ sinh phù hợp để bảo vệ sức khỏe cộng đồng </a:t>
            </a:r>
          </a:p>
        </p:txBody>
      </p:sp>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p:txBody>
          <a:bodyPr>
            <a:normAutofit fontScale="90000"/>
          </a:bodyPr>
          <a:lstStyle/>
          <a:p>
            <a:pPr algn="l" rtl="0"/>
            <a:r>
              <a:rPr lang="vi" b="1" i="1" u="none" baseline="0"/>
              <a:t>Các mục tiêu của Bài học</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4: Các Hoạt động Y tế khi có Thảm họa xảy ra - Phần 2</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pPr algn="r" rtl="0"/>
            <a:r>
              <a:rPr lang="vi" b="0" i="0" u="none" baseline="0"/>
              <a:t>4-3</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pPr rtl="0"/>
            <a:r>
              <a:rPr lang="vi" b="0" i="0" u="none" baseline="0"/>
              <a:t>PM 4-1</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pPr algn="l" rtl="0"/>
            <a:r>
              <a:rPr lang="vi" b="0" i="0" u="none" baseline="0"/>
              <a:t>Các sự cố trong đó số người bị thương vong nhiều áp đảo các nguồn lực tại địa phương </a:t>
            </a:r>
          </a:p>
          <a:p>
            <a:pPr lvl="1" algn="l" rtl="0"/>
            <a:r>
              <a:rPr lang="vi" b="0" i="0" u="none" baseline="0"/>
              <a:t>Trật bánh tàu hỏa</a:t>
            </a:r>
          </a:p>
          <a:p>
            <a:pPr lvl="1" algn="l" rtl="0"/>
            <a:r>
              <a:rPr lang="vi" b="0" i="0" u="none" baseline="0"/>
              <a:t>Tai nạn nhiều xe hơi</a:t>
            </a:r>
          </a:p>
          <a:p>
            <a:pPr lvl="1" algn="l" rtl="0"/>
            <a:r>
              <a:rPr lang="vi" b="0" i="0" u="none" baseline="0"/>
              <a:t>Tai nạn xe buýt</a:t>
            </a:r>
          </a:p>
          <a:p>
            <a:pPr lvl="1" algn="l" rtl="0"/>
            <a:r>
              <a:rPr lang="vi" b="0" i="0" u="none" baseline="0"/>
              <a:t>Tòa nhà sụp đổ</a:t>
            </a:r>
          </a:p>
          <a:p>
            <a:pPr lvl="1" algn="l" rtl="0"/>
            <a:r>
              <a:rPr lang="vi" b="0" i="0" u="none" baseline="0"/>
              <a:t>Thiên tai (ví dụ: lốc xoáy) </a:t>
            </a:r>
          </a:p>
          <a:p>
            <a:endParaRPr lang="vi" dirty="0"/>
          </a:p>
        </p:txBody>
      </p:sp>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p:txBody>
          <a:bodyPr>
            <a:normAutofit fontScale="90000"/>
          </a:bodyPr>
          <a:lstStyle/>
          <a:p>
            <a:pPr algn="l" rtl="0"/>
            <a:r>
              <a:rPr lang="vi" b="1" i="1" u="none" baseline="0"/>
              <a:t>Các Sự cố Gây thương vong Hàng loạt</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pPr algn="r" rtl="0"/>
            <a:r>
              <a:rPr lang="vi" b="0" i="0" u="none" baseline="0"/>
              <a:t>4-4</a:t>
            </a:r>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pPr algn="l" rtl="0"/>
            <a:r>
              <a:rPr lang="vi" b="0" i="0" u="none" baseline="0"/>
              <a:t>Cách tiếp cận chuẩn bị cho tình huống khẩn cấp Toàn Cộng đồng tìm cách thu hút toàn bộ năng lực xã hội </a:t>
            </a:r>
          </a:p>
          <a:p>
            <a:pPr algn="l" rtl="0"/>
            <a:r>
              <a:rPr lang="vi" b="0" i="0" u="none" baseline="0"/>
              <a:t>Các mối quan hệ và kết nối xã hội là nền tảng cho một cộng đồng kiên cường hơn có thể phục hồi sau thảm họa </a:t>
            </a:r>
          </a:p>
          <a:p>
            <a:pPr algn="l" rtl="0"/>
            <a:r>
              <a:rPr lang="vi" b="0" i="0" u="none" baseline="0"/>
              <a:t>Liên minh cộng đồng củng cố các mối quan hệ và cung cấp cơ sở để tổ chức các nỗ lực chuẩn bị cho cộng đồng </a:t>
            </a:r>
          </a:p>
        </p:txBody>
      </p:sp>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p:txBody>
          <a:bodyPr>
            <a:normAutofit fontScale="90000"/>
          </a:bodyPr>
          <a:lstStyle/>
          <a:p>
            <a:pPr algn="l" rtl="0"/>
            <a:r>
              <a:rPr lang="vi" b="1" i="1" u="none" baseline="0"/>
              <a:t>Thu hút Sự tham gia của Toàn bộ Cộng đồng</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pPr algn="r" rtl="0"/>
            <a:r>
              <a:rPr lang="vi" b="0" i="0" u="none" baseline="0"/>
              <a:t>1-10</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pPr rtl="0"/>
            <a:r>
              <a:rPr lang="vi" b="0" i="0" u="none" baseline="0"/>
              <a:t>PM 1-4</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pPr algn="l" rtl="0"/>
            <a:r>
              <a:rPr lang="vi" b="0" i="0" u="none" baseline="0"/>
              <a:t>Trong các sự kiện gây thương vong hàng loạt, phản ứng viên đầu tiên sẽ:</a:t>
            </a:r>
          </a:p>
          <a:p>
            <a:pPr lvl="1" algn="l" rtl="0"/>
            <a:r>
              <a:rPr lang="vi" b="0" i="0" u="none" baseline="0"/>
              <a:t>Thiết lập chỉ huy và kiểm soát khu vực xảy ra sự cố</a:t>
            </a:r>
          </a:p>
          <a:p>
            <a:pPr lvl="1" algn="l" rtl="0"/>
            <a:r>
              <a:rPr lang="vi" b="0" i="0" u="none" baseline="0"/>
              <a:t>Tiến hành đánh giá và thiết lập tại hiện trường</a:t>
            </a:r>
          </a:p>
          <a:p>
            <a:pPr lvl="1" algn="l" rtl="0"/>
            <a:r>
              <a:rPr lang="vi" b="0" i="0" u="none" baseline="0"/>
              <a:t>Gửi những nạn nhân với thương tích tương đối nhẹ đến khu vực lưu giữ để chờ điều trị</a:t>
            </a:r>
          </a:p>
          <a:p>
            <a:pPr lvl="1" algn="l" rtl="0"/>
            <a:r>
              <a:rPr lang="vi" b="0" i="0" u="none" baseline="0"/>
              <a:t>Xác định những nạn nhân cần can thiệp để cứu sống và tiến hành điều trị ngay lập tức </a:t>
            </a:r>
          </a:p>
          <a:p>
            <a:endParaRPr lang="vi" dirty="0"/>
          </a:p>
        </p:txBody>
      </p:sp>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p:txBody>
          <a:bodyPr>
            <a:normAutofit fontScale="90000"/>
          </a:bodyPr>
          <a:lstStyle/>
          <a:p>
            <a:pPr algn="l" rtl="0"/>
            <a:r>
              <a:rPr lang="vi" b="1" i="1" u="none" baseline="0"/>
              <a:t>Vai trò của Phản ứng viên Đầu tiên</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pPr algn="r" rtl="0"/>
            <a:r>
              <a:rPr lang="vi" b="0" i="0" u="none" baseline="0"/>
              <a:t>4-5</a:t>
            </a:r>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pPr algn="l" rtl="0"/>
            <a:r>
              <a:rPr lang="vi" sz="2700" b="0" i="0" u="none" baseline="0" dirty="0"/>
              <a:t>Trong các sự kiện gây thương vong hàng loạt, phản ứng viên đầu tiên cũng sẽ:</a:t>
            </a:r>
          </a:p>
          <a:p>
            <a:pPr lvl="1" algn="l" rtl="0"/>
            <a:r>
              <a:rPr lang="vi" sz="2100" b="0" i="0" u="none" baseline="0" dirty="0"/>
              <a:t>Xác định nạn nhân đã chết cũng như những nạn nhân bị thương quá nặng khó cứu</a:t>
            </a:r>
          </a:p>
          <a:p>
            <a:pPr lvl="1" algn="l" rtl="0"/>
            <a:r>
              <a:rPr lang="vi" sz="2100" b="0" i="0" u="none" baseline="0" dirty="0"/>
              <a:t>Thu xếp vận chuyển y tế cho những nạn nhân cần điều trị bổ sung</a:t>
            </a:r>
          </a:p>
          <a:p>
            <a:pPr lvl="1" algn="l" rtl="0"/>
            <a:r>
              <a:rPr lang="vi" sz="2100" b="0" i="0" u="none" baseline="0" dirty="0"/>
              <a:t>Bảo vệ khu vực để bảo vệ những phản ứng viên đầu tiên, những nạn nhân và bằng chứng cho các cuộc điều tra hành pháp</a:t>
            </a:r>
          </a:p>
          <a:p>
            <a:pPr lvl="1" algn="l" rtl="0"/>
            <a:r>
              <a:rPr lang="vi" sz="2100" b="0" i="0" u="none" baseline="0" dirty="0"/>
              <a:t>Loại bỏ các mảnh vỡ và các mối đe dọa đến an toàn hoặc sức khỏe khác </a:t>
            </a:r>
          </a:p>
          <a:p>
            <a:endParaRPr lang="vi" dirty="0"/>
          </a:p>
        </p:txBody>
      </p:sp>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p:txBody>
          <a:bodyPr>
            <a:normAutofit fontScale="90000"/>
          </a:bodyPr>
          <a:lstStyle/>
          <a:p>
            <a:pPr algn="l" rtl="0"/>
            <a:r>
              <a:rPr lang="vi" b="1" i="1" u="none" baseline="0"/>
              <a:t>Vai trò của Phản ứng viên Đầu tiên</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pPr algn="r" rtl="0"/>
            <a:r>
              <a:rPr lang="vi" b="0" i="0" u="none" baseline="0"/>
              <a:t>4-6</a:t>
            </a:r>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vi" sz="2500" b="0" i="0" u="none" baseline="0" dirty="0"/>
              <a:t>Mặc trang thiết bị bảo hộ cá nhân (PPE) và bất kỳ thiết bị/dụng cụ nào cho biết mình là CERT </a:t>
            </a:r>
          </a:p>
          <a:p>
            <a:pPr algn="l" rtl="0">
              <a:lnSpc>
                <a:spcPct val="100000"/>
              </a:lnSpc>
              <a:spcBef>
                <a:spcPts val="600"/>
              </a:spcBef>
            </a:pPr>
            <a:r>
              <a:rPr lang="vi" sz="2500" b="0" i="0" u="none" baseline="0" dirty="0"/>
              <a:t>Xác định vị trí phản ứng viên đầu tiên gần nhất và giới thiệu chính quý vị/cung cấp cho họ thông tin về cơ quan địa phương của quý vị </a:t>
            </a:r>
          </a:p>
          <a:p>
            <a:pPr algn="l" rtl="0">
              <a:lnSpc>
                <a:spcPct val="100000"/>
              </a:lnSpc>
              <a:spcBef>
                <a:spcPts val="600"/>
              </a:spcBef>
            </a:pPr>
            <a:r>
              <a:rPr lang="vi" sz="2500" b="0" i="0" u="none" baseline="0" dirty="0"/>
              <a:t>Nếu không có phản ứng viên đầu tiên, hãy đánh giá tình huống và xác định xem quý vị có thể hỗ trợ các can thiệp cứu sống không</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p:txBody>
          <a:bodyPr>
            <a:normAutofit fontScale="90000"/>
          </a:bodyPr>
          <a:lstStyle/>
          <a:p>
            <a:pPr algn="l" rtl="0"/>
            <a:r>
              <a:rPr lang="vi" b="1" i="1" u="none" baseline="0"/>
              <a:t>Vai trò của các Tình nguyện viên CERT</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vi" b="0" i="0" u="none" baseline="0"/>
              <a:t>4-7</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vi" b="0" i="0" u="none" baseline="0"/>
              <a:t>Khi phản ứng viên đầu tiên đã đến, hãy cung cấp cho họ thông tin chi tiết từ đánh giá của quý vị. Hỏi xem quý vị có thể hỗ trợ thế nào </a:t>
            </a:r>
          </a:p>
          <a:p>
            <a:pPr lvl="1" algn="l" rtl="0">
              <a:lnSpc>
                <a:spcPct val="100000"/>
              </a:lnSpc>
              <a:spcBef>
                <a:spcPts val="600"/>
              </a:spcBef>
            </a:pPr>
            <a:r>
              <a:rPr lang="vi" b="0" i="0" u="none" baseline="0"/>
              <a:t>Vì sự an toàn của quý vị, những phản ứng viên đầu tiên có thể yêu cầu quý vị rời khỏi khu vực. Báo cáo sự cố và vai trò của quý vị với Trưởng nhóm CERT và cơ quan CERT địa phương </a:t>
            </a:r>
          </a:p>
          <a:p>
            <a:pPr algn="l" rtl="0">
              <a:lnSpc>
                <a:spcPct val="100000"/>
              </a:lnSpc>
              <a:spcBef>
                <a:spcPts val="600"/>
              </a:spcBef>
            </a:pPr>
            <a:r>
              <a:rPr lang="vi" b="0" i="0" u="none" baseline="0"/>
              <a:t>Giao tiếp là chìa khóa để hỗ trợ phản ứng viên đầu tiên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p:txBody>
          <a:bodyPr>
            <a:normAutofit fontScale="90000"/>
          </a:bodyPr>
          <a:lstStyle/>
          <a:p>
            <a:pPr algn="l" rtl="0"/>
            <a:r>
              <a:rPr lang="vi" b="1" i="1" u="none" baseline="0"/>
              <a:t>Vai trò của các Tình nguyện viên CERT</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vi" b="0" i="0" u="none" baseline="0"/>
              <a:t>4-7</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pPr rtl="0"/>
            <a:r>
              <a:rPr lang="vi" b="0" i="0" u="none" baseline="0"/>
              <a:t>PM 4-2</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pPr algn="l" rtl="0"/>
            <a:r>
              <a:rPr lang="vi" b="0" i="0" u="none" baseline="0"/>
              <a:t>Phân loại/Đánh giá</a:t>
            </a:r>
          </a:p>
          <a:p>
            <a:pPr algn="l" rtl="0"/>
            <a:r>
              <a:rPr lang="vi" b="0" i="0" u="none" baseline="0"/>
              <a:t>Điều trị</a:t>
            </a:r>
          </a:p>
          <a:p>
            <a:pPr algn="l" rtl="0"/>
            <a:r>
              <a:rPr lang="vi" b="0" i="0" u="none" baseline="0"/>
              <a:t>Chuyên chở</a:t>
            </a:r>
          </a:p>
          <a:p>
            <a:pPr algn="l" rtl="0"/>
            <a:r>
              <a:rPr lang="vi" b="0" i="0" u="none" baseline="0"/>
              <a:t>Nhà xác</a:t>
            </a:r>
          </a:p>
          <a:p>
            <a:pPr algn="l" rtl="0"/>
            <a:r>
              <a:rPr lang="vi" b="0" i="0" u="none" baseline="0"/>
              <a:t>Vật tư</a:t>
            </a:r>
          </a:p>
        </p:txBody>
      </p:sp>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p:txBody>
          <a:bodyPr>
            <a:normAutofit fontScale="90000"/>
          </a:bodyPr>
          <a:lstStyle/>
          <a:p>
            <a:pPr algn="l" rtl="0"/>
            <a:r>
              <a:rPr lang="vi" b="1" i="1" u="none" baseline="0"/>
              <a:t>Chức năng của Các Hoạt động Y tế khi có Thảm họa xảy ra</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pPr algn="r" rtl="0"/>
            <a:r>
              <a:rPr lang="vi" b="0" i="0" u="none" baseline="0"/>
              <a:t>4-8</a:t>
            </a:r>
          </a:p>
        </p:txBody>
      </p:sp>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pPr rtl="0"/>
            <a:r>
              <a:rPr lang="vi" b="0" i="0" u="none" baseline="0"/>
              <a:t>PM 4-4</a:t>
            </a:r>
          </a:p>
        </p:txBody>
      </p:sp>
      <p:pic>
        <p:nvPicPr>
          <p:cNvPr id="6" name="Picture 5" descr="Chức năng của các hoạt động y tế thiên tai. Hình ảnh cho thấy một con đường với một dòng xe cứu thương.">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4511835" cy="4781145"/>
          </a:xfrm>
        </p:spPr>
        <p:txBody>
          <a:bodyPr>
            <a:normAutofit/>
          </a:bodyPr>
          <a:lstStyle/>
          <a:p>
            <a:pPr algn="l" rtl="0"/>
            <a:r>
              <a:rPr lang="vi" sz="2500" b="0" i="0" u="none" baseline="0" dirty="0"/>
              <a:t>Chọn địa điểm và thiết lập khu vực điều trị ngay khi những nạn nhân bị thương được xác nhận </a:t>
            </a:r>
          </a:p>
          <a:p>
            <a:pPr algn="l" rtl="0"/>
            <a:r>
              <a:rPr lang="vi" sz="2500" b="0" i="0" u="none" baseline="0" dirty="0"/>
              <a:t>Khi xác định (các) vị trí tốt nhất để lập khu vực điều trị, hãy xem xét:</a:t>
            </a:r>
          </a:p>
          <a:p>
            <a:pPr lvl="1" algn="l" rtl="0"/>
            <a:r>
              <a:rPr lang="vi" sz="2000" b="0" i="0" u="none" baseline="0" dirty="0"/>
              <a:t>An toàn cho nhân viên cứu hộ và nạn nhân</a:t>
            </a:r>
          </a:p>
          <a:p>
            <a:pPr lvl="1" algn="l" rtl="0"/>
            <a:r>
              <a:rPr lang="vi" sz="2000" b="0" i="0" u="none" baseline="0" dirty="0"/>
              <a:t>Dễ dàng tiếp cận các nguồn trợ giúp </a:t>
            </a:r>
          </a:p>
        </p:txBody>
      </p:sp>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p:txBody>
          <a:bodyPr>
            <a:normAutofit fontScale="90000"/>
          </a:bodyPr>
          <a:lstStyle/>
          <a:p>
            <a:pPr algn="l" rtl="0"/>
            <a:r>
              <a:rPr lang="vi" b="1" i="1" u="none" baseline="0"/>
              <a:t>Thiết lập Khu vực Điều trị Y tế</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pPr algn="r" rtl="0"/>
            <a:r>
              <a:rPr lang="vi" b="0" i="0" u="none" baseline="0"/>
              <a:t>4-9</a:t>
            </a:r>
          </a:p>
        </p:txBody>
      </p:sp>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pPr rtl="0"/>
            <a:r>
              <a:rPr lang="vi" b="0" i="0" u="none" baseline="0"/>
              <a:t>PM 4-5</a:t>
            </a:r>
          </a:p>
        </p:txBody>
      </p:sp>
      <p:pic>
        <p:nvPicPr>
          <p:cNvPr id="6" name="Picture 5" descr="Thành lập Khu Điều trị Y tế. Hình ảnh cho thấy một nhóm sáu nhân viên y tế hỗ trợ các bệnh nhân khác nhau trên sân bóng rổ.">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22986" y="2170595"/>
            <a:ext cx="3559322" cy="3026067"/>
          </a:xfrm>
          <a:prstGeom prst="rect">
            <a:avLst/>
          </a:prstGeom>
        </p:spPr>
      </p:pic>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pPr algn="l" rtl="0"/>
            <a:r>
              <a:rPr lang="vi" b="0" i="0" u="none" baseline="0"/>
              <a:t>Để giúp giải quyết thách thức về nguồn lực hạn chế, CERT có thể cần phải thiết lập:</a:t>
            </a:r>
          </a:p>
          <a:p>
            <a:pPr lvl="1" algn="l" rtl="0"/>
            <a:r>
              <a:rPr lang="vi" b="0" i="0" u="none" baseline="0"/>
              <a:t>Khu vực Điều trị Phi tập trung (nhiều hơn một địa điểm)</a:t>
            </a:r>
          </a:p>
          <a:p>
            <a:pPr lvl="1" algn="l" rtl="0"/>
            <a:r>
              <a:rPr lang="vi" b="0" i="0" u="none" baseline="0"/>
              <a:t>Khu vực Điều trị Tập trung (một địa điểm) </a:t>
            </a:r>
          </a:p>
        </p:txBody>
      </p:sp>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p:txBody>
          <a:bodyPr>
            <a:normAutofit/>
          </a:bodyPr>
          <a:lstStyle/>
          <a:p>
            <a:pPr algn="l" rtl="0"/>
            <a:r>
              <a:rPr lang="vi" b="1" i="1" u="none" baseline="0"/>
              <a:t>Khu vực Điều trị Y tế</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pPr algn="r" rtl="0"/>
            <a:r>
              <a:rPr lang="vi" b="0" i="0" u="none" baseline="0"/>
              <a:t>4-10</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pPr rtl="0"/>
            <a:r>
              <a:rPr lang="vi" b="0" i="0" u="none" baseline="0"/>
              <a:t>PM 4-5</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pPr algn="l" rtl="0"/>
            <a:r>
              <a:rPr lang="vi" b="0" i="0" u="none" baseline="0" dirty="0"/>
              <a:t>Trong các trường hợp có thiệt hại nhẹ:</a:t>
            </a:r>
          </a:p>
          <a:p>
            <a:pPr lvl="1" algn="l" rtl="0"/>
            <a:r>
              <a:rPr lang="vi" b="0" i="0" u="none" baseline="0" dirty="0"/>
              <a:t>Đánh giá những nạn nhân khi họ được tìm thấy</a:t>
            </a:r>
          </a:p>
          <a:p>
            <a:pPr lvl="1" algn="l" rtl="0"/>
            <a:r>
              <a:rPr lang="vi" b="0" i="0" u="none" baseline="0" dirty="0"/>
              <a:t>Điều trị y tế thêm được thực hiện ở một vị trí an toàn trong khu vực điều trị được chỉ định </a:t>
            </a:r>
          </a:p>
          <a:p>
            <a:pPr algn="l" rtl="0"/>
            <a:r>
              <a:rPr lang="vi" b="0" i="0" u="none" baseline="0" dirty="0"/>
              <a:t>Trong các trường hợp có thiệt hại vừa:</a:t>
            </a:r>
          </a:p>
          <a:p>
            <a:pPr lvl="1" algn="l" rtl="0"/>
            <a:r>
              <a:rPr lang="vi" b="0" i="0" u="none" baseline="0" dirty="0"/>
              <a:t>Đánh giá những nạn nhân khi họ được tìm thấy</a:t>
            </a:r>
          </a:p>
          <a:p>
            <a:pPr lvl="1" algn="l" rtl="0"/>
            <a:r>
              <a:rPr lang="vi" b="0" i="0" u="none" baseline="0" dirty="0"/>
              <a:t>Những nạn nhân được gửi đến một khu vực điều trị y tế cách nơi xảy ra vụ việc một khoảng cách an toàn </a:t>
            </a:r>
          </a:p>
          <a:p>
            <a:pPr marL="457189" lvl="1" indent="0" algn="l" rtl="0">
              <a:buNone/>
            </a:pPr>
            <a:endParaRPr lang="vi" sz="700" dirty="0"/>
          </a:p>
          <a:p>
            <a:pPr marL="457189" lvl="1" indent="0" algn="ctr" rtl="0">
              <a:buNone/>
            </a:pPr>
            <a:r>
              <a:rPr lang="vi" b="1" i="0" u="none" baseline="0" dirty="0"/>
              <a:t>An toàn của cá nhân là ưu tiên số một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p:txBody>
          <a:bodyPr>
            <a:normAutofit fontScale="90000"/>
          </a:bodyPr>
          <a:lstStyle/>
          <a:p>
            <a:pPr algn="l" rtl="0"/>
            <a:r>
              <a:rPr lang="vi" b="1" i="1" u="none" baseline="0"/>
              <a:t>An toàn cho Nhân viên cứu hộ và Nạn nhân</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pPr algn="r" rtl="0"/>
            <a:r>
              <a:rPr lang="vi" b="0" i="0" u="none" baseline="0"/>
              <a:t>4-11</a:t>
            </a:r>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pPr rtl="0"/>
            <a:r>
              <a:rPr lang="vi" b="0" i="0" u="none" baseline="0"/>
              <a:t>PM 4-5</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pPr algn="l" rtl="0"/>
            <a:r>
              <a:rPr lang="vi" b="0" i="0" u="none" baseline="0"/>
              <a:t>Mục tiêu của đánh giá từ đầu đến chân:</a:t>
            </a:r>
          </a:p>
          <a:p>
            <a:pPr lvl="1" algn="l" rtl="0"/>
            <a:r>
              <a:rPr lang="vi" b="0" i="0" u="none" baseline="0"/>
              <a:t>Xác định mức độ thương tích</a:t>
            </a:r>
          </a:p>
          <a:p>
            <a:pPr lvl="1" algn="l" rtl="0"/>
            <a:r>
              <a:rPr lang="vi" b="0" i="0" u="none" baseline="0"/>
              <a:t>Xác định loại điều trị cần thiết</a:t>
            </a:r>
          </a:p>
          <a:p>
            <a:pPr lvl="1" algn="l" rtl="0"/>
            <a:r>
              <a:rPr lang="vi" b="0" i="0" u="none" baseline="0"/>
              <a:t>Ghi lại tài liệu về các chấn thương </a:t>
            </a:r>
          </a:p>
        </p:txBody>
      </p:sp>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p:txBody>
          <a:bodyPr>
            <a:normAutofit fontScale="90000"/>
          </a:bodyPr>
          <a:lstStyle/>
          <a:p>
            <a:pPr algn="l" rtl="0"/>
            <a:r>
              <a:rPr lang="vi" b="1" i="1" u="none" baseline="0"/>
              <a:t>Đánh giá từ Đầu đến Chân</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pPr algn="r" rtl="0"/>
            <a:r>
              <a:rPr lang="vi" b="0" i="0" u="none" baseline="0"/>
              <a:t>4-12</a:t>
            </a:r>
          </a:p>
        </p:txBody>
      </p:sp>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pPr rtl="0"/>
            <a:r>
              <a:rPr lang="vi" b="0" i="0" u="none" baseline="0"/>
              <a:t>PM 4-7</a:t>
            </a:r>
          </a:p>
        </p:txBody>
      </p:sp>
      <p:pic>
        <p:nvPicPr>
          <p:cNvPr id="7" name="Picture 6" descr="Đánh giá từ Đầu đến Chân. Hình ảnh cho thấy một nhóm bốn nhân viên y tế đang giúp đỡ một bệnh nhân dưới sự hướng dẫn của một người hướng dẫn.">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pPr algn="l" rtl="0"/>
            <a:r>
              <a:rPr lang="vi" b="0" i="0" u="none" baseline="0" dirty="0"/>
              <a:t>Biến dạng</a:t>
            </a:r>
          </a:p>
          <a:p>
            <a:pPr algn="l" rtl="0"/>
            <a:r>
              <a:rPr lang="vi" b="0" i="0" u="none" baseline="0" dirty="0"/>
              <a:t>Đụng dập</a:t>
            </a:r>
          </a:p>
          <a:p>
            <a:pPr algn="l" rtl="0"/>
            <a:r>
              <a:rPr lang="vi" b="0" i="0" u="none" baseline="0" dirty="0"/>
              <a:t>Trầy da</a:t>
            </a:r>
          </a:p>
          <a:p>
            <a:pPr algn="l" rtl="0"/>
            <a:r>
              <a:rPr lang="vi" b="0" i="0" u="none" baseline="0" dirty="0"/>
              <a:t>Đâm thủng</a:t>
            </a:r>
          </a:p>
          <a:p>
            <a:pPr algn="l" rtl="0"/>
            <a:r>
              <a:rPr lang="vi" b="0" i="0" u="none" baseline="0" dirty="0"/>
              <a:t>Bỏng</a:t>
            </a:r>
          </a:p>
          <a:p>
            <a:pPr algn="l" rtl="0"/>
            <a:r>
              <a:rPr lang="vi" b="0" i="0" u="none" baseline="0" dirty="0"/>
              <a:t>Ấn đau</a:t>
            </a:r>
          </a:p>
          <a:p>
            <a:pPr algn="l" rtl="0"/>
            <a:r>
              <a:rPr lang="vi" b="0" i="0" u="none" baseline="0" dirty="0"/>
              <a:t>Rách</a:t>
            </a:r>
          </a:p>
          <a:p>
            <a:pPr algn="l" rtl="0"/>
            <a:r>
              <a:rPr lang="vi" b="0" i="0" u="none" baseline="0" dirty="0"/>
              <a:t>Sưng</a:t>
            </a:r>
          </a:p>
        </p:txBody>
      </p:sp>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p:txBody>
          <a:bodyPr/>
          <a:lstStyle/>
          <a:p>
            <a:pPr algn="l" rtl="0"/>
            <a:r>
              <a:rPr lang="vi" b="1" i="1" u="none" baseline="0"/>
              <a:t>DCAP-BTLS</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4: Các Hoạt động Y tế khi có Thảm họa xảy ra - Phần 2</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pPr algn="r" rtl="0"/>
            <a:r>
              <a:rPr lang="vi" b="0" i="0" u="none" baseline="0"/>
              <a:t>4-13</a:t>
            </a:r>
          </a:p>
        </p:txBody>
      </p:sp>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pPr rtl="0"/>
            <a:r>
              <a:rPr lang="vi" b="0" i="0" u="none" baseline="0"/>
              <a:t>PM 4-8</a:t>
            </a:r>
          </a:p>
        </p:txBody>
      </p:sp>
      <p:pic>
        <p:nvPicPr>
          <p:cNvPr id="7" name="Picture 6" descr="DCAP BTLS Hình ảnh cho biết các loại khác nhau của sự biến dạng, nhiễm trùng, thủng, bỏng và đau.">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pPr algn="l" rtl="0"/>
            <a:r>
              <a:rPr lang="vi" sz="2500" b="0" i="0" u="none" baseline="0" dirty="0"/>
              <a:t>Việc chuẩn bị đòi hỏi sự tham gia tích cực từ tất cả </a:t>
            </a:r>
          </a:p>
          <a:p>
            <a:pPr lvl="1" algn="l" rtl="0"/>
            <a:r>
              <a:rPr lang="vi" sz="2000" b="0" i="0" u="none" baseline="0" dirty="0"/>
              <a:t>Nói chuyện với quý vị bè và gia đình về những mối nguy hiểm </a:t>
            </a:r>
          </a:p>
          <a:p>
            <a:pPr lvl="1" algn="l" rtl="0"/>
            <a:r>
              <a:rPr lang="vi" sz="2000" b="0" i="0" u="none" baseline="0" dirty="0"/>
              <a:t>Hỏi về việc lập kế hoạch cho tình huống khẩn cấp bên ngoài nhà </a:t>
            </a:r>
          </a:p>
          <a:p>
            <a:pPr lvl="1" algn="l" rtl="0"/>
            <a:r>
              <a:rPr lang="vi" sz="2000" b="0" i="0" u="none" baseline="0" dirty="0"/>
              <a:t>Hãy chắc chắn rằng những người phụ trách đã có kế hoạch</a:t>
            </a:r>
          </a:p>
          <a:p>
            <a:pPr algn="l" rtl="0"/>
            <a:r>
              <a:rPr lang="vi" sz="2500" b="0" i="0" u="none" baseline="0" dirty="0"/>
              <a:t>Việc đào tạo cung cấp các kỹ năng cần thiết để giúp đỡ những người khác và luôn cập nhật các kỹ năng </a:t>
            </a:r>
          </a:p>
          <a:p>
            <a:pPr lvl="1" algn="l" rtl="0"/>
            <a:r>
              <a:rPr lang="vi" sz="2000" b="0" i="0" u="none" baseline="0" dirty="0"/>
              <a:t>Chương trình CERT cung cấp đào tạo, thực hành và kết nối với những người khác </a:t>
            </a:r>
          </a:p>
          <a:p>
            <a:pPr lvl="1" algn="l" rtl="0"/>
            <a:r>
              <a:rPr lang="vi" sz="2000" b="0" i="0" u="none" baseline="0" dirty="0"/>
              <a:t>Tham gia vào các đợt diễn tập và thực hành </a:t>
            </a:r>
          </a:p>
          <a:p>
            <a:pPr lvl="1" algn="l" rtl="0"/>
            <a:r>
              <a:rPr lang="vi" sz="2000" b="0" i="0" u="none" baseline="0" dirty="0"/>
              <a:t>Nói chuyện với quý vị bè và gia đình về việc tham gia tình nguyện </a:t>
            </a:r>
          </a:p>
          <a:p>
            <a:pPr marL="457189" lvl="1" indent="0" algn="l" rtl="0">
              <a:buNone/>
            </a:pPr>
            <a:endParaRPr lang="vi" dirty="0"/>
          </a:p>
          <a:p>
            <a:endParaRPr lang="vi" dirty="0"/>
          </a:p>
        </p:txBody>
      </p:sp>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p:txBody>
          <a:bodyPr/>
          <a:lstStyle/>
          <a:p>
            <a:pPr algn="l" rtl="0"/>
            <a:r>
              <a:rPr lang="vi" b="1" i="1" u="none" baseline="0"/>
              <a:t>Cùng Tham gia</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pPr algn="r" rtl="0"/>
            <a:r>
              <a:rPr lang="vi" b="0" i="0" u="none" baseline="0"/>
              <a:t>1-11</a:t>
            </a:r>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pPr rtl="0"/>
            <a:r>
              <a:rPr lang="vi" b="0" i="0" u="none" baseline="0"/>
              <a:t>PM 1-5</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pPr algn="l" rtl="0"/>
            <a:r>
              <a:rPr lang="vi" b="0" i="0" u="none" baseline="0"/>
              <a:t>Chú ý cẩn thận </a:t>
            </a:r>
          </a:p>
          <a:p>
            <a:pPr algn="l" rtl="0"/>
            <a:r>
              <a:rPr lang="vi" b="0" i="0" u="none" baseline="0"/>
              <a:t>Nhìn, nghe và cảm nhận </a:t>
            </a:r>
          </a:p>
          <a:p>
            <a:pPr algn="l" rtl="0"/>
            <a:r>
              <a:rPr lang="vi" b="0" i="0" u="none" baseline="0"/>
              <a:t>Nghi ngờ chấn thương cột sống ở những nạn nhân mất ý thức và điều trị dựa theo đó </a:t>
            </a:r>
          </a:p>
          <a:p>
            <a:pPr algn="l" rtl="0"/>
            <a:r>
              <a:rPr lang="vi" b="0" i="0" u="none" baseline="0"/>
              <a:t>Kiểm tra tận tay những nạn nhân chảy máu </a:t>
            </a:r>
          </a:p>
        </p:txBody>
      </p:sp>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p:txBody>
          <a:bodyPr>
            <a:normAutofit fontScale="90000"/>
          </a:bodyPr>
          <a:lstStyle/>
          <a:p>
            <a:pPr algn="l" rtl="0"/>
            <a:r>
              <a:rPr lang="vi" b="1" i="1" u="none" baseline="0"/>
              <a:t>Tiến hành Đánh giá từ Đầu đến Chân</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pPr algn="r" rtl="0"/>
            <a:r>
              <a:rPr lang="vi" b="0" i="0" u="none" baseline="0"/>
              <a:t>4-14</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pPr rtl="0"/>
            <a:r>
              <a:rPr lang="vi" b="0" i="0" u="none" baseline="0"/>
              <a:t>PM 4-8</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pPr algn="l" rtl="0"/>
            <a:r>
              <a:rPr lang="vi" b="0" i="0" u="none" baseline="0" dirty="0"/>
              <a:t>Đầu</a:t>
            </a:r>
          </a:p>
          <a:p>
            <a:pPr algn="l" rtl="0"/>
            <a:r>
              <a:rPr lang="vi" b="0" i="0" u="none" baseline="0" dirty="0"/>
              <a:t>Cổ</a:t>
            </a:r>
          </a:p>
          <a:p>
            <a:pPr algn="l" rtl="0"/>
            <a:r>
              <a:rPr lang="vi" b="0" i="0" u="none" baseline="0" dirty="0"/>
              <a:t>Vai</a:t>
            </a:r>
          </a:p>
          <a:p>
            <a:pPr algn="l" rtl="0"/>
            <a:r>
              <a:rPr lang="vi" b="0" i="0" u="none" baseline="0" dirty="0"/>
              <a:t>Ngực</a:t>
            </a:r>
          </a:p>
          <a:p>
            <a:pPr algn="l" rtl="0"/>
            <a:r>
              <a:rPr lang="vi" b="0" i="0" u="none" baseline="0" dirty="0"/>
              <a:t>Cánh tay</a:t>
            </a:r>
          </a:p>
          <a:p>
            <a:pPr algn="l" rtl="0"/>
            <a:r>
              <a:rPr lang="vi" b="0" i="0" u="none" baseline="0" dirty="0"/>
              <a:t>Bụng</a:t>
            </a:r>
          </a:p>
          <a:p>
            <a:pPr algn="l" rtl="0"/>
            <a:r>
              <a:rPr lang="vi" b="0" i="0" u="none" baseline="0" dirty="0"/>
              <a:t>Xương chậu</a:t>
            </a:r>
          </a:p>
          <a:p>
            <a:pPr algn="l" rtl="0"/>
            <a:r>
              <a:rPr lang="vi" b="0" i="0" u="none" baseline="0" dirty="0"/>
              <a:t>Chân </a:t>
            </a:r>
          </a:p>
        </p:txBody>
      </p:sp>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p:txBody>
          <a:bodyPr/>
          <a:lstStyle/>
          <a:p>
            <a:pPr algn="l" rtl="0"/>
            <a:r>
              <a:rPr lang="vi" b="1" i="1" u="none" baseline="0"/>
              <a:t>Thứ tự Đánh giá</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pPr algn="l" rtl="0"/>
            <a:r>
              <a:rPr lang="vi" b="0" i="0" u="none" baseline="0" dirty="0"/>
              <a:t>Đào tạo Cơ bản cho CERT Bài 4: Các Hoạt động Y tế khi có Thảm họa xảy ra - Phần 2</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pPr algn="r" rtl="0"/>
            <a:r>
              <a:rPr lang="vi" b="0" i="0" u="none" baseline="0" dirty="0"/>
              <a:t>4-15</a:t>
            </a:r>
          </a:p>
        </p:txBody>
      </p:sp>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pPr rtl="0"/>
            <a:r>
              <a:rPr lang="vi" b="0" i="0" u="none" baseline="0" dirty="0"/>
              <a:t>PM 4-8</a:t>
            </a:r>
          </a:p>
        </p:txBody>
      </p:sp>
      <p:pic>
        <p:nvPicPr>
          <p:cNvPr id="9" name="Picture 8" descr="Trình tự của Đánh giá. Hình ảnh cho thấy nạn nhân nằm trên mặt đất đang được các nhân viên y tế giúp đỡ.">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pPr algn="l" rtl="0"/>
            <a:r>
              <a:rPr lang="vi" b="0" i="0" u="none" baseline="0"/>
              <a:t>Nếu nghi ngờ chấn thương ở đầu hoặc cột sống, </a:t>
            </a:r>
            <a:r>
              <a:rPr lang="vi" b="1" i="0" u="none" baseline="0"/>
              <a:t>không làm hại</a:t>
            </a:r>
            <a:r>
              <a:rPr lang="vi" b="0" i="0" u="none" baseline="0"/>
              <a:t> </a:t>
            </a:r>
          </a:p>
          <a:p>
            <a:pPr lvl="1" algn="l" rtl="0"/>
            <a:r>
              <a:rPr lang="vi" b="0" i="0" u="none" baseline="0"/>
              <a:t>Giảm thiểu chuyển động của đầu và cổ trong khi điều trị các vấn đề đe dọa tính mạng </a:t>
            </a:r>
          </a:p>
          <a:p>
            <a:pPr algn="l" rtl="0"/>
            <a:r>
              <a:rPr lang="vi" b="0" i="0" u="none" baseline="0"/>
              <a:t>Nếu những nạn nhân có dấu hiệu hoặc được tìm thấy dưới những mảnh vỡ nặng, hãy coi họ như bị chấn thương kín trong đầu, cổ hoặc cột sống </a:t>
            </a:r>
          </a:p>
        </p:txBody>
      </p:sp>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p:txBody>
          <a:bodyPr>
            <a:normAutofit fontScale="90000"/>
          </a:bodyPr>
          <a:lstStyle/>
          <a:p>
            <a:pPr algn="l" rtl="0"/>
            <a:r>
              <a:rPr lang="vi" b="1" i="1" u="none" baseline="0" dirty="0"/>
              <a:t>Chấn thương Kín Trong Đầu, Cổ, Cột sống</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pPr algn="r" rtl="0"/>
            <a:r>
              <a:rPr lang="vi" b="0" i="0" u="none" baseline="0"/>
              <a:t>4-16</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pPr rtl="0"/>
            <a:r>
              <a:rPr lang="vi" b="0" i="0" u="none" baseline="0"/>
              <a:t>PM 4-8</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pPr algn="l" rtl="0"/>
            <a:r>
              <a:rPr lang="vi" b="0" i="0" u="none" baseline="0"/>
              <a:t>Giữ gìn vệ sinh đúng cách</a:t>
            </a:r>
          </a:p>
          <a:p>
            <a:pPr algn="l" rtl="0"/>
            <a:r>
              <a:rPr lang="vi" b="0" i="0" u="none" baseline="0"/>
              <a:t>Duy trì tốt điều kiện vệ sinh</a:t>
            </a:r>
          </a:p>
          <a:p>
            <a:pPr algn="l" rtl="0"/>
            <a:r>
              <a:rPr lang="vi" b="0" i="0" u="none" baseline="0"/>
              <a:t>Làm sạch nước (nếu cần)</a:t>
            </a:r>
          </a:p>
          <a:p>
            <a:pPr algn="l" rtl="0"/>
            <a:r>
              <a:rPr lang="vi" b="0" i="0" u="none" baseline="0"/>
              <a:t>Ngăn ngừa bệnh lây lan </a:t>
            </a:r>
          </a:p>
        </p:txBody>
      </p:sp>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p:txBody>
          <a:bodyPr>
            <a:normAutofit fontScale="90000"/>
          </a:bodyPr>
          <a:lstStyle/>
          <a:p>
            <a:pPr algn="l" rtl="0"/>
            <a:r>
              <a:rPr lang="vi" b="1" i="1" u="none" baseline="0"/>
              <a:t>Cân nhắc về Sức khỏe Cộng đồng</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pPr algn="r" rtl="0"/>
            <a:r>
              <a:rPr lang="vi" b="0" i="0" u="none" baseline="0"/>
              <a:t>4-17</a:t>
            </a:r>
          </a:p>
        </p:txBody>
      </p:sp>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pPr rtl="0"/>
            <a:r>
              <a:rPr lang="vi" b="0" i="0" u="none" baseline="0"/>
              <a:t>PM 4-11</a:t>
            </a:r>
          </a:p>
        </p:txBody>
      </p:sp>
      <p:pic>
        <p:nvPicPr>
          <p:cNvPr id="6" name="Picture 5" descr="Cân nhắc Sức khỏe Cộng đồng. Hình ảnh của bọt trên nước bị ô nhiễm.">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pPr algn="l" rtl="0"/>
            <a:r>
              <a:rPr lang="vi" b="0" i="0" u="none" baseline="0"/>
              <a:t>Rửa tay thường xuyên </a:t>
            </a:r>
          </a:p>
          <a:p>
            <a:pPr lvl="1" algn="l" rtl="0"/>
            <a:r>
              <a:rPr lang="vi" b="0" i="0" u="none" baseline="0"/>
              <a:t>Hoặc sử dụng chất khử trùng tay chứa cồn </a:t>
            </a:r>
          </a:p>
          <a:p>
            <a:pPr algn="l" rtl="0"/>
            <a:r>
              <a:rPr lang="vi" b="0" i="0" u="none" baseline="0"/>
              <a:t>Mang găng tay không cao su latex </a:t>
            </a:r>
          </a:p>
          <a:p>
            <a:pPr algn="l" rtl="0"/>
            <a:r>
              <a:rPr lang="vi" b="0" i="0" u="none" baseline="0"/>
              <a:t>Giữ băng bó vô trùng </a:t>
            </a:r>
          </a:p>
          <a:p>
            <a:pPr algn="l" rtl="0"/>
            <a:r>
              <a:rPr lang="vi" b="0" i="0" u="none" baseline="0"/>
              <a:t>Rửa sạch các khu vực có tiếp xúc với chất lỏng từ cơ thể </a:t>
            </a:r>
          </a:p>
        </p:txBody>
      </p:sp>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p:txBody>
          <a:bodyPr/>
          <a:lstStyle/>
          <a:p>
            <a:pPr algn="l" rtl="0"/>
            <a:r>
              <a:rPr lang="vi" b="1" i="1" u="none" baseline="0"/>
              <a:t>Giữ gìn Vệ sinh</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pPr algn="r" rtl="0"/>
            <a:r>
              <a:rPr lang="vi" b="0" i="0" u="none" baseline="0"/>
              <a:t>4-18</a:t>
            </a:r>
          </a:p>
        </p:txBody>
      </p:sp>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pPr rtl="0"/>
            <a:r>
              <a:rPr lang="vi" b="0" i="0" u="none" baseline="0"/>
              <a:t>PM 4-11</a:t>
            </a:r>
          </a:p>
        </p:txBody>
      </p:sp>
      <p:pic>
        <p:nvPicPr>
          <p:cNvPr id="6" name="Picture 5" descr="Duy trì Vệ sinh. Hình ảnh một người rửa tay.">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pPr algn="l" rtl="0"/>
            <a:r>
              <a:rPr lang="vi" b="0" i="0" u="none" baseline="0"/>
              <a:t>Kiểm soát xử lý các nguồn vi khuẩn </a:t>
            </a:r>
          </a:p>
          <a:p>
            <a:pPr algn="l" rtl="0"/>
            <a:r>
              <a:rPr lang="vi" b="0" i="0" u="none" baseline="0"/>
              <a:t>Đặt chất thải vào túi nhựa </a:t>
            </a:r>
          </a:p>
          <a:p>
            <a:pPr lvl="1" algn="l" rtl="0"/>
            <a:r>
              <a:rPr lang="vi" b="0" i="0" u="none" baseline="0"/>
              <a:t>Buộc túi và đánh dấu chúng là chất thải y tế </a:t>
            </a:r>
          </a:p>
          <a:p>
            <a:pPr algn="l" rtl="0"/>
            <a:r>
              <a:rPr lang="vi" b="0" i="0" u="none" baseline="0"/>
              <a:t>Chôn chất thải của người </a:t>
            </a:r>
          </a:p>
        </p:txBody>
      </p:sp>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p:txBody>
          <a:bodyPr>
            <a:normAutofit fontScale="90000"/>
          </a:bodyPr>
          <a:lstStyle/>
          <a:p>
            <a:pPr algn="l" rtl="0"/>
            <a:r>
              <a:rPr lang="vi" b="1" i="1" u="none" baseline="0"/>
              <a:t>Duy trì Điều kiện Vệ sinh</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pPr algn="r" rtl="0"/>
            <a:r>
              <a:rPr lang="vi" b="0" i="0" u="none" baseline="0"/>
              <a:t>4-19</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pPr rtl="0"/>
            <a:r>
              <a:rPr lang="vi" b="0" i="0" u="none" baseline="0"/>
              <a:t>PM 4-11</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pPr algn="l" rtl="0"/>
            <a:r>
              <a:rPr lang="vi" sz="2400" b="0" i="0" u="none" baseline="0" dirty="0"/>
              <a:t>Đun sôi nước trong 1 phút </a:t>
            </a:r>
          </a:p>
          <a:p>
            <a:pPr algn="l" rtl="0"/>
            <a:r>
              <a:rPr lang="vi" sz="2400" b="0" i="0" u="none" baseline="0" dirty="0"/>
              <a:t>Dùng viên thuốc lọc nước </a:t>
            </a:r>
          </a:p>
          <a:p>
            <a:pPr algn="l" rtl="0"/>
            <a:r>
              <a:rPr lang="vi" sz="2400" b="0" i="0" u="none" baseline="0" dirty="0"/>
              <a:t>Dùng nước tẩy không mùi </a:t>
            </a:r>
          </a:p>
          <a:p>
            <a:pPr lvl="1" algn="l" rtl="0"/>
            <a:r>
              <a:rPr lang="vi" sz="2200" b="0" i="0" u="none" baseline="0" dirty="0"/>
              <a:t>8 giọt/gallon nước </a:t>
            </a:r>
          </a:p>
          <a:p>
            <a:pPr lvl="1" algn="l" rtl="0"/>
            <a:r>
              <a:rPr lang="vi" sz="2200" b="0" i="0" u="none" baseline="0" dirty="0"/>
              <a:t>16 giọt/gallon nếu nước đục </a:t>
            </a:r>
          </a:p>
          <a:p>
            <a:pPr lvl="1" algn="l" rtl="0"/>
            <a:r>
              <a:rPr lang="vi" sz="2200" b="0" i="0" u="none" baseline="0" dirty="0"/>
              <a:t>Để yên trong 30 phút trước khi sử dụng </a:t>
            </a:r>
          </a:p>
        </p:txBody>
      </p:sp>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p:txBody>
          <a:bodyPr>
            <a:normAutofit fontScale="90000"/>
          </a:bodyPr>
          <a:lstStyle/>
          <a:p>
            <a:pPr algn="l" rtl="0"/>
            <a:r>
              <a:rPr lang="vi" b="1" i="1" u="none" baseline="0"/>
              <a:t>Phương pháp Làm sạch Nước</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pPr algn="r" rtl="0"/>
            <a:r>
              <a:rPr lang="vi" b="0" i="0" u="none" baseline="0"/>
              <a:t>4-20</a:t>
            </a:r>
          </a:p>
        </p:txBody>
      </p:sp>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pPr rtl="0"/>
            <a:r>
              <a:rPr lang="vi" b="0" i="0" u="none" baseline="0"/>
              <a:t>PM 4-12</a:t>
            </a:r>
          </a:p>
        </p:txBody>
      </p:sp>
      <p:pic>
        <p:nvPicPr>
          <p:cNvPr id="6" name="Picture 5" descr="Phương pháp lọc nước. Hình ảnh nước sôi trên nồi nấu.">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182580" y="1868138"/>
            <a:ext cx="2585688" cy="2983938"/>
          </a:xfrm>
          <a:prstGeom prst="rect">
            <a:avLst/>
          </a:prstGeom>
        </p:spPr>
      </p:pic>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vi" sz="2500" b="0" i="0" u="none" baseline="0" dirty="0"/>
              <a:t>Trong một sự cố thương vong hàng loạt, các tình nguyện viên của CERT nên:</a:t>
            </a:r>
          </a:p>
          <a:p>
            <a:pPr lvl="1" algn="l" rtl="0">
              <a:lnSpc>
                <a:spcPct val="100000"/>
              </a:lnSpc>
              <a:spcBef>
                <a:spcPts val="0"/>
              </a:spcBef>
            </a:pPr>
            <a:r>
              <a:rPr lang="vi" sz="2200" b="0" i="0" u="none" baseline="0" dirty="0"/>
              <a:t>Tự giới thiệu mình là tình nguyện viên của CERT và đưa thông tin chứng minh mình làm việc cho cơ quan này</a:t>
            </a:r>
          </a:p>
          <a:p>
            <a:pPr lvl="1" algn="l" rtl="0">
              <a:lnSpc>
                <a:spcPct val="100000"/>
              </a:lnSpc>
              <a:spcBef>
                <a:spcPts val="0"/>
              </a:spcBef>
            </a:pPr>
            <a:r>
              <a:rPr lang="vi" sz="2200" b="0" i="0" u="none" baseline="0" dirty="0"/>
              <a:t>Đánh giá và hỗ trợ các can thiệp cứu sống</a:t>
            </a:r>
          </a:p>
          <a:p>
            <a:pPr lvl="1" algn="l" rtl="0">
              <a:lnSpc>
                <a:spcPct val="100000"/>
              </a:lnSpc>
              <a:spcBef>
                <a:spcPts val="0"/>
              </a:spcBef>
            </a:pPr>
            <a:r>
              <a:rPr lang="vi" sz="2200" b="0" i="0" u="none" baseline="0" dirty="0"/>
              <a:t>Cung cấp cho phản ứng viên thông tin chi tiết. Giao tiếp là yếu tố quan trọng </a:t>
            </a:r>
          </a:p>
          <a:p>
            <a:pPr algn="l" rtl="0">
              <a:lnSpc>
                <a:spcPct val="100000"/>
              </a:lnSpc>
              <a:spcBef>
                <a:spcPts val="0"/>
              </a:spcBef>
            </a:pPr>
            <a:r>
              <a:rPr lang="vi" sz="2500" b="0" i="0" u="none" baseline="0" dirty="0"/>
              <a:t>Những phản ứng viên đầu tiên có thể thiết lập một địa điểm điều trị tập trung hoặc nhiều nơi tại các địa điểm xảy ra sự cố khác nhau. Việc lựa chọn các khu vực điều trị sẽ cân nhắc độ an toàn và khả năng tiếp cận các nguồn trợ giúp </a:t>
            </a:r>
          </a:p>
          <a:p>
            <a:pPr lvl="1" algn="l" rtl="0">
              <a:lnSpc>
                <a:spcPct val="100000"/>
              </a:lnSpc>
              <a:spcBef>
                <a:spcPts val="0"/>
              </a:spcBef>
            </a:pPr>
            <a:endParaRPr lang="vi" dirty="0"/>
          </a:p>
          <a:p>
            <a:pPr algn="l" rtl="0">
              <a:lnSpc>
                <a:spcPct val="100000"/>
              </a:lnSpc>
              <a:spcBef>
                <a:spcPts val="0"/>
              </a:spcBef>
            </a:pPr>
            <a:endParaRPr lang="vi"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640803" y="6385716"/>
            <a:ext cx="4759998" cy="303212"/>
          </a:xfrm>
        </p:spPr>
        <p:txBody>
          <a:bodyPr/>
          <a:lstStyle/>
          <a:p>
            <a:pPr algn="l" rtl="0"/>
            <a:r>
              <a:rPr lang="vi" b="0" i="0" u="none" baseline="0" dirty="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vi" b="0" i="0" u="none" baseline="0"/>
              <a:t>4-21</a:t>
            </a:r>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pPr rtl="0"/>
            <a:r>
              <a:rPr lang="vi" b="0" i="0" u="none" baseline="0"/>
              <a:t>PM 4-13</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vi" b="0" i="0" u="none" baseline="0"/>
              <a:t>Đánh giá từ đầu đến chân là:</a:t>
            </a:r>
          </a:p>
          <a:p>
            <a:pPr lvl="1" algn="l" rtl="0">
              <a:lnSpc>
                <a:spcPct val="100000"/>
              </a:lnSpc>
              <a:spcBef>
                <a:spcPts val="0"/>
              </a:spcBef>
            </a:pPr>
            <a:r>
              <a:rPr lang="vi" b="0" i="0" u="none" baseline="0"/>
              <a:t>Bằng lời nói và thực hành</a:t>
            </a:r>
          </a:p>
          <a:p>
            <a:pPr lvl="1" algn="l" rtl="0">
              <a:lnSpc>
                <a:spcPct val="100000"/>
              </a:lnSpc>
              <a:spcBef>
                <a:spcPts val="0"/>
              </a:spcBef>
            </a:pPr>
            <a:r>
              <a:rPr lang="vi" b="0" i="0" u="none" baseline="0"/>
              <a:t>Tiến hành theo cùng một cách mỗi lần </a:t>
            </a:r>
          </a:p>
          <a:p>
            <a:pPr algn="l" rtl="0">
              <a:lnSpc>
                <a:spcPct val="100000"/>
              </a:lnSpc>
              <a:spcBef>
                <a:spcPts val="0"/>
              </a:spcBef>
            </a:pPr>
            <a:r>
              <a:rPr lang="vi" b="0" i="0" u="none" baseline="0"/>
              <a:t>Để bảo vệ sức khỏe cộng đồng, duy trì sự sạch sẽ và mức độ vệ sinh đúng cách, và lọc nước </a:t>
            </a:r>
          </a:p>
          <a:p>
            <a:pPr lvl="1" algn="l" rtl="0">
              <a:lnSpc>
                <a:spcPct val="100000"/>
              </a:lnSpc>
              <a:spcBef>
                <a:spcPts val="0"/>
              </a:spcBef>
            </a:pPr>
            <a:endParaRPr lang="vi" dirty="0"/>
          </a:p>
          <a:p>
            <a:pPr algn="l" rtl="0">
              <a:lnSpc>
                <a:spcPct val="100000"/>
              </a:lnSpc>
              <a:spcBef>
                <a:spcPts val="0"/>
              </a:spcBef>
            </a:pPr>
            <a:endParaRPr lang="vi" dirty="0"/>
          </a:p>
          <a:p>
            <a:pPr lvl="1" algn="l" rtl="0">
              <a:lnSpc>
                <a:spcPct val="100000"/>
              </a:lnSpc>
              <a:spcBef>
                <a:spcPts val="0"/>
              </a:spcBef>
            </a:pPr>
            <a:endParaRPr lang="vi" dirty="0"/>
          </a:p>
          <a:p>
            <a:pPr algn="l" rtl="0">
              <a:lnSpc>
                <a:spcPct val="100000"/>
              </a:lnSpc>
              <a:spcBef>
                <a:spcPts val="0"/>
              </a:spcBef>
            </a:pPr>
            <a:endParaRPr lang="vi"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pPr algn="l" rtl="0"/>
            <a:r>
              <a:rPr lang="vi" b="1" i="1" u="none" baseline="0"/>
              <a:t>Tóm tắt Bài học Tiếp</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vi" b="0" i="0" u="none" baseline="0"/>
              <a:t>4-21</a:t>
            </a:r>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pPr rtl="0"/>
            <a:r>
              <a:rPr lang="vi" b="0" i="0" u="none" baseline="0"/>
              <a:t>PM 4-13</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pPr algn="l" rtl="0"/>
            <a:r>
              <a:rPr lang="vi" b="0" i="0" u="none" baseline="0"/>
              <a:t>Đọc trước bài học cho buổi học tiếp theo </a:t>
            </a:r>
          </a:p>
          <a:p>
            <a:pPr algn="l" rtl="0"/>
            <a:r>
              <a:rPr lang="vi" b="0" i="0" u="none" baseline="0"/>
              <a:t>Thực hành đánh giá từ đầu đến chân đầy đủ với quý vị bè hoặc thành viên gia đình </a:t>
            </a:r>
          </a:p>
        </p:txBody>
      </p:sp>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4: Các Hoạt động Y tế khi có Thảm họa xảy ra - Phần 2</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pPr algn="r" rtl="0"/>
            <a:r>
              <a:rPr lang="vi" b="0" i="0" u="none" baseline="0"/>
              <a:t>4-22</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pPr rtl="0"/>
            <a:r>
              <a:rPr lang="vi" b="0" i="0" u="none" baseline="0"/>
              <a:t>PM 4-13</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pPr algn="l" rtl="0"/>
            <a:r>
              <a:rPr lang="vi" b="1" i="0" u="none" baseline="0" dirty="0"/>
              <a:t>Tự nhiên</a:t>
            </a:r>
            <a:r>
              <a:rPr lang="vi" b="0" i="0" u="none" baseline="0" dirty="0"/>
              <a:t> (ví dụ: động đất, cháy rừng, lũ lụt, thời tiết cực nóng, bão nhiệt đới, sạt lở đất, giông bão, lốc xoáy, sóng thần, núi lửa, bão tuyết)</a:t>
            </a:r>
          </a:p>
          <a:p>
            <a:pPr algn="l" rtl="0"/>
            <a:r>
              <a:rPr lang="vi" b="1" i="0" u="none" baseline="0" dirty="0"/>
              <a:t>Công nghệ &amp; Tai nạn </a:t>
            </a:r>
            <a:r>
              <a:rPr lang="vi" b="0" i="0" u="none" baseline="0" dirty="0"/>
              <a:t>(ví dụ: sự cố tràn vật liệu nguy hiểm, sự cố nhà máy điện hạt nhân)</a:t>
            </a:r>
          </a:p>
          <a:p>
            <a:pPr algn="l" rtl="0"/>
            <a:r>
              <a:rPr lang="vi" b="1" i="0" u="none" baseline="0" dirty="0"/>
              <a:t>Khủng bố</a:t>
            </a:r>
            <a:r>
              <a:rPr lang="vi" b="0" i="0" u="none" baseline="0" dirty="0"/>
              <a:t> (ví dụ: vũ khí hóa học, sinh học, phóng xạ, hạt nhân, chất nổ)</a:t>
            </a:r>
          </a:p>
        </p:txBody>
      </p:sp>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p:txBody>
          <a:bodyPr/>
          <a:lstStyle/>
          <a:p>
            <a:pPr algn="l" rtl="0"/>
            <a:r>
              <a:rPr lang="vi" b="1" i="1" u="none" baseline="0"/>
              <a:t>Các loại Thảm họa</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pPr algn="r" rtl="0"/>
            <a:r>
              <a:rPr lang="vi" b="0" i="0" u="none" baseline="0"/>
              <a:t>1-12</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pPr rtl="0"/>
            <a:r>
              <a:rPr lang="vi" b="0" i="0" u="none" baseline="0"/>
              <a:t>PM 1-6</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normAutofit/>
          </a:bodyPr>
          <a:lstStyle/>
          <a:p>
            <a:pPr rtl="0"/>
            <a:r>
              <a:rPr lang="vi" sz="2800" b="1" i="0" u="none" baseline="0" dirty="0">
                <a:solidFill>
                  <a:schemeClr val="bg2">
                    <a:lumMod val="25000"/>
                  </a:schemeClr>
                </a:solidFill>
              </a:rPr>
              <a:t>Bài 5: Tâm lý khi có Thảm họa Xảy ra</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dirty="0"/>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pPr algn="l" rtl="0"/>
            <a:r>
              <a:rPr lang="vi" b="0" i="0" u="none" baseline="0" dirty="0"/>
              <a:t>Hiểu về sang chấn tâm lý khi có thảm họa đối với những nạn nhân và người cứu hộ, bao gồm cả tình nguyện viên CERT </a:t>
            </a:r>
          </a:p>
          <a:p>
            <a:pPr algn="l" rtl="0"/>
            <a:r>
              <a:rPr lang="vi" b="0" i="0" u="none" baseline="0" dirty="0"/>
              <a:t>Liệt kê các bước cần thực hiện đối với sức khỏe cá nhân và nhóm </a:t>
            </a:r>
          </a:p>
          <a:p>
            <a:pPr algn="l" rtl="0"/>
            <a:r>
              <a:rPr lang="vi" b="0" i="0" u="none" baseline="0" dirty="0"/>
              <a:t>Thực hiện các bước chính cần áp dụng khi hỗ trợ cho người bị sang chấn tâm lý của nạn nhân </a:t>
            </a:r>
          </a:p>
        </p:txBody>
      </p:sp>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pPr algn="r" rtl="0"/>
            <a:r>
              <a:rPr lang="vi" b="0" i="0" u="none" baseline="0"/>
              <a:t>5-1</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pPr rtl="0"/>
            <a:r>
              <a:rPr lang="vi" b="0" i="0" u="none" baseline="0"/>
              <a:t>PM 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pPr algn="l" rtl="0"/>
            <a:r>
              <a:rPr lang="vi" b="0" i="0" u="none" baseline="0"/>
              <a:t>Xử lý những tổn thất cá nhân của chính quý vị</a:t>
            </a:r>
          </a:p>
          <a:p>
            <a:pPr algn="l" rtl="0"/>
            <a:r>
              <a:rPr lang="vi" b="0" i="0" u="none" baseline="0"/>
              <a:t>Làm việc trong khu phố của quý vị</a:t>
            </a:r>
          </a:p>
          <a:p>
            <a:pPr algn="l" rtl="0"/>
            <a:r>
              <a:rPr lang="vi" b="0" i="0" u="none" baseline="0"/>
              <a:t>Giúp đỡ hàng xóm, quý vị bè hoặc đồng nghiệp cũng bị thương</a:t>
            </a:r>
          </a:p>
          <a:p>
            <a:pPr algn="l" rtl="0"/>
            <a:r>
              <a:rPr lang="vi" b="0" i="0" u="none" baseline="0"/>
              <a:t>Cảm thấy không an toàn và không được bảo vệ </a:t>
            </a:r>
          </a:p>
        </p:txBody>
      </p:sp>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a:xfrm>
            <a:off x="315142" y="241547"/>
            <a:ext cx="7729820" cy="1017672"/>
          </a:xfrm>
        </p:spPr>
        <p:txBody>
          <a:bodyPr>
            <a:normAutofit fontScale="90000"/>
          </a:bodyPr>
          <a:lstStyle/>
          <a:p>
            <a:pPr algn="l" rtl="0"/>
            <a:r>
              <a:rPr lang="vi" b="1" i="1" u="none" baseline="0" dirty="0"/>
              <a:t>Những nguyên nhân gây ra Phản ứng khi Thảm họa xảy ra</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pPr algn="r" rtl="0"/>
            <a:r>
              <a:rPr lang="vi" b="0" i="0" u="none" baseline="0"/>
              <a:t>5-2</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pPr rtl="0"/>
            <a:r>
              <a:rPr lang="vi" b="0" i="0" u="none" baseline="0"/>
              <a:t>PM 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pPr algn="l" rtl="0"/>
            <a:r>
              <a:rPr lang="vi" b="1" i="0" u="none" baseline="0"/>
              <a:t>Bất động: </a:t>
            </a:r>
            <a:r>
              <a:rPr lang="vi" b="0" i="0" u="none" baseline="0"/>
              <a:t>“Dừng lại, nhìn, và nghe,” hoặc luôn cảnh giác và cẩn thận </a:t>
            </a:r>
          </a:p>
          <a:p>
            <a:pPr algn="l" rtl="0"/>
            <a:r>
              <a:rPr lang="vi" b="1" i="0" u="none" baseline="0"/>
              <a:t>Chạy trốn: </a:t>
            </a:r>
            <a:r>
              <a:rPr lang="vi" b="0" i="0" u="none" baseline="0"/>
              <a:t>Chạy thật xa </a:t>
            </a:r>
          </a:p>
          <a:p>
            <a:pPr algn="l" rtl="0"/>
            <a:r>
              <a:rPr lang="vi" b="1" i="0" u="none" baseline="0"/>
              <a:t>Chiến đấu: </a:t>
            </a:r>
            <a:r>
              <a:rPr lang="vi" b="0" i="0" u="none" baseline="0"/>
              <a:t>Cố gắng chống lại mối đe dọa </a:t>
            </a:r>
          </a:p>
          <a:p>
            <a:pPr algn="l" rtl="0"/>
            <a:r>
              <a:rPr lang="vi" b="1" i="0" u="none" baseline="0"/>
              <a:t>Hoảng sợ </a:t>
            </a:r>
            <a:r>
              <a:rPr lang="vi" b="0" i="0" u="none" baseline="0"/>
              <a:t>Sợ hãi đến bất động khi tiếp xúc với động vật ăn thịt, hoặc giả chết </a:t>
            </a:r>
          </a:p>
          <a:p>
            <a:pPr algn="l" rtl="0"/>
            <a:r>
              <a:rPr lang="vi" b="1" i="0" u="none" baseline="0"/>
              <a:t>Ngất xỉu: </a:t>
            </a:r>
            <a:r>
              <a:rPr lang="vi" b="0" i="0" u="none" baseline="0"/>
              <a:t>Ngất vì quá sợ hãi </a:t>
            </a:r>
          </a:p>
        </p:txBody>
      </p:sp>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p:txBody>
          <a:bodyPr/>
          <a:lstStyle/>
          <a:p>
            <a:pPr algn="l" rtl="0"/>
            <a:r>
              <a:rPr lang="vi" b="1" i="1" u="none" baseline="0"/>
              <a:t>Năm chữ F</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pPr algn="r" rtl="0"/>
            <a:r>
              <a:rPr lang="vi" b="0" i="0" u="none" baseline="0"/>
              <a:t>5-3</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pPr rtl="0"/>
            <a:r>
              <a:rPr lang="vi" b="0" i="0" u="none" baseline="0"/>
              <a:t>PM 5-2</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gn="l" rtl="0">
              <a:lnSpc>
                <a:spcPct val="100000"/>
              </a:lnSpc>
              <a:spcBef>
                <a:spcPts val="600"/>
              </a:spcBef>
            </a:pPr>
            <a:r>
              <a:rPr lang="vi" b="0" i="0" u="none" baseline="0"/>
              <a:t>Cảm xúc</a:t>
            </a:r>
          </a:p>
          <a:p>
            <a:pPr algn="l" rtl="0">
              <a:lnSpc>
                <a:spcPct val="100000"/>
              </a:lnSpc>
              <a:spcBef>
                <a:spcPts val="600"/>
              </a:spcBef>
            </a:pPr>
            <a:r>
              <a:rPr lang="vi" b="0" i="0" u="none" baseline="0"/>
              <a:t>Nhận thức</a:t>
            </a:r>
          </a:p>
          <a:p>
            <a:pPr algn="l" rtl="0">
              <a:lnSpc>
                <a:spcPct val="100000"/>
              </a:lnSpc>
              <a:spcBef>
                <a:spcPts val="600"/>
              </a:spcBef>
            </a:pPr>
            <a:r>
              <a:rPr lang="vi" b="0" i="0" u="none" baseline="0"/>
              <a:t>Tinh thần</a:t>
            </a:r>
          </a:p>
        </p:txBody>
      </p:sp>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p:txBody>
          <a:bodyPr>
            <a:normAutofit fontScale="90000"/>
          </a:bodyPr>
          <a:lstStyle/>
          <a:p>
            <a:pPr algn="l" rtl="0"/>
            <a:r>
              <a:rPr lang="vi" b="1" i="1" u="none" baseline="0"/>
              <a:t>Các Triệu chứng Tâm lý của Chấn thương</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pPr algn="r" rtl="0"/>
            <a:r>
              <a:rPr lang="vi" b="0" i="0" u="none" baseline="0"/>
              <a:t>5-4</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pPr rtl="0"/>
            <a:r>
              <a:rPr lang="vi" b="0" i="0" u="none" baseline="0"/>
              <a:t>PM 5-2</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gn="l" rtl="0">
              <a:lnSpc>
                <a:spcPct val="100000"/>
              </a:lnSpc>
              <a:spcBef>
                <a:spcPts val="600"/>
              </a:spcBef>
            </a:pPr>
            <a:r>
              <a:rPr lang="vi" b="0" i="0" u="none" baseline="0"/>
              <a:t>Biếng ăn</a:t>
            </a:r>
          </a:p>
          <a:p>
            <a:pPr algn="l" rtl="0">
              <a:lnSpc>
                <a:spcPct val="100000"/>
              </a:lnSpc>
              <a:spcBef>
                <a:spcPts val="600"/>
              </a:spcBef>
            </a:pPr>
            <a:r>
              <a:rPr lang="vi" b="0" i="0" u="none" baseline="0"/>
              <a:t>Nhức đầu hoặc đau ngực</a:t>
            </a:r>
          </a:p>
          <a:p>
            <a:pPr algn="l" rtl="0">
              <a:lnSpc>
                <a:spcPct val="100000"/>
              </a:lnSpc>
              <a:spcBef>
                <a:spcPts val="600"/>
              </a:spcBef>
            </a:pPr>
            <a:r>
              <a:rPr lang="vi" b="0" i="0" u="none" baseline="0"/>
              <a:t>Tiêu chảy, đau dạ dày hoặc buồn nôn</a:t>
            </a:r>
          </a:p>
          <a:p>
            <a:pPr algn="l" rtl="0">
              <a:lnSpc>
                <a:spcPct val="100000"/>
              </a:lnSpc>
              <a:spcBef>
                <a:spcPts val="600"/>
              </a:spcBef>
            </a:pPr>
            <a:r>
              <a:rPr lang="vi" b="0" i="0" u="none" baseline="0"/>
              <a:t>Tăng động Thái quá</a:t>
            </a:r>
          </a:p>
          <a:p>
            <a:pPr algn="l" rtl="0">
              <a:lnSpc>
                <a:spcPct val="100000"/>
              </a:lnSpc>
              <a:spcBef>
                <a:spcPts val="600"/>
              </a:spcBef>
            </a:pPr>
            <a:r>
              <a:rPr lang="vi" b="0" i="0" u="none" baseline="0"/>
              <a:t>Tăng sử dụng thuốc</a:t>
            </a:r>
          </a:p>
          <a:p>
            <a:pPr algn="l" rtl="0">
              <a:lnSpc>
                <a:spcPct val="100000"/>
              </a:lnSpc>
              <a:spcBef>
                <a:spcPts val="600"/>
              </a:spcBef>
            </a:pPr>
            <a:r>
              <a:rPr lang="vi" b="0" i="0" u="none" baseline="0"/>
              <a:t>Ác mộng</a:t>
            </a:r>
          </a:p>
          <a:p>
            <a:pPr algn="l" rtl="0">
              <a:lnSpc>
                <a:spcPct val="100000"/>
              </a:lnSpc>
              <a:spcBef>
                <a:spcPts val="600"/>
              </a:spcBef>
            </a:pPr>
            <a:r>
              <a:rPr lang="vi" b="0" i="0" u="none" baseline="0"/>
              <a:t>Mất ngủ</a:t>
            </a:r>
          </a:p>
          <a:p>
            <a:pPr algn="l" rtl="0">
              <a:lnSpc>
                <a:spcPct val="100000"/>
              </a:lnSpc>
              <a:spcBef>
                <a:spcPts val="600"/>
              </a:spcBef>
            </a:pPr>
            <a:r>
              <a:rPr lang="vi" b="0" i="0" u="none" baseline="0"/>
              <a:t>Mệt mỏi</a:t>
            </a:r>
          </a:p>
        </p:txBody>
      </p:sp>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p:txBody>
          <a:bodyPr>
            <a:normAutofit fontScale="90000"/>
          </a:bodyPr>
          <a:lstStyle/>
          <a:p>
            <a:pPr algn="l" rtl="0"/>
            <a:r>
              <a:rPr lang="vi" b="1" i="1" u="none" baseline="0"/>
              <a:t>Các Triệu chứng Thực thể của Chấn thương</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pPr algn="r" rtl="0"/>
            <a:r>
              <a:rPr lang="vi" b="0" i="0" u="none" baseline="0"/>
              <a:t>5-5</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pPr rtl="0"/>
            <a:r>
              <a:rPr lang="vi" b="0" i="0" u="none" baseline="0"/>
              <a:t>PM 5-3</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gn="l" rtl="0">
              <a:lnSpc>
                <a:spcPct val="100000"/>
              </a:lnSpc>
              <a:spcBef>
                <a:spcPts val="600"/>
              </a:spcBef>
            </a:pPr>
            <a:r>
              <a:rPr lang="vi" sz="2600" b="0" i="0" u="none" baseline="0" dirty="0"/>
              <a:t>Các hành động có thể được thực hiện trước, trong và sau một sự cố để giúp kiểm soát tác động cảm xúc của công việc ứng phó với thảm họa </a:t>
            </a:r>
          </a:p>
          <a:p>
            <a:pPr algn="l" rtl="0">
              <a:lnSpc>
                <a:spcPct val="100000"/>
              </a:lnSpc>
              <a:spcBef>
                <a:spcPts val="600"/>
              </a:spcBef>
            </a:pPr>
            <a:r>
              <a:rPr lang="vi" sz="2600" b="0" i="0" u="none" baseline="0" dirty="0"/>
              <a:t>Việc biết được các triệu chứng tâm lý và sinh lý có thể của chấn thương khi thảm họa xảy ra sẽ giúp kiểm soát tác động </a:t>
            </a:r>
          </a:p>
          <a:p>
            <a:pPr algn="l" rtl="0">
              <a:lnSpc>
                <a:spcPct val="100000"/>
              </a:lnSpc>
              <a:spcBef>
                <a:spcPts val="600"/>
              </a:spcBef>
            </a:pPr>
            <a:r>
              <a:rPr lang="vi" sz="2600" b="0" i="0" u="none" baseline="0" dirty="0"/>
              <a:t>Học cách kiểm soát căng thẳng:</a:t>
            </a:r>
          </a:p>
          <a:p>
            <a:pPr lvl="1" algn="l" rtl="0">
              <a:lnSpc>
                <a:spcPct val="100000"/>
              </a:lnSpc>
              <a:spcBef>
                <a:spcPts val="600"/>
              </a:spcBef>
            </a:pPr>
            <a:r>
              <a:rPr lang="vi" sz="2200" b="0" i="0" u="none" baseline="0" dirty="0"/>
              <a:t>Các tình nguyện viên CERT cho chính họ</a:t>
            </a:r>
          </a:p>
          <a:p>
            <a:pPr lvl="1" algn="l" rtl="0">
              <a:lnSpc>
                <a:spcPct val="100000"/>
              </a:lnSpc>
              <a:spcBef>
                <a:spcPts val="600"/>
              </a:spcBef>
            </a:pPr>
            <a:r>
              <a:rPr lang="vi" sz="2200" b="0" i="0" u="none" baseline="0" dirty="0"/>
              <a:t>Các lãnh đạo CERT trong quá trình ứng phó </a:t>
            </a:r>
          </a:p>
          <a:p>
            <a:pPr algn="l" rtl="0">
              <a:lnSpc>
                <a:spcPct val="100000"/>
              </a:lnSpc>
              <a:spcBef>
                <a:spcPts val="600"/>
              </a:spcBef>
            </a:pPr>
            <a:endParaRPr lang="vi" dirty="0"/>
          </a:p>
        </p:txBody>
      </p:sp>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p:txBody>
          <a:bodyPr/>
          <a:lstStyle/>
          <a:p>
            <a:pPr algn="l" rtl="0"/>
            <a:r>
              <a:rPr lang="vi" b="1" i="1" u="none" baseline="0"/>
              <a:t>Sức khỏe của Nhóm</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pPr algn="r" rtl="0"/>
            <a:r>
              <a:rPr lang="vi" b="0" i="0" u="none" baseline="0"/>
              <a:t>5-6</a:t>
            </a:r>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pPr rtl="0"/>
            <a:r>
              <a:rPr lang="vi" b="0" i="0" u="none" baseline="0"/>
              <a:t>PM 5-4</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gn="l" rtl="0">
              <a:lnSpc>
                <a:spcPct val="100000"/>
              </a:lnSpc>
              <a:spcBef>
                <a:spcPts val="600"/>
              </a:spcBef>
            </a:pPr>
            <a:r>
              <a:rPr lang="vi" b="0" i="0" u="none" baseline="0"/>
              <a:t>Ngủ đủ </a:t>
            </a:r>
          </a:p>
          <a:p>
            <a:pPr algn="l" rtl="0">
              <a:lnSpc>
                <a:spcPct val="100000"/>
              </a:lnSpc>
              <a:spcBef>
                <a:spcPts val="600"/>
              </a:spcBef>
            </a:pPr>
            <a:r>
              <a:rPr lang="vi" b="0" i="0" u="none" baseline="0"/>
              <a:t>Luyện tập thể dục đều đặn </a:t>
            </a:r>
          </a:p>
          <a:p>
            <a:pPr algn="l" rtl="0">
              <a:lnSpc>
                <a:spcPct val="100000"/>
              </a:lnSpc>
              <a:spcBef>
                <a:spcPts val="600"/>
              </a:spcBef>
            </a:pPr>
            <a:r>
              <a:rPr lang="vi" b="0" i="0" u="none" baseline="0"/>
              <a:t>Có một chế độ ăn uống cân bằng </a:t>
            </a:r>
          </a:p>
          <a:p>
            <a:pPr algn="l" rtl="0">
              <a:lnSpc>
                <a:spcPct val="100000"/>
              </a:lnSpc>
              <a:spcBef>
                <a:spcPts val="600"/>
              </a:spcBef>
            </a:pPr>
            <a:r>
              <a:rPr lang="vi" b="0" i="0" u="none" baseline="0"/>
              <a:t>Cân bằng giữa làm việc, vui chơi và nghỉ ngơi </a:t>
            </a:r>
          </a:p>
          <a:p>
            <a:pPr algn="l" rtl="0">
              <a:lnSpc>
                <a:spcPct val="100000"/>
              </a:lnSpc>
              <a:spcBef>
                <a:spcPts val="600"/>
              </a:spcBef>
            </a:pPr>
            <a:r>
              <a:rPr lang="vi" b="0" i="0" u="none" baseline="0"/>
              <a:t>Cho phép bản thân nhận cũng như cho </a:t>
            </a:r>
          </a:p>
          <a:p>
            <a:pPr algn="l" rtl="0">
              <a:lnSpc>
                <a:spcPct val="100000"/>
              </a:lnSpc>
              <a:spcBef>
                <a:spcPts val="600"/>
              </a:spcBef>
            </a:pPr>
            <a:r>
              <a:rPr lang="vi" b="0" i="0" u="none" baseline="0"/>
              <a:t>Kết nối với người khác </a:t>
            </a:r>
          </a:p>
          <a:p>
            <a:pPr algn="l" rtl="0">
              <a:lnSpc>
                <a:spcPct val="100000"/>
              </a:lnSpc>
              <a:spcBef>
                <a:spcPts val="600"/>
              </a:spcBef>
            </a:pPr>
            <a:r>
              <a:rPr lang="vi" b="0" i="0" u="none" baseline="0"/>
              <a:t>Sử dụng các nguồn trợ giúp về tinh thần </a:t>
            </a:r>
          </a:p>
        </p:txBody>
      </p:sp>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p:txBody>
          <a:bodyPr>
            <a:normAutofit fontScale="90000"/>
          </a:bodyPr>
          <a:lstStyle/>
          <a:p>
            <a:pPr algn="l" rtl="0"/>
            <a:r>
              <a:rPr lang="vi" b="1" i="1" u="none" baseline="0"/>
              <a:t>Làm thế nào để Giảm Căng thẳng</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pPr algn="r" rtl="0"/>
            <a:r>
              <a:rPr lang="vi" b="0" i="0" u="none" baseline="0"/>
              <a:t>5-7</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pPr rtl="0"/>
            <a:r>
              <a:rPr lang="vi" b="0" i="0" u="none" baseline="0"/>
              <a:t>PM 5-4</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gn="l" rtl="0">
              <a:lnSpc>
                <a:spcPct val="100000"/>
              </a:lnSpc>
              <a:spcBef>
                <a:spcPts val="600"/>
              </a:spcBef>
            </a:pPr>
            <a:r>
              <a:rPr lang="vi" b="0" i="0" u="none" baseline="0"/>
              <a:t>Cảnh giác với chấn thương có thể xảy ra sau thảm họa </a:t>
            </a:r>
          </a:p>
          <a:p>
            <a:pPr algn="l" rtl="0">
              <a:lnSpc>
                <a:spcPct val="100000"/>
              </a:lnSpc>
              <a:spcBef>
                <a:spcPts val="600"/>
              </a:spcBef>
            </a:pPr>
            <a:r>
              <a:rPr lang="vi" b="0" i="0" u="none" baseline="0"/>
              <a:t>Giải thích cho các thành viên gia đình và quý vị bè những gì quý vị cần:</a:t>
            </a:r>
          </a:p>
          <a:p>
            <a:pPr lvl="1" algn="l" rtl="0">
              <a:lnSpc>
                <a:spcPct val="100000"/>
              </a:lnSpc>
              <a:spcBef>
                <a:spcPts val="600"/>
              </a:spcBef>
            </a:pPr>
            <a:r>
              <a:rPr lang="vi" b="0" i="0" u="none" baseline="0"/>
              <a:t>Lắng nghe khi quý vị muốn nói chuyện</a:t>
            </a:r>
          </a:p>
          <a:p>
            <a:pPr lvl="1" algn="l" rtl="0">
              <a:lnSpc>
                <a:spcPct val="100000"/>
              </a:lnSpc>
              <a:spcBef>
                <a:spcPts val="600"/>
              </a:spcBef>
            </a:pPr>
            <a:r>
              <a:rPr lang="vi" b="0" i="0" u="none" baseline="0"/>
              <a:t>Đừng ép mình nói chuyện cho đến khi quý vị sẵn sàng </a:t>
            </a:r>
          </a:p>
          <a:p>
            <a:pPr algn="l" rtl="0">
              <a:lnSpc>
                <a:spcPct val="100000"/>
              </a:lnSpc>
              <a:spcBef>
                <a:spcPts val="600"/>
              </a:spcBef>
            </a:pPr>
            <a:endParaRPr lang="vi" dirty="0"/>
          </a:p>
        </p:txBody>
      </p:sp>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p:txBody>
          <a:bodyPr>
            <a:normAutofit fontScale="90000"/>
          </a:bodyPr>
          <a:lstStyle/>
          <a:p>
            <a:pPr algn="l" rtl="0"/>
            <a:r>
              <a:rPr lang="vi" b="1" i="1" u="none" baseline="0"/>
              <a:t>Chăm sóc Bản thân Quý vị</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pPr algn="r" rtl="0"/>
            <a:r>
              <a:rPr lang="vi" b="0" i="0" u="none" baseline="0"/>
              <a:t>5-8</a:t>
            </a:r>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pPr rtl="0"/>
            <a:r>
              <a:rPr lang="vi" b="0" i="0" u="none" baseline="0"/>
              <a:t>PM 5-4</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gn="l" rtl="0">
              <a:lnSpc>
                <a:spcPct val="100000"/>
              </a:lnSpc>
              <a:spcBef>
                <a:spcPts val="600"/>
              </a:spcBef>
            </a:pPr>
            <a:r>
              <a:rPr lang="vi" b="0" i="0" u="none" baseline="0"/>
              <a:t>Hoạt động này cho quý vị cơ hội kê ra một số công cụ tự chăm sóc mà quý vị có thể sử dụng trước và trong khi gặp khủng hoảng để quý vị sẵn sàng ứng phó trong trình huống khẩn cấp </a:t>
            </a:r>
          </a:p>
          <a:p>
            <a:pPr algn="l" rtl="0">
              <a:lnSpc>
                <a:spcPct val="100000"/>
              </a:lnSpc>
              <a:spcBef>
                <a:spcPts val="600"/>
              </a:spcBef>
            </a:pPr>
            <a:r>
              <a:rPr lang="vi" b="0" i="0" u="none" baseline="0"/>
              <a:t>Hoàn thành bài tập này một mình, và theo tốc độ của riêng quý vị. Khi mọi người đều hoàn thành, quý vị sẽ có cơ hội chia sẻ câu trả lời của mình với cả lớp nếu quý vị muốn </a:t>
            </a:r>
          </a:p>
        </p:txBody>
      </p:sp>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p:txBody>
          <a:bodyPr>
            <a:normAutofit fontScale="90000"/>
          </a:bodyPr>
          <a:lstStyle/>
          <a:p>
            <a:pPr algn="l" rtl="0"/>
            <a:r>
              <a:rPr lang="vi" b="1" i="1" u="none" baseline="0"/>
              <a:t>Hộp dụng cụ tự Chăm sóc Bản thân</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pPr algn="r" rtl="0"/>
            <a:r>
              <a:rPr lang="vi" b="0" i="0" u="none" baseline="0"/>
              <a:t>5-9</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pPr rtl="0"/>
            <a:r>
              <a:rPr lang="vi" b="0" i="0" u="none" baseline="0"/>
              <a:t>PM 5-5</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pPr algn="l" rtl="0"/>
            <a:r>
              <a:rPr lang="vi" b="0" i="0" u="none" baseline="0"/>
              <a:t>Chúng xảy ra tương đối bất ngờ </a:t>
            </a:r>
          </a:p>
          <a:p>
            <a:pPr algn="l" rtl="0"/>
            <a:r>
              <a:rPr lang="vi" b="0" i="0" u="none" baseline="0"/>
              <a:t>Nhân viên cứu hộ có thể bị quá tải </a:t>
            </a:r>
          </a:p>
          <a:p>
            <a:pPr algn="l" rtl="0"/>
            <a:r>
              <a:rPr lang="vi" b="0" i="0" u="none" baseline="0"/>
              <a:t>Cuộc sống, sức khỏe và môi trường đang bị đe dọa </a:t>
            </a:r>
          </a:p>
        </p:txBody>
      </p:sp>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p:txBody>
          <a:bodyPr>
            <a:normAutofit fontScale="90000"/>
          </a:bodyPr>
          <a:lstStyle/>
          <a:p>
            <a:pPr algn="l" rtl="0"/>
            <a:r>
              <a:rPr lang="vi" b="1" i="1" u="none" baseline="0"/>
              <a:t>Các Yếu tố Gây Thảm họa Chính</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pPr algn="r" rtl="0"/>
            <a:r>
              <a:rPr lang="vi" b="0" i="0" u="none" baseline="0"/>
              <a:t>1-13</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pPr rtl="0"/>
            <a:r>
              <a:rPr lang="vi" b="0" i="0" u="none" baseline="0"/>
              <a:t>PM 1-6</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gn="l" rtl="0">
              <a:lnSpc>
                <a:spcPct val="100000"/>
              </a:lnSpc>
              <a:spcBef>
                <a:spcPts val="0"/>
              </a:spcBef>
            </a:pPr>
            <a:r>
              <a:rPr lang="vi" b="0" i="0" u="none" baseline="0"/>
              <a:t>Thông báo vắn tắt trước cho nhân viên CERT </a:t>
            </a:r>
          </a:p>
          <a:p>
            <a:pPr algn="l" rtl="0">
              <a:lnSpc>
                <a:spcPct val="100000"/>
              </a:lnSpc>
              <a:spcBef>
                <a:spcPts val="0"/>
              </a:spcBef>
            </a:pPr>
            <a:r>
              <a:rPr lang="vi" b="0" i="0" u="none" baseline="0"/>
              <a:t>Hãy nhớ CERT là một đội </a:t>
            </a:r>
          </a:p>
          <a:p>
            <a:pPr algn="l" rtl="0">
              <a:lnSpc>
                <a:spcPct val="100000"/>
              </a:lnSpc>
              <a:spcBef>
                <a:spcPts val="0"/>
              </a:spcBef>
            </a:pPr>
            <a:r>
              <a:rPr lang="vi" b="0" i="0" u="none" baseline="0"/>
              <a:t>Nghỉ ngơi và tập hợp lại </a:t>
            </a:r>
          </a:p>
          <a:p>
            <a:pPr algn="l" rtl="0">
              <a:lnSpc>
                <a:spcPct val="100000"/>
              </a:lnSpc>
              <a:spcBef>
                <a:spcPts val="0"/>
              </a:spcBef>
            </a:pPr>
            <a:r>
              <a:rPr lang="vi" b="0" i="0" u="none" baseline="0"/>
              <a:t>Nghỉ ngơi cách xa nơi xảy ra sự cố </a:t>
            </a:r>
          </a:p>
          <a:p>
            <a:pPr algn="l" rtl="0">
              <a:lnSpc>
                <a:spcPct val="100000"/>
              </a:lnSpc>
              <a:spcBef>
                <a:spcPts val="0"/>
              </a:spcBef>
            </a:pPr>
            <a:r>
              <a:rPr lang="vi" b="0" i="0" u="none" baseline="0"/>
              <a:t>Thiết lập một văn hóa chấp nhận </a:t>
            </a:r>
          </a:p>
          <a:p>
            <a:pPr algn="l" rtl="0">
              <a:lnSpc>
                <a:spcPct val="100000"/>
              </a:lnSpc>
              <a:spcBef>
                <a:spcPts val="0"/>
              </a:spcBef>
            </a:pPr>
            <a:r>
              <a:rPr lang="vi" b="0" i="0" u="none" baseline="0"/>
              <a:t>Ăn uống đúng cách, uống đủ nước </a:t>
            </a:r>
          </a:p>
          <a:p>
            <a:pPr algn="l" rtl="0">
              <a:lnSpc>
                <a:spcPct val="100000"/>
              </a:lnSpc>
              <a:spcBef>
                <a:spcPts val="0"/>
              </a:spcBef>
            </a:pPr>
            <a:r>
              <a:rPr lang="vi" b="0" i="0" u="none" baseline="0"/>
              <a:t>Nhận thức được những thay đổi trong đồng đội </a:t>
            </a:r>
          </a:p>
          <a:p>
            <a:pPr algn="l" rtl="0">
              <a:lnSpc>
                <a:spcPct val="100000"/>
              </a:lnSpc>
              <a:spcBef>
                <a:spcPts val="0"/>
              </a:spcBef>
            </a:pPr>
            <a:r>
              <a:rPr lang="vi" b="0" i="0" u="none" baseline="0"/>
              <a:t>Xoay vòng đội và nhiệm vụ </a:t>
            </a:r>
          </a:p>
          <a:p>
            <a:pPr algn="l" rtl="0">
              <a:lnSpc>
                <a:spcPct val="100000"/>
              </a:lnSpc>
              <a:spcBef>
                <a:spcPts val="0"/>
              </a:spcBef>
            </a:pPr>
            <a:r>
              <a:rPr lang="vi" b="0" i="0" u="none" baseline="0"/>
              <a:t>Dần dần giảm sử dụng các nhân viên </a:t>
            </a:r>
          </a:p>
          <a:p>
            <a:pPr algn="l" rtl="0">
              <a:lnSpc>
                <a:spcPct val="100000"/>
              </a:lnSpc>
              <a:spcBef>
                <a:spcPts val="0"/>
              </a:spcBef>
            </a:pPr>
            <a:r>
              <a:rPr lang="vi" b="0" i="0" u="none" baseline="0"/>
              <a:t>Xoa dịu sau mỗi ca </a:t>
            </a:r>
          </a:p>
        </p:txBody>
      </p:sp>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a:xfrm>
            <a:off x="315142" y="250342"/>
            <a:ext cx="7633104" cy="1017672"/>
          </a:xfrm>
        </p:spPr>
        <p:txBody>
          <a:bodyPr>
            <a:normAutofit fontScale="90000"/>
          </a:bodyPr>
          <a:lstStyle/>
          <a:p>
            <a:pPr algn="l" rtl="0"/>
            <a:r>
              <a:rPr lang="vi" b="1" i="1" u="none" baseline="0" dirty="0"/>
              <a:t>Làm thế nào để các Trưởng nhóm Giảm Căng thẳng</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pPr algn="r" rtl="0"/>
            <a:r>
              <a:rPr lang="vi" b="0" i="0" u="none" baseline="0"/>
              <a:t>5-10</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pPr rtl="0"/>
            <a:r>
              <a:rPr lang="vi" b="0" i="0" u="none" baseline="0"/>
              <a:t>PM 5-7</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gn="l" rtl="0">
              <a:lnSpc>
                <a:spcPct val="100000"/>
              </a:lnSpc>
              <a:spcBef>
                <a:spcPts val="600"/>
              </a:spcBef>
            </a:pPr>
            <a:r>
              <a:rPr lang="vi" b="0" i="0" u="none" baseline="0"/>
              <a:t>Trước Thảm họa</a:t>
            </a:r>
          </a:p>
          <a:p>
            <a:pPr algn="l" rtl="0">
              <a:lnSpc>
                <a:spcPct val="100000"/>
              </a:lnSpc>
              <a:spcBef>
                <a:spcPts val="600"/>
              </a:spcBef>
            </a:pPr>
            <a:r>
              <a:rPr lang="vi" b="0" i="0" u="none" baseline="0"/>
              <a:t>Tác động</a:t>
            </a:r>
          </a:p>
          <a:p>
            <a:pPr algn="l" rtl="0">
              <a:lnSpc>
                <a:spcPct val="100000"/>
              </a:lnSpc>
              <a:spcBef>
                <a:spcPts val="600"/>
              </a:spcBef>
            </a:pPr>
            <a:r>
              <a:rPr lang="vi" b="0" i="0" u="none" baseline="0"/>
              <a:t>Dũng cảm</a:t>
            </a:r>
          </a:p>
          <a:p>
            <a:pPr algn="l" rtl="0">
              <a:lnSpc>
                <a:spcPct val="100000"/>
              </a:lnSpc>
              <a:spcBef>
                <a:spcPts val="600"/>
              </a:spcBef>
            </a:pPr>
            <a:r>
              <a:rPr lang="vi" b="0" i="0" u="none" baseline="0"/>
              <a:t>Thoải mái</a:t>
            </a:r>
          </a:p>
          <a:p>
            <a:pPr algn="l" rtl="0">
              <a:lnSpc>
                <a:spcPct val="100000"/>
              </a:lnSpc>
              <a:spcBef>
                <a:spcPts val="600"/>
              </a:spcBef>
            </a:pPr>
            <a:r>
              <a:rPr lang="vi" b="0" i="0" u="none" baseline="0"/>
              <a:t>Tỉnh ngộ</a:t>
            </a:r>
          </a:p>
          <a:p>
            <a:pPr algn="l" rtl="0">
              <a:lnSpc>
                <a:spcPct val="100000"/>
              </a:lnSpc>
              <a:spcBef>
                <a:spcPts val="600"/>
              </a:spcBef>
            </a:pPr>
            <a:r>
              <a:rPr lang="vi" b="0" i="0" u="none" baseline="0"/>
              <a:t>Tái thiết lại</a:t>
            </a:r>
          </a:p>
        </p:txBody>
      </p:sp>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a:xfrm>
            <a:off x="315142" y="320678"/>
            <a:ext cx="7325373" cy="1017672"/>
          </a:xfrm>
        </p:spPr>
        <p:txBody>
          <a:bodyPr>
            <a:normAutofit fontScale="90000"/>
          </a:bodyPr>
          <a:lstStyle/>
          <a:p>
            <a:pPr algn="l" rtl="0"/>
            <a:r>
              <a:rPr lang="vi" b="1" i="1" u="none" baseline="0" dirty="0"/>
              <a:t>Các giai đoạn Cảm xúc của một Cuộc khủng hoảng</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pPr algn="r" rtl="0"/>
            <a:r>
              <a:rPr lang="vi" b="0" i="0" u="none" baseline="0"/>
              <a:t>5-11</a:t>
            </a:r>
          </a:p>
        </p:txBody>
      </p:sp>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pPr rtl="0"/>
            <a:r>
              <a:rPr lang="vi" b="0" i="0" u="none" baseline="0"/>
              <a:t>PM 5-8</a:t>
            </a:r>
          </a:p>
        </p:txBody>
      </p:sp>
      <p:pic>
        <p:nvPicPr>
          <p:cNvPr id="6" name="Picture 5" descr="Các Giai đoạn Cảm xúc của một cuộc Khủng hoảng. Hình ảnh một người đàn ông ngồi trên thùng sơn với hai tay trên mặt trong nhìn đau khổ.">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gn="l" rtl="0">
              <a:lnSpc>
                <a:spcPct val="100000"/>
              </a:lnSpc>
              <a:spcBef>
                <a:spcPts val="600"/>
              </a:spcBef>
            </a:pPr>
            <a:r>
              <a:rPr lang="vi" b="0" i="0" u="none" baseline="0"/>
              <a:t>Một cuộc khủng hoảng gây chấn thương là một sự kiện đã trải qua hoặc chứng kiến trong đó khả năng đối phó của con người bị quá tải do:</a:t>
            </a:r>
          </a:p>
          <a:p>
            <a:pPr lvl="1" algn="l" rtl="0">
              <a:lnSpc>
                <a:spcPct val="100000"/>
              </a:lnSpc>
              <a:spcBef>
                <a:spcPts val="600"/>
              </a:spcBef>
              <a:buFont typeface="Arial" panose="020B0604020202020204" pitchFamily="34" charset="0"/>
              <a:buChar char="•"/>
            </a:pPr>
            <a:r>
              <a:rPr lang="vi" b="0" i="0" u="none" baseline="0"/>
              <a:t>Cái chết thực tế hoặc tiềm tàng hay thương tích cho bản thân hoặc người khác</a:t>
            </a:r>
          </a:p>
          <a:p>
            <a:pPr lvl="1" algn="l" rtl="0">
              <a:lnSpc>
                <a:spcPct val="100000"/>
              </a:lnSpc>
              <a:spcBef>
                <a:spcPts val="600"/>
              </a:spcBef>
              <a:buFont typeface="Arial" panose="020B0604020202020204" pitchFamily="34" charset="0"/>
              <a:buChar char="•"/>
            </a:pPr>
            <a:r>
              <a:rPr lang="vi" b="0" i="0" u="none" baseline="0"/>
              <a:t>Bị chấn thương nghiêm trọng</a:t>
            </a:r>
          </a:p>
          <a:p>
            <a:pPr lvl="1" algn="l" rtl="0">
              <a:lnSpc>
                <a:spcPct val="100000"/>
              </a:lnSpc>
              <a:spcBef>
                <a:spcPts val="600"/>
              </a:spcBef>
              <a:buFont typeface="Arial" panose="020B0604020202020204" pitchFamily="34" charset="0"/>
              <a:buChar char="•"/>
            </a:pPr>
            <a:r>
              <a:rPr lang="vi" b="0" i="0" u="none" baseline="0"/>
              <a:t>Nhà cửa, khu phố hoặc tài sản giá trị của họ bị phá hủy</a:t>
            </a:r>
          </a:p>
          <a:p>
            <a:pPr lvl="1" algn="l" rtl="0">
              <a:lnSpc>
                <a:spcPct val="100000"/>
              </a:lnSpc>
              <a:spcBef>
                <a:spcPts val="600"/>
              </a:spcBef>
              <a:buFont typeface="Arial" panose="020B0604020202020204" pitchFamily="34" charset="0"/>
              <a:buChar char="•"/>
            </a:pPr>
            <a:r>
              <a:rPr lang="vi" b="0" i="0" u="none" baseline="0"/>
              <a:t>Mất liên lạc với gia đình hoặc quý vị bè thân thiết </a:t>
            </a:r>
          </a:p>
        </p:txBody>
      </p:sp>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p:txBody>
          <a:bodyPr>
            <a:normAutofit fontScale="90000"/>
          </a:bodyPr>
          <a:lstStyle/>
          <a:p>
            <a:pPr algn="l" rtl="0"/>
            <a:r>
              <a:rPr lang="vi" b="1" i="1" u="none" baseline="0"/>
              <a:t>Khủng hoảng gây Chấn thương</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pPr algn="r" rtl="0"/>
            <a:r>
              <a:rPr lang="vi" b="0" i="0" u="none" baseline="0"/>
              <a:t>5-12</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pPr rtl="0"/>
            <a:r>
              <a:rPr lang="vi" b="0" i="0" u="none" baseline="0"/>
              <a:t>PM 5-9</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gn="l" rtl="0">
              <a:lnSpc>
                <a:spcPct val="100000"/>
              </a:lnSpc>
              <a:spcBef>
                <a:spcPts val="600"/>
              </a:spcBef>
            </a:pPr>
            <a:r>
              <a:rPr lang="vi" b="0" i="0" u="none" baseline="0"/>
              <a:t>Căng thẳng gây chấn thương có thể ảnh hưởng tới:</a:t>
            </a:r>
          </a:p>
          <a:p>
            <a:pPr lvl="1" algn="l" rtl="0">
              <a:lnSpc>
                <a:spcPct val="100000"/>
              </a:lnSpc>
              <a:spcBef>
                <a:spcPts val="600"/>
              </a:spcBef>
              <a:buFont typeface="Arial" panose="020B0604020202020204" pitchFamily="34" charset="0"/>
              <a:buChar char="•"/>
            </a:pPr>
            <a:r>
              <a:rPr lang="vi" b="0" i="0" u="none" baseline="0"/>
              <a:t>Khả năng nhận thức</a:t>
            </a:r>
          </a:p>
          <a:p>
            <a:pPr lvl="1" algn="l" rtl="0">
              <a:lnSpc>
                <a:spcPct val="100000"/>
              </a:lnSpc>
              <a:spcBef>
                <a:spcPts val="600"/>
              </a:spcBef>
              <a:buFont typeface="Arial" panose="020B0604020202020204" pitchFamily="34" charset="0"/>
              <a:buChar char="•"/>
            </a:pPr>
            <a:r>
              <a:rPr lang="vi" b="0" i="0" u="none" baseline="0"/>
              <a:t>Sức khỏe thể chất</a:t>
            </a:r>
          </a:p>
          <a:p>
            <a:pPr lvl="1" algn="l" rtl="0">
              <a:lnSpc>
                <a:spcPct val="100000"/>
              </a:lnSpc>
              <a:spcBef>
                <a:spcPts val="600"/>
              </a:spcBef>
              <a:buFont typeface="Arial" panose="020B0604020202020204" pitchFamily="34" charset="0"/>
              <a:buChar char="•"/>
            </a:pPr>
            <a:r>
              <a:rPr lang="vi" b="0" i="0" u="none" baseline="0"/>
              <a:t>Mối quan hệ giữa các cá nhân </a:t>
            </a:r>
          </a:p>
        </p:txBody>
      </p:sp>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p:txBody>
          <a:bodyPr>
            <a:normAutofit fontScale="90000"/>
          </a:bodyPr>
          <a:lstStyle/>
          <a:p>
            <a:pPr algn="l" rtl="0"/>
            <a:r>
              <a:rPr lang="vi" b="1" i="1" u="none" baseline="0"/>
              <a:t>Ảnh hưởng của Căng thẳng gây Chấn thương</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pPr algn="r" rtl="0"/>
            <a:r>
              <a:rPr lang="vi" b="0" i="0" u="none" baseline="0"/>
              <a:t>5-13</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pPr rtl="0"/>
            <a:r>
              <a:rPr lang="vi" b="0" i="0" u="none" baseline="0"/>
              <a:t>PM 5-9</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gn="l" rtl="0">
              <a:lnSpc>
                <a:spcPct val="100000"/>
              </a:lnSpc>
              <a:spcBef>
                <a:spcPts val="600"/>
              </a:spcBef>
            </a:pPr>
            <a:r>
              <a:rPr lang="vi" b="0" i="0" u="none" baseline="0"/>
              <a:t>Đã từng trải qua một sự kiện tương tự trước đó</a:t>
            </a:r>
          </a:p>
          <a:p>
            <a:pPr algn="l" rtl="0">
              <a:lnSpc>
                <a:spcPct val="100000"/>
              </a:lnSpc>
              <a:spcBef>
                <a:spcPts val="600"/>
              </a:spcBef>
            </a:pPr>
            <a:r>
              <a:rPr lang="vi" b="0" i="0" u="none" baseline="0"/>
              <a:t>Cường độ của sự kiện</a:t>
            </a:r>
          </a:p>
          <a:p>
            <a:pPr algn="l" rtl="0">
              <a:lnSpc>
                <a:spcPct val="100000"/>
              </a:lnSpc>
              <a:spcBef>
                <a:spcPts val="600"/>
              </a:spcBef>
            </a:pPr>
            <a:r>
              <a:rPr lang="vi" b="0" i="0" u="none" baseline="0"/>
              <a:t>Cảm xúc cá nhân về sự kiện</a:t>
            </a:r>
          </a:p>
          <a:p>
            <a:pPr algn="l" rtl="0">
              <a:lnSpc>
                <a:spcPct val="100000"/>
              </a:lnSpc>
              <a:spcBef>
                <a:spcPts val="600"/>
              </a:spcBef>
            </a:pPr>
            <a:r>
              <a:rPr lang="vi" b="0" i="0" u="none" baseline="0"/>
              <a:t>Sức mạnh cảm xúc của cá nhân</a:t>
            </a:r>
          </a:p>
          <a:p>
            <a:pPr algn="l" rtl="0">
              <a:lnSpc>
                <a:spcPct val="100000"/>
              </a:lnSpc>
              <a:spcBef>
                <a:spcPts val="600"/>
              </a:spcBef>
            </a:pPr>
            <a:r>
              <a:rPr lang="vi" b="0" i="0" u="none" baseline="0"/>
              <a:t>Khoảng thời gian kể từ sự kiện</a:t>
            </a:r>
          </a:p>
        </p:txBody>
      </p:sp>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p:txBody>
          <a:bodyPr/>
          <a:lstStyle/>
          <a:p>
            <a:pPr algn="l" rtl="0"/>
            <a:r>
              <a:rPr lang="vi" b="1" i="1" u="none" baseline="0"/>
              <a:t>Các Yếu tố Hàn gắn</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pPr algn="r" rtl="0"/>
            <a:r>
              <a:rPr lang="vi" b="0" i="0" u="none" baseline="0"/>
              <a:t>5-14</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pPr rtl="0"/>
            <a:r>
              <a:rPr lang="vi" b="0" i="0" u="none" baseline="0"/>
              <a:t>PM 5-9</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gn="l" rtl="0">
              <a:lnSpc>
                <a:spcPct val="100000"/>
              </a:lnSpc>
              <a:spcBef>
                <a:spcPts val="600"/>
              </a:spcBef>
            </a:pPr>
            <a:r>
              <a:rPr lang="vi" b="0" i="0" u="none" baseline="0"/>
              <a:t>Đánh giá những nạn nhân xem họ có bị chấn thương hoặc sốc không </a:t>
            </a:r>
          </a:p>
          <a:p>
            <a:pPr algn="l" rtl="0">
              <a:lnSpc>
                <a:spcPct val="100000"/>
              </a:lnSpc>
              <a:spcBef>
                <a:spcPts val="600"/>
              </a:spcBef>
            </a:pPr>
            <a:r>
              <a:rPr lang="vi" b="0" i="0" u="none" baseline="0"/>
              <a:t>Đề nghị những người không bị thương tham gia giúp đỡ </a:t>
            </a:r>
          </a:p>
          <a:p>
            <a:pPr algn="l" rtl="0">
              <a:lnSpc>
                <a:spcPct val="100000"/>
              </a:lnSpc>
              <a:spcBef>
                <a:spcPts val="600"/>
              </a:spcBef>
            </a:pPr>
            <a:r>
              <a:rPr lang="vi" b="0" i="0" u="none" baseline="0"/>
              <a:t>Hỗ trợ bằng cách lắng nghe và đồng cảm </a:t>
            </a:r>
          </a:p>
          <a:p>
            <a:pPr algn="l" rtl="0">
              <a:lnSpc>
                <a:spcPct val="100000"/>
              </a:lnSpc>
              <a:spcBef>
                <a:spcPts val="600"/>
              </a:spcBef>
            </a:pPr>
            <a:r>
              <a:rPr lang="vi" b="0" i="0" u="none" baseline="0"/>
              <a:t>Giúp những nạn nhân kết nối với các hệ thống hỗ trợ tự nhiên </a:t>
            </a:r>
          </a:p>
        </p:txBody>
      </p:sp>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p:txBody>
          <a:bodyPr>
            <a:normAutofit fontScale="90000"/>
          </a:bodyPr>
          <a:lstStyle/>
          <a:p>
            <a:pPr algn="l" rtl="0"/>
            <a:r>
              <a:rPr lang="vi" b="1" i="1" u="none" baseline="0"/>
              <a:t>Ổn định những Nạn nhân</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pPr algn="r" rtl="0"/>
            <a:r>
              <a:rPr lang="vi" b="0" i="0" u="none" baseline="0"/>
              <a:t>5-15</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pPr rtl="0"/>
            <a:r>
              <a:rPr lang="vi" b="0" i="0" u="none" baseline="0"/>
              <a:t>PM 5-10</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gn="l" rtl="0">
              <a:lnSpc>
                <a:spcPct val="100000"/>
              </a:lnSpc>
              <a:spcBef>
                <a:spcPts val="600"/>
              </a:spcBef>
            </a:pPr>
            <a:r>
              <a:rPr lang="vi" b="0" i="0" u="none" baseline="0"/>
              <a:t>Lắng nghe những nạn nhân và chú ý đến những gì họ nói </a:t>
            </a:r>
          </a:p>
          <a:p>
            <a:pPr algn="l" rtl="0">
              <a:lnSpc>
                <a:spcPct val="100000"/>
              </a:lnSpc>
              <a:spcBef>
                <a:spcPts val="600"/>
              </a:spcBef>
            </a:pPr>
            <a:r>
              <a:rPr lang="vi" b="0" i="0" u="none" baseline="0"/>
              <a:t>Giúp những nạn nhân cảm thấy được bảo vệ bằng cách hỗ trợ họ </a:t>
            </a:r>
          </a:p>
          <a:p>
            <a:pPr algn="l" rtl="0">
              <a:lnSpc>
                <a:spcPct val="100000"/>
              </a:lnSpc>
              <a:spcBef>
                <a:spcPts val="600"/>
              </a:spcBef>
            </a:pPr>
            <a:r>
              <a:rPr lang="vi" b="0" i="0" u="none" baseline="0"/>
              <a:t>Kết nối những nạn nhân với quý vị bè và những người thân yêu </a:t>
            </a:r>
          </a:p>
        </p:txBody>
      </p:sp>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a:xfrm>
            <a:off x="315142" y="153626"/>
            <a:ext cx="6358220" cy="1017672"/>
          </a:xfrm>
        </p:spPr>
        <p:txBody>
          <a:bodyPr>
            <a:normAutofit fontScale="90000"/>
          </a:bodyPr>
          <a:lstStyle/>
          <a:p>
            <a:pPr algn="l" rtl="0"/>
            <a:r>
              <a:rPr lang="vi" b="1" i="1" u="none" baseline="0" dirty="0"/>
              <a:t>Lắng nghe, Bảo vệ, Kết nối</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pPr algn="r" rtl="0"/>
            <a:r>
              <a:rPr lang="vi" b="0" i="0" u="none" baseline="0"/>
              <a:t>5-16</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pPr rtl="0"/>
            <a:r>
              <a:rPr lang="vi" b="0" i="0" u="none" baseline="0"/>
              <a:t>PM 5-10</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gn="l" rtl="0">
              <a:lnSpc>
                <a:spcPct val="100000"/>
              </a:lnSpc>
              <a:spcBef>
                <a:spcPts val="600"/>
              </a:spcBef>
            </a:pPr>
            <a:r>
              <a:rPr lang="vi" b="0" i="0" u="none" baseline="0"/>
              <a:t>Đặt mình vào vị trí người nói </a:t>
            </a:r>
          </a:p>
          <a:p>
            <a:pPr algn="l" rtl="0">
              <a:lnSpc>
                <a:spcPct val="100000"/>
              </a:lnSpc>
              <a:spcBef>
                <a:spcPts val="600"/>
              </a:spcBef>
            </a:pPr>
            <a:r>
              <a:rPr lang="vi" b="0" i="0" u="none" baseline="0"/>
              <a:t>Lắng nghe ý nghĩa, không chỉ là lời nói </a:t>
            </a:r>
          </a:p>
          <a:p>
            <a:pPr algn="l" rtl="0">
              <a:lnSpc>
                <a:spcPct val="100000"/>
              </a:lnSpc>
              <a:spcBef>
                <a:spcPts val="600"/>
              </a:spcBef>
            </a:pPr>
            <a:r>
              <a:rPr lang="vi" b="0" i="0" u="none" baseline="0"/>
              <a:t>Chú ý đến những giao tiếp phi ngôn ngữ </a:t>
            </a:r>
          </a:p>
          <a:p>
            <a:pPr algn="l" rtl="0">
              <a:lnSpc>
                <a:spcPct val="100000"/>
              </a:lnSpc>
              <a:spcBef>
                <a:spcPts val="600"/>
              </a:spcBef>
            </a:pPr>
            <a:r>
              <a:rPr lang="vi" b="0" i="0" u="none" baseline="0"/>
              <a:t>Diễn giải lại ý người nói </a:t>
            </a:r>
          </a:p>
        </p:txBody>
      </p:sp>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a:xfrm>
            <a:off x="315142" y="250342"/>
            <a:ext cx="8274943" cy="1017672"/>
          </a:xfrm>
        </p:spPr>
        <p:txBody>
          <a:bodyPr>
            <a:normAutofit fontScale="90000"/>
          </a:bodyPr>
          <a:lstStyle/>
          <a:p>
            <a:pPr algn="l" rtl="0"/>
            <a:r>
              <a:rPr lang="vi" b="1" i="1" u="none" baseline="0" dirty="0"/>
              <a:t>Làm thế nào để trở thành một Người lắng nghe Thấu hiểu</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pPr algn="r" rtl="0"/>
            <a:r>
              <a:rPr lang="vi" b="0" i="0" u="none" baseline="0"/>
              <a:t>5-17</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pPr rtl="0"/>
            <a:r>
              <a:rPr lang="vi" b="0" i="0" u="none" baseline="0"/>
              <a:t>PM 5-11</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gn="l" rtl="0">
              <a:lnSpc>
                <a:spcPct val="100000"/>
              </a:lnSpc>
              <a:spcBef>
                <a:spcPts val="600"/>
              </a:spcBef>
            </a:pPr>
            <a:r>
              <a:rPr lang="vi" b="0" i="0" u="none" baseline="0"/>
              <a:t>“Tôi hiểu"</a:t>
            </a:r>
          </a:p>
          <a:p>
            <a:pPr algn="l" rtl="0">
              <a:lnSpc>
                <a:spcPct val="100000"/>
              </a:lnSpc>
              <a:spcBef>
                <a:spcPts val="600"/>
              </a:spcBef>
            </a:pPr>
            <a:r>
              <a:rPr lang="vi" b="0" i="0" u="none" baseline="0"/>
              <a:t>“Đừng cảm thấy tệ ”</a:t>
            </a:r>
          </a:p>
          <a:p>
            <a:pPr algn="l" rtl="0">
              <a:lnSpc>
                <a:spcPct val="100000"/>
              </a:lnSpc>
              <a:spcBef>
                <a:spcPts val="600"/>
              </a:spcBef>
            </a:pPr>
            <a:r>
              <a:rPr lang="vi" b="0" i="0" u="none" baseline="0"/>
              <a:t>“Quý vị rất mạnh mẽ ”</a:t>
            </a:r>
          </a:p>
          <a:p>
            <a:pPr algn="l" rtl="0">
              <a:lnSpc>
                <a:spcPct val="100000"/>
              </a:lnSpc>
              <a:spcBef>
                <a:spcPts val="600"/>
              </a:spcBef>
            </a:pPr>
            <a:r>
              <a:rPr lang="vi" b="0" i="0" u="none" baseline="0"/>
              <a:t>“Quý vị sẽ vượt qua điều này ”</a:t>
            </a:r>
          </a:p>
          <a:p>
            <a:pPr algn="l" rtl="0">
              <a:lnSpc>
                <a:spcPct val="100000"/>
              </a:lnSpc>
              <a:spcBef>
                <a:spcPts val="600"/>
              </a:spcBef>
            </a:pPr>
            <a:r>
              <a:rPr lang="vi" b="0" i="0" u="none" baseline="0"/>
              <a:t>“Đừng khóc ”</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pPr algn="l" rtl="0"/>
            <a:r>
              <a:rPr lang="vi" b="0" i="0" u="none" baseline="0"/>
              <a:t>“Đó là ý trời ”</a:t>
            </a:r>
          </a:p>
          <a:p>
            <a:pPr algn="l" rtl="0"/>
            <a:r>
              <a:rPr lang="vi" b="0" i="0" u="none" baseline="0"/>
              <a:t>“Nó còn có thể tệ hơn ”</a:t>
            </a:r>
          </a:p>
          <a:p>
            <a:pPr algn="l" rtl="0"/>
            <a:r>
              <a:rPr lang="vi" b="0" i="0" u="none" baseline="0"/>
              <a:t>“Ít nhất quý vị còn có…”</a:t>
            </a:r>
          </a:p>
          <a:p>
            <a:pPr algn="l" rtl="0"/>
            <a:r>
              <a:rPr lang="vi" b="0" i="0" u="none" baseline="0"/>
              <a:t>“Mọi chuyện rồi sẽ ổn”</a:t>
            </a:r>
          </a:p>
          <a:p>
            <a:pPr marL="0" indent="0" algn="l" rtl="0">
              <a:buNone/>
            </a:pPr>
            <a:endParaRPr lang="vi" dirty="0"/>
          </a:p>
        </p:txBody>
      </p:sp>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p:txBody>
          <a:bodyPr/>
          <a:lstStyle/>
          <a:p>
            <a:pPr algn="l" rtl="0"/>
            <a:r>
              <a:rPr lang="vi" b="1" i="1" u="none" baseline="0"/>
              <a:t>Không nói</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pPr algn="r" rtl="0"/>
            <a:r>
              <a:rPr lang="vi" b="0" i="0" u="none" baseline="0"/>
              <a:t>5-18</a:t>
            </a:r>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pPr rtl="0"/>
            <a:r>
              <a:rPr lang="vi" b="0" i="0" u="none" baseline="0"/>
              <a:t>PM 5-12</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gn="l" rtl="0">
              <a:lnSpc>
                <a:spcPct val="100000"/>
              </a:lnSpc>
              <a:spcBef>
                <a:spcPts val="600"/>
              </a:spcBef>
            </a:pPr>
            <a:r>
              <a:rPr lang="vi" b="0" i="0" u="none" baseline="0"/>
              <a:t>“Tôi rất lấy làm tiếc về nỗi đau của quý vị ”</a:t>
            </a:r>
          </a:p>
          <a:p>
            <a:pPr algn="l" rtl="0">
              <a:lnSpc>
                <a:spcPct val="100000"/>
              </a:lnSpc>
              <a:spcBef>
                <a:spcPts val="600"/>
              </a:spcBef>
            </a:pPr>
            <a:r>
              <a:rPr lang="vi" b="0" i="0" u="none" baseline="0"/>
              <a:t>“Tôi rất lấy làm tiếc vì chuyện này đã xảy ra ”</a:t>
            </a:r>
          </a:p>
          <a:p>
            <a:pPr algn="l" rtl="0">
              <a:lnSpc>
                <a:spcPct val="100000"/>
              </a:lnSpc>
              <a:spcBef>
                <a:spcPts val="600"/>
              </a:spcBef>
            </a:pPr>
            <a:r>
              <a:rPr lang="vi" b="0" i="0" u="none" baseline="0"/>
              <a:t>“Có được không nếu tôi giúp quý vị…?”</a:t>
            </a:r>
          </a:p>
          <a:p>
            <a:pPr algn="l" rtl="0">
              <a:lnSpc>
                <a:spcPct val="100000"/>
              </a:lnSpc>
              <a:spcBef>
                <a:spcPts val="600"/>
              </a:spcBef>
            </a:pPr>
            <a:r>
              <a:rPr lang="vi" b="0" i="0" u="none" baseline="0"/>
              <a:t>“Tôi không thể tưởng tượng được điều này sẽ như thế nào đối với quý vị ”</a:t>
            </a:r>
          </a:p>
          <a:p>
            <a:pPr algn="l" rtl="0">
              <a:lnSpc>
                <a:spcPct val="100000"/>
              </a:lnSpc>
              <a:spcBef>
                <a:spcPts val="600"/>
              </a:spcBef>
            </a:pPr>
            <a:r>
              <a:rPr lang="vi" b="0" i="0" u="none" baseline="0"/>
              <a:t>“Quý vị cần gì?”</a:t>
            </a:r>
          </a:p>
        </p:txBody>
      </p:sp>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p:txBody>
          <a:bodyPr>
            <a:normAutofit fontScale="90000"/>
          </a:bodyPr>
          <a:lstStyle/>
          <a:p>
            <a:pPr algn="l" rtl="0"/>
            <a:r>
              <a:rPr lang="vi" b="1" i="1" u="none" baseline="0"/>
              <a:t>Thay vào đó Hãy Nói Những Điều này</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pPr algn="r" rtl="0"/>
            <a:r>
              <a:rPr lang="vi" b="0" i="0" u="none" baseline="0"/>
              <a:t>5-19</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pPr rtl="0"/>
            <a:r>
              <a:rPr lang="vi" b="0" i="0" u="none" baseline="0"/>
              <a:t>PM 5-12</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pPr algn="l" rtl="0"/>
            <a:r>
              <a:rPr lang="vi" b="0" i="0" u="none" baseline="0"/>
              <a:t>Xác định các thảm họa xảy ra phổ biến nhất </a:t>
            </a:r>
          </a:p>
          <a:p>
            <a:pPr algn="l" rtl="0"/>
            <a:r>
              <a:rPr lang="vi" b="0" i="0" u="none" baseline="0"/>
              <a:t>Xác định các mối nguy hiểm có thể có tác động nghiêm trọng nhất </a:t>
            </a:r>
          </a:p>
          <a:p>
            <a:pPr algn="l" rtl="0"/>
            <a:r>
              <a:rPr lang="vi" b="0" i="0" u="none" baseline="0"/>
              <a:t>Xem xét các tác động gần đây hoặc trong lịch sử </a:t>
            </a:r>
          </a:p>
          <a:p>
            <a:pPr algn="l" rtl="0"/>
            <a:r>
              <a:rPr lang="vi" b="0" i="0" u="none" baseline="0"/>
              <a:t>Xác định các địa điểm nhạy cảm trong cộng đồng dễ xảy ra các mối nguy cụ thể </a:t>
            </a:r>
          </a:p>
          <a:p>
            <a:pPr algn="l" rtl="0"/>
            <a:r>
              <a:rPr lang="vi" b="0" i="0" u="none" baseline="0"/>
              <a:t>Xem xét lường trước sự gián đoạn dịch vụ </a:t>
            </a:r>
          </a:p>
        </p:txBody>
      </p:sp>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a:xfrm>
            <a:off x="315142" y="320678"/>
            <a:ext cx="6850589" cy="1017672"/>
          </a:xfrm>
        </p:spPr>
        <p:txBody>
          <a:bodyPr>
            <a:normAutofit fontScale="90000"/>
          </a:bodyPr>
          <a:lstStyle/>
          <a:p>
            <a:pPr algn="l" rtl="0"/>
            <a:r>
              <a:rPr lang="vi" b="1" i="1" u="none" baseline="0" dirty="0"/>
              <a:t>Ảnh hưởng của các Mối Nguy hiểm tại Địa phương</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pPr algn="r" rtl="0"/>
            <a:r>
              <a:rPr lang="vi" b="0" i="0" u="none" baseline="0"/>
              <a:t>1-14</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pPr rtl="0"/>
            <a:r>
              <a:rPr lang="vi" b="0" i="0" u="none" baseline="0"/>
              <a:t>PM 1-6</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gn="l" rtl="0">
              <a:lnSpc>
                <a:spcPct val="100000"/>
              </a:lnSpc>
              <a:spcBef>
                <a:spcPts val="600"/>
              </a:spcBef>
            </a:pPr>
            <a:r>
              <a:rPr lang="vi" b="0" i="0" u="none" baseline="0"/>
              <a:t>Che thân thể lại; đối xử trân trọng </a:t>
            </a:r>
          </a:p>
          <a:p>
            <a:pPr algn="l" rtl="0">
              <a:lnSpc>
                <a:spcPct val="100000"/>
              </a:lnSpc>
              <a:spcBef>
                <a:spcPts val="600"/>
              </a:spcBef>
            </a:pPr>
            <a:r>
              <a:rPr lang="vi" b="0" i="0" u="none" baseline="0"/>
              <a:t>Tuân theo luật pháp và quy trình của địa phương </a:t>
            </a:r>
          </a:p>
          <a:p>
            <a:pPr algn="l" rtl="0">
              <a:lnSpc>
                <a:spcPct val="100000"/>
              </a:lnSpc>
              <a:spcBef>
                <a:spcPts val="600"/>
              </a:spcBef>
            </a:pPr>
            <a:r>
              <a:rPr lang="vi" b="0" i="0" u="none" baseline="0"/>
              <a:t>Nói chuyện với chính quyền địa phương </a:t>
            </a:r>
          </a:p>
        </p:txBody>
      </p:sp>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p:txBody>
          <a:bodyPr>
            <a:normAutofit fontScale="90000"/>
          </a:bodyPr>
          <a:lstStyle/>
          <a:p>
            <a:pPr algn="l" rtl="0"/>
            <a:r>
              <a:rPr lang="vi" b="1" i="1" u="none" baseline="0"/>
              <a:t>Kiểm soát Hiện trường khi có Người chết</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pPr algn="r" rtl="0"/>
            <a:r>
              <a:rPr lang="vi" b="0" i="0" u="none" baseline="0"/>
              <a:t>5-20</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pPr rtl="0"/>
            <a:r>
              <a:rPr lang="vi" b="0" i="0" u="none" baseline="0"/>
              <a:t>PM 5-12</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gn="l" rtl="0">
              <a:lnSpc>
                <a:spcPct val="100000"/>
              </a:lnSpc>
              <a:spcBef>
                <a:spcPts val="0"/>
              </a:spcBef>
            </a:pPr>
            <a:r>
              <a:rPr lang="vi" sz="2600" b="0" i="0" u="none" baseline="0" dirty="0"/>
              <a:t>Hãy tự chuẩn bị cho bản thân, vì việc giải cứu có thể khó chịu và không thoải mái </a:t>
            </a:r>
          </a:p>
          <a:p>
            <a:pPr algn="l" rtl="0">
              <a:lnSpc>
                <a:spcPct val="100000"/>
              </a:lnSpc>
              <a:spcBef>
                <a:spcPts val="0"/>
              </a:spcBef>
            </a:pPr>
            <a:r>
              <a:rPr lang="vi" sz="2600" b="0" i="0" u="none" baseline="0" dirty="0"/>
              <a:t>Biết các triệu chứng tâm lý và sinh lý của chấn thương </a:t>
            </a:r>
          </a:p>
          <a:p>
            <a:pPr algn="l" rtl="0">
              <a:lnSpc>
                <a:spcPct val="100000"/>
              </a:lnSpc>
              <a:spcBef>
                <a:spcPts val="0"/>
              </a:spcBef>
            </a:pPr>
            <a:r>
              <a:rPr lang="vi" sz="2600" b="0" i="0" u="none" baseline="0" dirty="0"/>
              <a:t>Hiểu sáu giai đoạn cảm xúc khi trải qua một thảm họa </a:t>
            </a:r>
          </a:p>
          <a:p>
            <a:pPr algn="l" rtl="0">
              <a:lnSpc>
                <a:spcPct val="100000"/>
              </a:lnSpc>
              <a:spcBef>
                <a:spcPts val="0"/>
              </a:spcBef>
            </a:pPr>
            <a:r>
              <a:rPr lang="vi" sz="2600" b="0" i="0" u="none" baseline="0" dirty="0"/>
              <a:t>Thực hiện các bước để giảm căng thẳng, điều gây ảnh hưởng đến nhận thức, sức khỏe và tương tác </a:t>
            </a:r>
          </a:p>
          <a:p>
            <a:pPr algn="l" rtl="0">
              <a:lnSpc>
                <a:spcPct val="100000"/>
              </a:lnSpc>
              <a:spcBef>
                <a:spcPts val="0"/>
              </a:spcBef>
            </a:pPr>
            <a:r>
              <a:rPr lang="vi" sz="2600" b="0" i="0" u="none" baseline="0" dirty="0"/>
              <a:t>Ổn định các cá nhân </a:t>
            </a:r>
          </a:p>
          <a:p>
            <a:pPr algn="l" rtl="0">
              <a:lnSpc>
                <a:spcPct val="100000"/>
              </a:lnSpc>
              <a:spcBef>
                <a:spcPts val="0"/>
              </a:spcBef>
            </a:pPr>
            <a:r>
              <a:rPr lang="vi" sz="2600" b="0" i="0" u="none" baseline="0" dirty="0"/>
              <a:t>Lắng nghe, bảo vệ và kết nối để hỗ trợ những nạn nhân </a:t>
            </a:r>
          </a:p>
          <a:p>
            <a:pPr algn="l" rtl="0">
              <a:lnSpc>
                <a:spcPct val="100000"/>
              </a:lnSpc>
              <a:spcBef>
                <a:spcPts val="0"/>
              </a:spcBef>
            </a:pPr>
            <a:r>
              <a:rPr lang="vi" sz="2600" b="0" i="0" u="none" baseline="0" dirty="0"/>
              <a:t>Hãy là một người lắng nghe thấu hiểu </a:t>
            </a:r>
          </a:p>
        </p:txBody>
      </p:sp>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pPr algn="r" rtl="0"/>
            <a:r>
              <a:rPr lang="vi" b="0" i="0" u="none" baseline="0"/>
              <a:t>5-21</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pPr rtl="0"/>
            <a:r>
              <a:rPr lang="vi" b="0" i="0" u="none" baseline="0"/>
              <a:t>PM 5-13</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gn="l" rtl="0">
              <a:lnSpc>
                <a:spcPct val="100000"/>
              </a:lnSpc>
              <a:spcBef>
                <a:spcPts val="600"/>
              </a:spcBef>
            </a:pPr>
            <a:r>
              <a:rPr lang="vi" b="0" i="0" u="none" baseline="0"/>
              <a:t>Đọc trước bài học cho buổi học tiếp theo </a:t>
            </a:r>
          </a:p>
          <a:p>
            <a:pPr algn="l" rtl="0">
              <a:lnSpc>
                <a:spcPct val="100000"/>
              </a:lnSpc>
              <a:spcBef>
                <a:spcPts val="600"/>
              </a:spcBef>
            </a:pPr>
            <a:r>
              <a:rPr lang="vi" b="0" i="0" u="none" baseline="0"/>
              <a:t>Mang theo các vật dụng cần thiết cho buổi học tiếp theo </a:t>
            </a:r>
          </a:p>
          <a:p>
            <a:pPr algn="l" rtl="0">
              <a:lnSpc>
                <a:spcPct val="100000"/>
              </a:lnSpc>
              <a:spcBef>
                <a:spcPts val="600"/>
              </a:spcBef>
            </a:pPr>
            <a:r>
              <a:rPr lang="vi" b="0" i="0" u="none" baseline="0"/>
              <a:t>Mặc quần áo phù hợp đến buổi học tiếp theo</a:t>
            </a:r>
          </a:p>
        </p:txBody>
      </p:sp>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pPr algn="l" rtl="0"/>
            <a:r>
              <a:rPr lang="vi" b="0" i="0" u="none" baseline="0"/>
              <a:t>Đào tạo Cơ bản cho CERT Bài 5: Tâm lý khi có Thảm họa Xảy ra</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pPr algn="r" rtl="0"/>
            <a:r>
              <a:rPr lang="vi" b="0" i="0" u="none" baseline="0"/>
              <a:t>5-22</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pPr rtl="0"/>
            <a:r>
              <a:rPr lang="vi" b="0" i="0" u="none" baseline="0"/>
              <a:t>PM 5-13</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p:txBody>
          <a:bodyPr>
            <a:normAutofit/>
          </a:bodyPr>
          <a:lstStyle/>
          <a:p>
            <a:pPr rtl="0"/>
            <a:r>
              <a:rPr lang="vi" sz="2400" b="1" i="0" u="none" baseline="0" dirty="0">
                <a:solidFill>
                  <a:schemeClr val="bg2">
                    <a:lumMod val="25000"/>
                  </a:schemeClr>
                </a:solidFill>
              </a:rPr>
              <a:t>Bài 6: An toàn Cháy nổ và Kiểm soát các Tiện ích</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gn="l" rtl="0">
              <a:lnSpc>
                <a:spcPct val="100000"/>
              </a:lnSpc>
              <a:spcBef>
                <a:spcPts val="600"/>
              </a:spcBef>
            </a:pPr>
            <a:r>
              <a:rPr lang="vi" b="0" i="0" u="none" baseline="0"/>
              <a:t>Giải thích vai trò của các CERT trong an toàn và đối phó với cháy nổ, bao gồm quá trình đánh giá của CERT và các biện pháp phòng ngừa an toàn tối thiểu </a:t>
            </a:r>
          </a:p>
          <a:p>
            <a:pPr algn="l" rtl="0">
              <a:lnSpc>
                <a:spcPct val="100000"/>
              </a:lnSpc>
              <a:spcBef>
                <a:spcPts val="600"/>
              </a:spcBef>
            </a:pPr>
            <a:r>
              <a:rPr lang="vi" b="0" i="0" u="none" baseline="0"/>
              <a:t>Dập tắt đám cháy nhỏ bằng bình chữa cháy </a:t>
            </a:r>
          </a:p>
          <a:p>
            <a:pPr algn="l" rtl="0">
              <a:lnSpc>
                <a:spcPct val="100000"/>
              </a:lnSpc>
              <a:spcBef>
                <a:spcPts val="600"/>
              </a:spcBef>
            </a:pPr>
            <a:r>
              <a:rPr lang="vi" b="0" i="0" u="none" baseline="0"/>
              <a:t>Xác định và giảm nguy cơ hỏa hoạn, sự cố với dịch vụ tiện ích và các vật liệu nguy hiểm ở nhà và trong cộng đồng </a:t>
            </a:r>
          </a:p>
        </p:txBody>
      </p:sp>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pPr algn="r" rtl="0"/>
            <a:r>
              <a:rPr lang="vi" b="0" i="0" u="none" baseline="0"/>
              <a:t>6-1</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pPr rtl="0"/>
            <a:r>
              <a:rPr lang="vi" b="0" i="0" u="none" baseline="0"/>
              <a:t>PM 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pPr algn="l" rtl="0"/>
            <a:r>
              <a:rPr lang="vi" b="0" i="0" u="none" baseline="0"/>
              <a:t>CERT đóng vai trò rất quan trọng trong an toàn cháy nổ bằng cách:</a:t>
            </a:r>
          </a:p>
          <a:p>
            <a:pPr lvl="1" algn="l" rtl="0"/>
            <a:r>
              <a:rPr lang="vi" b="0" i="0" u="none" baseline="0"/>
              <a:t>Dập tắt đám cháy nhỏ</a:t>
            </a:r>
          </a:p>
          <a:p>
            <a:pPr lvl="1" algn="l" rtl="0"/>
            <a:r>
              <a:rPr lang="vi" b="0" i="0" u="none" baseline="0"/>
              <a:t>Ngăn chặn các đám cháy xảy ra thêm bằng cách loại bỏ các nguồn nhiên liệu</a:t>
            </a:r>
          </a:p>
          <a:p>
            <a:pPr lvl="1" algn="l" rtl="0"/>
            <a:r>
              <a:rPr lang="vi" b="0" i="0" u="none" baseline="0"/>
              <a:t>Tắt các tiện ích</a:t>
            </a:r>
          </a:p>
          <a:p>
            <a:pPr lvl="1" algn="l" rtl="0"/>
            <a:r>
              <a:rPr lang="vi" b="0" i="0" u="none" baseline="0"/>
              <a:t>Hỗ trợ sơ tán, khi cần thiết </a:t>
            </a:r>
          </a:p>
          <a:p>
            <a:endParaRPr lang="vi" dirty="0"/>
          </a:p>
        </p:txBody>
      </p:sp>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p:txBody>
          <a:bodyPr/>
          <a:lstStyle/>
          <a:p>
            <a:pPr algn="l" rtl="0"/>
            <a:r>
              <a:rPr lang="vi" b="1" i="1" u="none" baseline="0"/>
              <a:t>Vai trò của các CERT</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pPr algn="r" rtl="0"/>
            <a:r>
              <a:rPr lang="vi" b="0" i="0" u="none" baseline="0"/>
              <a:t>6-2</a:t>
            </a:r>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pPr rtl="0"/>
            <a:r>
              <a:rPr lang="vi" b="0" i="0" u="none" baseline="0"/>
              <a:t>PM 6-1</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pPr algn="l" rtl="0"/>
            <a:r>
              <a:rPr lang="vi" b="0" i="0" u="none" baseline="0"/>
              <a:t>An toàn của người cứu hộ là ưu tiên số một</a:t>
            </a:r>
          </a:p>
          <a:p>
            <a:pPr lvl="1" algn="l" rtl="0"/>
            <a:r>
              <a:rPr lang="vi" b="0" i="0" u="none" baseline="0"/>
              <a:t>Luôn luôn làm việc với một người đồng đội</a:t>
            </a:r>
          </a:p>
          <a:p>
            <a:pPr lvl="1" algn="l" rtl="0"/>
            <a:r>
              <a:rPr lang="vi" b="0" i="0" u="none" baseline="0"/>
              <a:t>Luôn mặc thiết bị bảo hộ </a:t>
            </a:r>
          </a:p>
          <a:p>
            <a:pPr lvl="1" algn="l" rtl="0"/>
            <a:endParaRPr lang="vi" dirty="0"/>
          </a:p>
          <a:p>
            <a:pPr lvl="1" algn="l" rtl="0"/>
            <a:endParaRPr lang="vi" dirty="0"/>
          </a:p>
          <a:p>
            <a:pPr marL="0" lvl="1" indent="0" algn="ctr" rtl="0">
              <a:buNone/>
            </a:pPr>
            <a:r>
              <a:rPr lang="vi" sz="2800" b="1" i="0" u="none" baseline="0"/>
              <a:t>Mục tiêu của CERT:</a:t>
            </a:r>
          </a:p>
          <a:p>
            <a:pPr marL="0" lvl="1" indent="0" algn="ctr" rtl="0">
              <a:buNone/>
            </a:pPr>
            <a:r>
              <a:rPr lang="vi" sz="2800" b="1" i="0" u="none" baseline="0"/>
              <a:t>Làm những điều tốt nhất cho số lượng người nhiều nhất</a:t>
            </a:r>
            <a:r>
              <a:rPr lang="vi" b="0" i="0" u="none" baseline="0"/>
              <a:t> </a:t>
            </a:r>
          </a:p>
          <a:p>
            <a:endParaRPr lang="vi" dirty="0"/>
          </a:p>
        </p:txBody>
      </p:sp>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p:txBody>
          <a:bodyPr>
            <a:normAutofit fontScale="90000"/>
          </a:bodyPr>
          <a:lstStyle/>
          <a:p>
            <a:pPr algn="l" rtl="0"/>
            <a:r>
              <a:rPr lang="vi" b="1" i="1" u="none" baseline="0"/>
              <a:t>Những Ưu tiên của CERT</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pPr algn="r" rtl="0"/>
            <a:r>
              <a:rPr lang="vi" b="0" i="0" u="none" baseline="0"/>
              <a:t>6-3</a:t>
            </a:r>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pPr rtl="0"/>
            <a:r>
              <a:rPr lang="vi" b="0" i="0" u="none" baseline="0"/>
              <a:t>PM 6-1</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p:txBody>
          <a:bodyPr/>
          <a:lstStyle/>
          <a:p>
            <a:pPr algn="l" rtl="0"/>
            <a:r>
              <a:rPr lang="vi" b="1" i="1" u="none" baseline="0"/>
              <a:t>Tam giác Lửa</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pPr algn="r" rtl="0"/>
            <a:r>
              <a:rPr lang="vi" b="0" i="0" u="none" baseline="0"/>
              <a:t>6-4</a:t>
            </a:r>
          </a:p>
        </p:txBody>
      </p:sp>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pPr rtl="0"/>
            <a:r>
              <a:rPr lang="vi" b="0" i="0" u="none" baseline="0"/>
              <a:t>PM 6-3</a:t>
            </a:r>
          </a:p>
        </p:txBody>
      </p:sp>
      <p:pic>
        <p:nvPicPr>
          <p:cNvPr id="6" name="Picture 5" descr="Vẽ đường thẳng của một hình tam giác cho thấy các yếu tố kết hợp với nhau gây ra phản ứng hóa học của lửa: nhiên liệu, oxy và nhiệt.">
            <a:extLst>
              <a:ext uri="{FF2B5EF4-FFF2-40B4-BE49-F238E27FC236}">
                <a16:creationId xmlns:a16="http://schemas.microsoft.com/office/drawing/2014/main" id="{0E47934F-5427-4152-B67A-BD729298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557" y="1700753"/>
            <a:ext cx="3684884" cy="3707218"/>
          </a:xfrm>
          <a:prstGeom prst="rect">
            <a:avLst/>
          </a:prstGeom>
        </p:spPr>
      </p:pic>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pPr algn="l" rtl="0"/>
            <a:r>
              <a:rPr lang="vi" b="0" i="0" u="none" baseline="0"/>
              <a:t>Nhóm A: Chất dễ cháy thông thường</a:t>
            </a:r>
          </a:p>
          <a:p>
            <a:pPr algn="l" rtl="0"/>
            <a:r>
              <a:rPr lang="vi" b="0" i="0" u="none" baseline="0"/>
              <a:t>Nhóm B: Chất lỏng dễ cháy và cháy được</a:t>
            </a:r>
          </a:p>
          <a:p>
            <a:pPr algn="l" rtl="0"/>
            <a:r>
              <a:rPr lang="vi" b="0" i="0" u="none" baseline="0"/>
              <a:t>Nhóm C: Thiết bị điện đang bật</a:t>
            </a:r>
          </a:p>
          <a:p>
            <a:pPr algn="l" rtl="0"/>
            <a:r>
              <a:rPr lang="vi" b="0" i="0" u="none" baseline="0"/>
              <a:t>Nhóm D: Kim loại dễ cháy</a:t>
            </a:r>
          </a:p>
          <a:p>
            <a:pPr algn="l" rtl="0"/>
            <a:r>
              <a:rPr lang="vi" b="0" i="0" u="none" baseline="0"/>
              <a:t>Nhóm K: Dầu ăn</a:t>
            </a:r>
          </a:p>
        </p:txBody>
      </p:sp>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p:txBody>
          <a:bodyPr/>
          <a:lstStyle/>
          <a:p>
            <a:pPr algn="l" rtl="0"/>
            <a:r>
              <a:rPr lang="vi" b="1" i="1" u="none" baseline="0"/>
              <a:t>Các nhóm Hỏa hoạn</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pPr algn="r" rtl="0"/>
            <a:r>
              <a:rPr lang="vi" b="0" i="0" u="none" baseline="0"/>
              <a:t>6-5</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pPr rtl="0"/>
            <a:r>
              <a:rPr lang="vi" b="0" i="0" u="none" baseline="0"/>
              <a:t>PM 6-3</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pPr algn="l" rtl="0"/>
            <a:r>
              <a:rPr lang="vi" sz="2200" b="0" i="0" u="none" baseline="0" dirty="0"/>
              <a:t>Giúp các tình nguyện viên của CERT quyết định:</a:t>
            </a:r>
          </a:p>
          <a:p>
            <a:pPr lvl="1" algn="l" rtl="0"/>
            <a:r>
              <a:rPr lang="vi" sz="1800" b="0" i="0" u="none" baseline="0" dirty="0"/>
              <a:t>Liệu có nên cố gắng dập tắt đám cháy không</a:t>
            </a:r>
          </a:p>
          <a:p>
            <a:pPr lvl="1" algn="l" rtl="0"/>
            <a:r>
              <a:rPr lang="vi" sz="1800" b="0" i="0" u="none" baseline="0" dirty="0"/>
              <a:t>Một kế hoạch hành động </a:t>
            </a:r>
          </a:p>
          <a:p>
            <a:pPr algn="l" rtl="0"/>
            <a:r>
              <a:rPr lang="vi" sz="2200" b="0" i="0" u="none" baseline="0" dirty="0"/>
              <a:t>Trả lời những câu hỏi sau:</a:t>
            </a:r>
          </a:p>
          <a:p>
            <a:pPr lvl="1" algn="l" rtl="0"/>
            <a:r>
              <a:rPr lang="vi" sz="1800" b="0" i="0" u="none" baseline="0" dirty="0"/>
              <a:t>Đồng đội của tôi và tôi có thiết bị phù hợp không?</a:t>
            </a:r>
          </a:p>
          <a:p>
            <a:pPr lvl="1" algn="l" rtl="0"/>
            <a:r>
              <a:rPr lang="vi" sz="1800" b="0" i="0" u="none" baseline="0" dirty="0"/>
              <a:t>Có những mối nguy hiểm khác không?</a:t>
            </a:r>
          </a:p>
          <a:p>
            <a:pPr lvl="1" algn="l" rtl="0"/>
            <a:r>
              <a:rPr lang="vi" sz="1800" b="0" i="0" u="none" baseline="0" dirty="0"/>
              <a:t>Tòa nhà có bị hư hỏng về cấu trúc không?</a:t>
            </a:r>
          </a:p>
          <a:p>
            <a:pPr lvl="1" algn="l" rtl="0"/>
            <a:r>
              <a:rPr lang="vi" sz="1800" b="0" i="0" u="none" baseline="0" dirty="0"/>
              <a:t>Đồng đội của tôi và tôi có thể chạy thoát không?</a:t>
            </a:r>
          </a:p>
          <a:p>
            <a:pPr lvl="1" algn="l" rtl="0"/>
            <a:r>
              <a:rPr lang="vi" sz="1800" b="0" i="0" u="none" baseline="0" dirty="0"/>
              <a:t>Đồng đội của tôi và tôi có thể dập ngọn lửa một cách an toàn không?</a:t>
            </a:r>
            <a:endParaRPr lang="vi" sz="1800" dirty="0"/>
          </a:p>
          <a:p>
            <a:pPr marL="0" lvl="1" indent="0" algn="ctr" rtl="0">
              <a:spcBef>
                <a:spcPts val="1200"/>
              </a:spcBef>
              <a:buNone/>
            </a:pPr>
            <a:r>
              <a:rPr lang="vi" sz="2800" b="1" i="0" u="none" baseline="0" dirty="0"/>
              <a:t>Hãy ghi nhớ: Sự an toàn cá nhân của các tình nguyện viên CERT luôn là ưu tiên hàng đầu</a:t>
            </a:r>
          </a:p>
          <a:p>
            <a:endParaRPr lang="vi" dirty="0"/>
          </a:p>
          <a:p>
            <a:pPr lvl="1" algn="l" rtl="0"/>
            <a:endParaRPr lang="vi" dirty="0"/>
          </a:p>
        </p:txBody>
      </p:sp>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p:txBody>
          <a:bodyPr>
            <a:normAutofit fontScale="90000"/>
          </a:bodyPr>
          <a:lstStyle/>
          <a:p>
            <a:pPr algn="l" rtl="0"/>
            <a:r>
              <a:rPr lang="vi" b="1" i="1" u="none" baseline="0"/>
              <a:t>Đánh giá của CERT về Đám cháy</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pPr algn="r" rtl="0"/>
            <a:r>
              <a:rPr lang="vi" b="0" i="0" u="none" baseline="0"/>
              <a:t>6-6</a:t>
            </a:r>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pPr rtl="0"/>
            <a:r>
              <a:rPr lang="vi" b="0" i="0" u="none" baseline="0"/>
              <a:t>PM 6-4</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pPr algn="l" rtl="0"/>
            <a:r>
              <a:rPr lang="vi" sz="2400" b="0" i="0" u="none" baseline="0" dirty="0"/>
              <a:t>Các nguồn lực sẽ được sử dụng cho nhu cầu được ưu tiên cao nhất:</a:t>
            </a:r>
          </a:p>
          <a:p>
            <a:pPr lvl="1" algn="l" rtl="0"/>
            <a:r>
              <a:rPr lang="vi" sz="2000" b="0" i="0" u="none" baseline="0" dirty="0"/>
              <a:t>Cảnh sát sẽ giải quyết các vụ việc nghiêm trọng về an toàn công cộng </a:t>
            </a:r>
          </a:p>
          <a:p>
            <a:pPr lvl="1" algn="l" rtl="0"/>
            <a:r>
              <a:rPr lang="vi" sz="2000" b="0" i="0" u="none" baseline="0" dirty="0"/>
              <a:t>Lính cứu hỏa sẽ ngăn chặn các đám cháy lớn </a:t>
            </a:r>
          </a:p>
          <a:p>
            <a:pPr lvl="1" algn="l" rtl="0"/>
            <a:r>
              <a:rPr lang="vi" sz="2000" b="0" i="0" u="none" baseline="0" dirty="0"/>
              <a:t>Nhân viên EMS sẽ xử lý các thương tích đe dọa tính mạng </a:t>
            </a:r>
          </a:p>
          <a:p>
            <a:endParaRPr lang="vi" dirty="0"/>
          </a:p>
        </p:txBody>
      </p:sp>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a:xfrm>
            <a:off x="315142" y="320678"/>
            <a:ext cx="5806851" cy="1017672"/>
          </a:xfrm>
        </p:spPr>
        <p:txBody>
          <a:bodyPr>
            <a:normAutofit fontScale="90000"/>
          </a:bodyPr>
          <a:lstStyle/>
          <a:p>
            <a:pPr algn="l" rtl="0"/>
            <a:r>
              <a:rPr lang="vi" b="1" i="1" u="none" baseline="0" dirty="0"/>
              <a:t>Thiệt hại về Cơ sở hạ tầng</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pPr algn="r" rtl="0"/>
            <a:r>
              <a:rPr lang="vi" b="0" i="0" u="none" baseline="0"/>
              <a:t>1-15</a:t>
            </a:r>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pPr rtl="0"/>
            <a:r>
              <a:rPr lang="vi" b="0" i="0" u="none" baseline="0"/>
              <a:t>PM 1-7</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normAutofit/>
          </a:bodyPr>
          <a:lstStyle/>
          <a:p>
            <a:pPr algn="l" rtl="0"/>
            <a:r>
              <a:rPr lang="vi" sz="2600" b="0" i="0" u="none" baseline="0" dirty="0"/>
              <a:t>Sở cứu hỏa địa phương</a:t>
            </a:r>
          </a:p>
          <a:p>
            <a:pPr algn="l" rtl="0"/>
            <a:r>
              <a:rPr lang="vi" sz="2600" b="0" i="0" u="none" baseline="0" dirty="0"/>
              <a:t>Hệ thống báo cháy</a:t>
            </a:r>
          </a:p>
          <a:p>
            <a:pPr algn="l" rtl="0"/>
            <a:r>
              <a:rPr lang="vi" sz="2600" b="0" i="0" u="none" baseline="0" dirty="0"/>
              <a:t>Hệ thống phun nước</a:t>
            </a:r>
          </a:p>
          <a:p>
            <a:pPr algn="l" rtl="0"/>
            <a:r>
              <a:rPr lang="vi" sz="2600" b="0" i="0" u="none" baseline="0" dirty="0"/>
              <a:t>Bình chữa cháy xách tay</a:t>
            </a:r>
          </a:p>
          <a:p>
            <a:pPr algn="l" rtl="0"/>
            <a:r>
              <a:rPr lang="vi" sz="2600" b="0" i="0" u="none" baseline="0" dirty="0"/>
              <a:t>Hệ thống vòi chữa cháy trong nhà</a:t>
            </a:r>
          </a:p>
        </p:txBody>
      </p:sp>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p:txBody>
          <a:bodyPr>
            <a:normAutofit fontScale="90000"/>
          </a:bodyPr>
          <a:lstStyle/>
          <a:p>
            <a:pPr algn="l" rtl="0"/>
            <a:r>
              <a:rPr lang="vi" b="1" i="1" u="none" baseline="0"/>
              <a:t>Các Nguồn lực Chữa cháy</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pPr algn="r" rtl="0"/>
            <a:r>
              <a:rPr lang="vi" b="0" i="0" u="none" baseline="0"/>
              <a:t>6-7</a:t>
            </a:r>
          </a:p>
        </p:txBody>
      </p:sp>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pPr rtl="0"/>
            <a:r>
              <a:rPr lang="vi" b="0" i="0" u="none" baseline="0"/>
              <a:t>PM 6-7</a:t>
            </a:r>
          </a:p>
        </p:txBody>
      </p:sp>
      <p:pic>
        <p:nvPicPr>
          <p:cNvPr id="6" name="Picture 5" descr="Tài nguyên Chữa cháy. Hình ảnh một bình chữa cháy màu đỏ.">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6088018" y="1596951"/>
            <a:ext cx="2206969" cy="4214573"/>
          </a:xfrm>
          <a:prstGeom prst="rect">
            <a:avLst/>
          </a:prstGeom>
        </p:spPr>
      </p:pic>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pPr algn="l" rtl="0"/>
            <a:r>
              <a:rPr lang="vi" b="0" i="0" u="none" baseline="0"/>
              <a:t>Nước</a:t>
            </a:r>
          </a:p>
          <a:p>
            <a:pPr algn="l" rtl="0"/>
            <a:r>
              <a:rPr lang="vi" b="0" i="0" u="none" baseline="0"/>
              <a:t>Hóa chất Khô</a:t>
            </a:r>
          </a:p>
          <a:p>
            <a:pPr algn="l" rtl="0"/>
            <a:r>
              <a:rPr lang="vi" b="0" i="0" u="none" baseline="0"/>
              <a:t>Cacbon dioxide</a:t>
            </a:r>
          </a:p>
          <a:p>
            <a:pPr algn="l" rtl="0"/>
            <a:r>
              <a:rPr lang="vi" b="0" i="0" u="none" baseline="0"/>
              <a:t>Các chất Chuyên dụng</a:t>
            </a:r>
          </a:p>
        </p:txBody>
      </p:sp>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p:txBody>
          <a:bodyPr/>
          <a:lstStyle/>
          <a:p>
            <a:pPr algn="l" rtl="0"/>
            <a:r>
              <a:rPr lang="vi" b="1" i="1" u="none" baseline="0"/>
              <a:t>Bình Chữa cháy</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pPr algn="r" rtl="0"/>
            <a:r>
              <a:rPr lang="vi" b="0" i="0" u="none" baseline="0"/>
              <a:t>6-8</a:t>
            </a:r>
          </a:p>
        </p:txBody>
      </p:sp>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pPr rtl="0"/>
            <a:r>
              <a:rPr lang="vi" b="0" i="0" u="none" baseline="0"/>
              <a:t>PM 6-7</a:t>
            </a:r>
          </a:p>
        </p:txBody>
      </p:sp>
      <p:pic>
        <p:nvPicPr>
          <p:cNvPr id="8" name="Picture 7" descr="Tài nguyên Chữa cháy. Hình ảnh bình chữa cháy bằng bạc cho nước, hóa chất khô, carbon dioxide.">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347" y="1682511"/>
            <a:ext cx="2083164" cy="4359043"/>
          </a:xfrm>
          <a:prstGeom prst="rect">
            <a:avLst/>
          </a:prstGeom>
        </p:spPr>
      </p:pic>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pPr algn="l" rtl="0"/>
            <a:r>
              <a:rPr lang="vi" b="0" i="0" u="none" baseline="0"/>
              <a:t>Nhãn dán cho biết các loại đám cháy mà bình chữa cháy được sử dụng</a:t>
            </a:r>
          </a:p>
          <a:p>
            <a:pPr lvl="1" algn="l" rtl="0"/>
            <a:r>
              <a:rPr lang="vi" b="0" i="0" u="none" baseline="0"/>
              <a:t>Đám cháy được Xếp loại A: 1A tới 40A</a:t>
            </a:r>
          </a:p>
          <a:p>
            <a:pPr lvl="1" algn="l" rtl="0"/>
            <a:r>
              <a:rPr lang="vi" b="0" i="0" u="none" baseline="0"/>
              <a:t>Đám cháy được Xếp loại B: 1B tới 640B </a:t>
            </a:r>
          </a:p>
          <a:p>
            <a:pPr algn="l" rtl="0"/>
            <a:r>
              <a:rPr lang="vi" b="0" i="0" u="none" baseline="0"/>
              <a:t>Số ghi trên nhãn càng lớn = lượng chất chữa cháy càng nhiều </a:t>
            </a:r>
          </a:p>
          <a:p>
            <a:pPr lvl="1" algn="l" rtl="0"/>
            <a:endParaRPr lang="vi" dirty="0"/>
          </a:p>
          <a:p>
            <a:endParaRPr lang="vi" dirty="0"/>
          </a:p>
        </p:txBody>
      </p:sp>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p:txBody>
          <a:bodyPr>
            <a:normAutofit fontScale="90000"/>
          </a:bodyPr>
          <a:lstStyle/>
          <a:p>
            <a:pPr algn="l" rtl="0"/>
            <a:r>
              <a:rPr lang="vi" b="1" i="1" u="none" baseline="0"/>
              <a:t>Đánh giá/Ghi nhãn Bình chữa cháy</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pPr algn="r" rtl="0"/>
            <a:r>
              <a:rPr lang="vi" b="0" i="0" u="none" baseline="0"/>
              <a:t>6-9</a:t>
            </a:r>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pPr rtl="0"/>
            <a:r>
              <a:rPr lang="vi" b="0" i="0" u="none" baseline="0"/>
              <a:t>PM 6-8</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p:txBody>
          <a:bodyPr/>
          <a:lstStyle/>
          <a:p>
            <a:pPr algn="l" rtl="0"/>
            <a:r>
              <a:rPr lang="vi" b="1" i="1" u="none" baseline="0"/>
              <a:t>Nhãn dán Mẫu</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pPr algn="r" rtl="0"/>
            <a:r>
              <a:rPr lang="vi" b="0" i="0" u="none" baseline="0"/>
              <a:t>6-10</a:t>
            </a:r>
          </a:p>
        </p:txBody>
      </p:sp>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pPr rtl="0"/>
            <a:r>
              <a:rPr lang="vi" b="0" i="0" u="none" baseline="0"/>
              <a:t>PM 6-8</a:t>
            </a:r>
          </a:p>
        </p:txBody>
      </p:sp>
      <p:pic>
        <p:nvPicPr>
          <p:cNvPr id="6" name="Picture 5" descr="Nhãn dán Mẫu. Hình ảnh của một bình chữa cháy màu đỏ cho thấy sự hướng dẫn phòng xét nghiệm chịu trách nhiệm phát hành mở rộng.">
            <a:extLst>
              <a:ext uri="{FF2B5EF4-FFF2-40B4-BE49-F238E27FC236}">
                <a16:creationId xmlns:a16="http://schemas.microsoft.com/office/drawing/2014/main" id="{9CDFD150-F5FC-4DC2-98F7-F1D0A23A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5" y="1957532"/>
            <a:ext cx="4437962" cy="3512458"/>
          </a:xfrm>
          <a:prstGeom prst="rect">
            <a:avLst/>
          </a:prstGeom>
        </p:spPr>
      </p:pic>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endParaRPr lang="vi" b="1" dirty="0"/>
          </a:p>
          <a:p>
            <a:pPr marL="0" indent="0" algn="ctr" rtl="0">
              <a:buNone/>
            </a:pPr>
            <a:r>
              <a:rPr lang="vi" b="1" i="0" u="none" baseline="0"/>
              <a:t>Kiểm tra bình chữa cháy sau khi kéo chốt  </a:t>
            </a:r>
          </a:p>
        </p:txBody>
      </p:sp>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p:txBody>
          <a:bodyPr/>
          <a:lstStyle/>
          <a:p>
            <a:pPr algn="l" rtl="0"/>
            <a:r>
              <a:rPr lang="vi" b="1" i="1" u="none" baseline="0"/>
              <a:t>P.A.S.S. </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pPr algn="r" rtl="0"/>
            <a:r>
              <a:rPr lang="vi" b="0" i="0" u="none" baseline="0"/>
              <a:t>6-11</a:t>
            </a:r>
          </a:p>
        </p:txBody>
      </p:sp>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pPr rtl="0"/>
            <a:r>
              <a:rPr lang="vi" b="0" i="0" u="none" baseline="0"/>
              <a:t>PM 6-11</a:t>
            </a:r>
          </a:p>
        </p:txBody>
      </p:sp>
      <p:pic>
        <p:nvPicPr>
          <p:cNvPr id="7" name="Picture 6" descr="Hướng dẫn với hình minh họa của PASS. Kéo: minh họa một bàn tay kéo chốt ra khỏi bình chữa cháy. Nhắm: minh họa của một người hướng vòi về phía ngọn lửa. Bóp: minh họa một bàn tay bóp cò. Xịt: Minh họa của một người cầm bình chữa cháy khi nó phun.">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3"/>
          </a:xfrm>
          <a:prstGeom prst="rect">
            <a:avLst/>
          </a:prstGeom>
        </p:spPr>
      </p:pic>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3" y="1521229"/>
            <a:ext cx="4825350" cy="4781145"/>
          </a:xfrm>
        </p:spPr>
        <p:txBody>
          <a:bodyPr>
            <a:normAutofit/>
          </a:bodyPr>
          <a:lstStyle/>
          <a:p>
            <a:pPr algn="l" rtl="0"/>
            <a:r>
              <a:rPr lang="vi" sz="2400" b="0" i="0" u="none" baseline="0" dirty="0"/>
              <a:t>Thường thấy trong các tòa nhà thương mại hoặc khu chung cư </a:t>
            </a:r>
          </a:p>
          <a:p>
            <a:pPr algn="l" rtl="0"/>
            <a:r>
              <a:rPr lang="vi" sz="2400" b="0" i="0" u="none" baseline="0" dirty="0"/>
              <a:t>Tình nguyện viên CERT không nên sử dụng </a:t>
            </a:r>
          </a:p>
        </p:txBody>
      </p:sp>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p:txBody>
          <a:bodyPr>
            <a:normAutofit fontScale="90000"/>
          </a:bodyPr>
          <a:lstStyle/>
          <a:p>
            <a:pPr algn="l" rtl="0"/>
            <a:r>
              <a:rPr lang="vi" b="1" i="1" u="none" baseline="0"/>
              <a:t>Hệ thống Vòi Chữa cháy Trong nhà</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pPr algn="r" rtl="0"/>
            <a:r>
              <a:rPr lang="vi" b="0" i="0" u="none" baseline="0"/>
              <a:t>6-12</a:t>
            </a:r>
          </a:p>
        </p:txBody>
      </p:sp>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pPr rtl="0"/>
            <a:r>
              <a:rPr lang="vi" b="0" i="0" u="none" baseline="0"/>
              <a:t>PM 6-11</a:t>
            </a:r>
          </a:p>
        </p:txBody>
      </p:sp>
      <p:pic>
        <p:nvPicPr>
          <p:cNvPr id="6" name="Picture 5" descr="Hệ thống Vòi Chữa cháy Trong nhà Hình ảnh của một vòi chữa cháy.">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140493" y="2157233"/>
            <a:ext cx="3432458" cy="2273930"/>
          </a:xfrm>
          <a:prstGeom prst="rect">
            <a:avLst/>
          </a:prstGeom>
        </p:spPr>
      </p:pic>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rtl="0">
              <a:buNone/>
            </a:pPr>
            <a:r>
              <a:rPr lang="vi" b="1" i="0" u="none" baseline="0"/>
              <a:t>An toàn cá nhân của các thành viên CERT là ưu tiên hàng đầu</a:t>
            </a:r>
          </a:p>
        </p:txBody>
      </p:sp>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p:txBody>
          <a:bodyPr>
            <a:normAutofit/>
          </a:bodyPr>
          <a:lstStyle/>
          <a:p>
            <a:pPr algn="l" rtl="0"/>
            <a:r>
              <a:rPr lang="vi" b="1" i="1" u="none" baseline="0"/>
              <a:t>An toàn Cứu hỏa</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pPr algn="r" rtl="0"/>
            <a:r>
              <a:rPr lang="vi" b="0" i="0" u="none" baseline="0"/>
              <a:t>6-13</a:t>
            </a:r>
          </a:p>
        </p:txBody>
      </p:sp>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pPr rtl="0"/>
            <a:r>
              <a:rPr lang="vi" b="0" i="0" u="none" baseline="0"/>
              <a:t>PM 6-12</a:t>
            </a:r>
          </a:p>
        </p:txBody>
      </p:sp>
      <p:pic>
        <p:nvPicPr>
          <p:cNvPr id="6" name="Picture 5" descr="An toàn chữa cháy. Hình ảnh của một nhóm bảy tình nguyện viên trong huấn luyện để dập lửa.">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370807" y="2546184"/>
            <a:ext cx="4603227" cy="3075750"/>
          </a:xfrm>
          <a:prstGeom prst="rect">
            <a:avLst/>
          </a:prstGeom>
        </p:spPr>
      </p:pic>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pPr algn="l" rtl="0"/>
            <a:r>
              <a:rPr lang="vi" b="0" i="0" u="none" baseline="0"/>
              <a:t>Không đến quá gần </a:t>
            </a:r>
          </a:p>
          <a:p>
            <a:pPr algn="l" rtl="0"/>
            <a:r>
              <a:rPr lang="vi" b="0" i="0" u="none" baseline="0"/>
              <a:t>Không cố gắng dập lửa một mình </a:t>
            </a:r>
          </a:p>
          <a:p>
            <a:pPr algn="l" rtl="0"/>
            <a:r>
              <a:rPr lang="vi" b="0" i="0" u="none" baseline="0"/>
              <a:t>Không cố gắng dập đám cháy quá lớn </a:t>
            </a:r>
          </a:p>
          <a:p>
            <a:pPr algn="l" rtl="0"/>
            <a:r>
              <a:rPr lang="vi" b="0" i="0" u="none" baseline="0"/>
              <a:t>Không vào khu vực ngập khói </a:t>
            </a:r>
          </a:p>
        </p:txBody>
      </p:sp>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p:txBody>
          <a:bodyPr>
            <a:normAutofit fontScale="90000"/>
          </a:bodyPr>
          <a:lstStyle/>
          <a:p>
            <a:pPr algn="l" rtl="0"/>
            <a:r>
              <a:rPr lang="vi" b="1" i="1" u="none" baseline="0"/>
              <a:t>Những điều Không làm Khi Chữa cháy</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pPr algn="r" rtl="0"/>
            <a:r>
              <a:rPr lang="vi" b="0" i="0" u="none" baseline="0"/>
              <a:t>6-14</a:t>
            </a:r>
          </a:p>
        </p:txBody>
      </p:sp>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pPr rtl="0"/>
            <a:r>
              <a:rPr lang="vi" b="0" i="0" u="none" baseline="0"/>
              <a:t>PM 6-12</a:t>
            </a:r>
          </a:p>
        </p:txBody>
      </p:sp>
      <p:pic>
        <p:nvPicPr>
          <p:cNvPr id="6" name="Picture 5" descr="Những việc không An toàn Cứu hỏa Hình ảnh một tòa nhà đang cháy bao quanh bởi khói và con người.">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pPr algn="l" rtl="0"/>
            <a:r>
              <a:rPr lang="vi" b="0" i="0" u="none" baseline="0"/>
              <a:t>Tránh “bach tuộc điện” (cắm quá nhiều phích cắm chung ổ điện)</a:t>
            </a:r>
          </a:p>
          <a:p>
            <a:pPr algn="l" rtl="0"/>
            <a:r>
              <a:rPr lang="vi" b="0" i="0" u="none" baseline="0"/>
              <a:t>Không để dây điện bên dưới thảm </a:t>
            </a:r>
          </a:p>
          <a:p>
            <a:pPr algn="l" rtl="0"/>
            <a:r>
              <a:rPr lang="vi" b="0" i="0" u="none" baseline="0"/>
              <a:t>Kiểm tra và thay thế dây bị hỏng hoặc sờn </a:t>
            </a:r>
          </a:p>
          <a:p>
            <a:pPr algn="l" rtl="0"/>
            <a:r>
              <a:rPr lang="vi" b="0" i="0" u="none" baseline="0"/>
              <a:t>Bảo trì các thiết bị </a:t>
            </a:r>
          </a:p>
        </p:txBody>
      </p:sp>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p:txBody>
          <a:bodyPr>
            <a:normAutofit fontScale="90000"/>
          </a:bodyPr>
          <a:lstStyle/>
          <a:p>
            <a:pPr algn="l" rtl="0"/>
            <a:r>
              <a:rPr lang="vi" b="1" i="1" u="none" baseline="0"/>
              <a:t>Giảm các Mối nguy hiểm từ Điện</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pPr algn="r" rtl="0"/>
            <a:r>
              <a:rPr lang="vi" b="0" i="0" u="none" baseline="0"/>
              <a:t>6-15</a:t>
            </a:r>
          </a:p>
        </p:txBody>
      </p:sp>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pPr rtl="0"/>
            <a:r>
              <a:rPr lang="vi" b="0" i="0" u="none" baseline="0"/>
              <a:t>PM 6-14</a:t>
            </a:r>
          </a:p>
        </p:txBody>
      </p:sp>
      <p:pic>
        <p:nvPicPr>
          <p:cNvPr id="6" name="Picture 5" descr="Giảm các Mối nguy hiểm từ Điện. Hình ảnh của một đầu nối nguồn quá tải.">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pPr algn="l" rtl="0"/>
            <a:r>
              <a:rPr lang="vi" b="0" i="0" u="none" baseline="0"/>
              <a:t>Biết nơi ngắt nguồn điện</a:t>
            </a:r>
          </a:p>
          <a:p>
            <a:pPr lvl="1" algn="l" rtl="0"/>
            <a:r>
              <a:rPr lang="vi" b="0" i="0" u="none" baseline="0"/>
              <a:t>Thiết bị gia dụng</a:t>
            </a:r>
          </a:p>
          <a:p>
            <a:pPr lvl="1" algn="l" rtl="0"/>
            <a:r>
              <a:rPr lang="vi" b="0" i="0" u="none" baseline="0"/>
              <a:t>Bộ ngắt mạch</a:t>
            </a:r>
          </a:p>
          <a:p>
            <a:pPr lvl="1" algn="l" rtl="0"/>
            <a:r>
              <a:rPr lang="vi" b="0" i="0" u="none" baseline="0"/>
              <a:t>Cầu chì </a:t>
            </a:r>
          </a:p>
          <a:p>
            <a:pPr algn="l" rtl="0"/>
            <a:r>
              <a:rPr lang="vi" b="0" i="0" u="none" baseline="0"/>
              <a:t>Ghi chỉ dẫn tắt bên cạnh tất cả các tiện ích </a:t>
            </a:r>
          </a:p>
          <a:p>
            <a:pPr algn="l" rtl="0"/>
            <a:r>
              <a:rPr lang="vi" b="0" i="0" u="none" baseline="0"/>
              <a:t>Biết các thủ tục để bật điện trở lại sau đám cháy </a:t>
            </a:r>
          </a:p>
          <a:p>
            <a:pPr lvl="1" algn="l" rtl="0"/>
            <a:endParaRPr lang="vi" dirty="0"/>
          </a:p>
          <a:p>
            <a:endParaRPr lang="vi" dirty="0"/>
          </a:p>
        </p:txBody>
      </p:sp>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p:txBody>
          <a:bodyPr>
            <a:normAutofit fontScale="90000"/>
          </a:bodyPr>
          <a:lstStyle/>
          <a:p>
            <a:pPr algn="l" rtl="0"/>
            <a:r>
              <a:rPr lang="vi" b="1" i="1" u="none" baseline="0"/>
              <a:t>Các Tình huống khẩn cấp Liên quan đến Điện</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pPr algn="r" rtl="0"/>
            <a:r>
              <a:rPr lang="vi" b="0" i="0" u="none" baseline="0"/>
              <a:t>6-16</a:t>
            </a:r>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pPr rtl="0"/>
            <a:r>
              <a:rPr lang="vi" b="0" i="0" u="none" baseline="0"/>
              <a:t>PM 6-14</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normAutofit/>
          </a:bodyPr>
          <a:lstStyle/>
          <a:p>
            <a:pPr algn="l" rtl="0"/>
            <a:r>
              <a:rPr lang="vi" b="0" i="0" u="none" baseline="0" dirty="0"/>
              <a:t>Quý vị có thể không có cơ hội chọn loại cấu trúc nhà khi thảm họa xảy ra </a:t>
            </a:r>
          </a:p>
          <a:p>
            <a:pPr algn="l" rtl="0"/>
            <a:r>
              <a:rPr lang="vi" b="0" i="0" u="none" baseline="0" dirty="0"/>
              <a:t>Các tòa nhà được xây dựng đảm bảo kỹ thuật sẽ tồn tại tốt trong hầu hết các loại thảm họa </a:t>
            </a:r>
          </a:p>
          <a:p>
            <a:pPr algn="l" rtl="0"/>
            <a:r>
              <a:rPr lang="vi" b="0" i="0" u="none" baseline="0" dirty="0"/>
              <a:t>Các loại thiệt hại sẽ khác nhau tùy theo cấu trúc nhà </a:t>
            </a:r>
          </a:p>
          <a:p>
            <a:pPr algn="l" rtl="0"/>
            <a:r>
              <a:rPr lang="vi" b="0" i="0" u="none" baseline="0" dirty="0"/>
              <a:t>Sự khác biệt về các mối nguy hiểm và cách giảm thiểu nguy hiểm giữa nhà ở một gia đình và nhà ở nhiều hộ </a:t>
            </a:r>
          </a:p>
        </p:txBody>
      </p:sp>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p:txBody>
          <a:bodyPr>
            <a:normAutofit fontScale="90000"/>
          </a:bodyPr>
          <a:lstStyle/>
          <a:p>
            <a:pPr algn="l" rtl="0"/>
            <a:r>
              <a:rPr lang="vi" b="1" i="1" u="none" baseline="0"/>
              <a:t>Thiệt hại có Liên quan đến Loại Cấu trúc Nhà</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pPr algn="r" rtl="0"/>
            <a:r>
              <a:rPr lang="vi" b="0" i="0" u="none" baseline="0"/>
              <a:t>1-16</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pPr rtl="0"/>
            <a:r>
              <a:rPr lang="vi" b="0" i="0" u="none" baseline="0"/>
              <a:t>PM 1-8</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pPr algn="l" rtl="0"/>
            <a:r>
              <a:rPr lang="vi" b="0" i="0" u="none" baseline="0"/>
              <a:t>Hộp mạch kèm ngắt điện</a:t>
            </a:r>
          </a:p>
          <a:p>
            <a:pPr algn="l" rtl="0"/>
            <a:r>
              <a:rPr lang="vi" b="0" i="0" u="none" baseline="0"/>
              <a:t>Hộp cầu chì kèm ngắt điện</a:t>
            </a:r>
          </a:p>
        </p:txBody>
      </p:sp>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p:txBody>
          <a:bodyPr/>
          <a:lstStyle/>
          <a:p>
            <a:pPr algn="l" rtl="0"/>
            <a:r>
              <a:rPr lang="vi" b="1" i="1" u="none" baseline="0"/>
              <a:t>Quy trình Ngắt điện</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pPr algn="r" rtl="0"/>
            <a:r>
              <a:rPr lang="vi" b="0" i="0" u="none" baseline="0"/>
              <a:t>6-17</a:t>
            </a:r>
          </a:p>
        </p:txBody>
      </p:sp>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pPr rtl="0"/>
            <a:r>
              <a:rPr lang="vi" b="0" i="0" u="none" baseline="0"/>
              <a:t>PM 6-14</a:t>
            </a:r>
          </a:p>
        </p:txBody>
      </p:sp>
      <p:pic>
        <p:nvPicPr>
          <p:cNvPr id="6" name="Picture 5" descr="Thủ tục tắt máy. Hình ảnh hiển thị một hộp mạch và hộp cầu chì.">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73467" y="1789985"/>
            <a:ext cx="2882103" cy="3908996"/>
          </a:xfrm>
          <a:prstGeom prst="rect">
            <a:avLst/>
          </a:prstGeom>
        </p:spPr>
      </p:pic>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pPr algn="l" rtl="0"/>
            <a:r>
              <a:rPr lang="vi" b="0" i="0" u="none" baseline="0"/>
              <a:t>Chất gây ngạt thở</a:t>
            </a:r>
          </a:p>
          <a:p>
            <a:pPr lvl="1" algn="l" rtl="0"/>
            <a:r>
              <a:rPr lang="vi" b="0" i="0" u="none" baseline="0"/>
              <a:t>Chiếm chỗ oxy trong cơ thể </a:t>
            </a:r>
          </a:p>
          <a:p>
            <a:pPr algn="l" rtl="0"/>
            <a:r>
              <a:rPr lang="vi" b="0" i="0" u="none" baseline="0"/>
              <a:t>Chất gây nổ</a:t>
            </a:r>
          </a:p>
          <a:p>
            <a:pPr lvl="1" algn="l" rtl="0"/>
            <a:r>
              <a:rPr lang="vi" b="0" i="0" u="none" baseline="0"/>
              <a:t>Có thể dễ dàng đánh lửa trong điều kiện thích hợp </a:t>
            </a:r>
          </a:p>
          <a:p>
            <a:pPr lvl="1" algn="l" rtl="0"/>
            <a:endParaRPr lang="vi" dirty="0"/>
          </a:p>
          <a:p>
            <a:endParaRPr lang="vi" dirty="0"/>
          </a:p>
        </p:txBody>
      </p:sp>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p:txBody>
          <a:bodyPr>
            <a:normAutofit fontScale="90000"/>
          </a:bodyPr>
          <a:lstStyle/>
          <a:p>
            <a:pPr algn="l" rtl="0"/>
            <a:r>
              <a:rPr lang="vi" b="1" i="1" u="none" baseline="0"/>
              <a:t>Các Mối nguy hiểm từ Khí Gas Tự nhiên</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pPr algn="r" rtl="0"/>
            <a:r>
              <a:rPr lang="vi" b="0" i="0" u="none" baseline="0"/>
              <a:t>6-18</a:t>
            </a:r>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pPr rtl="0"/>
            <a:r>
              <a:rPr lang="vi" b="0" i="0" u="none" baseline="0"/>
              <a:t>PM 6-15</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pPr algn="l" rtl="0"/>
            <a:r>
              <a:rPr lang="vi" b="0" i="0" u="none" baseline="0"/>
              <a:t>Lắp đặt máy phát hiện khí gas tự nhiên </a:t>
            </a:r>
          </a:p>
          <a:p>
            <a:pPr algn="l" rtl="0"/>
            <a:r>
              <a:rPr lang="vi" b="0" i="0" u="none" baseline="0"/>
              <a:t>Lắp đặt máy phát hiện carbon monoxide tại nhà </a:t>
            </a:r>
          </a:p>
          <a:p>
            <a:pPr algn="l" rtl="0"/>
            <a:r>
              <a:rPr lang="vi" b="0" i="0" u="none" baseline="0"/>
              <a:t>Kiểm tra pin cho máy phát hiện khí gas tự nhiên và carbon monoxide mỗi tháng </a:t>
            </a:r>
          </a:p>
          <a:p>
            <a:pPr lvl="1" algn="l" rtl="0"/>
            <a:r>
              <a:rPr lang="vi" b="0" i="0" u="none" baseline="0"/>
              <a:t>Thay pin sáu tháng một lần </a:t>
            </a:r>
          </a:p>
          <a:p>
            <a:pPr algn="l" rtl="0"/>
            <a:r>
              <a:rPr lang="vi" b="0" i="0" u="none" baseline="0"/>
              <a:t>Xác định vị trí và dán nhãn nơi tắt gas </a:t>
            </a:r>
          </a:p>
          <a:p>
            <a:pPr lvl="1" algn="l" rtl="0"/>
            <a:r>
              <a:rPr lang="vi" b="0" i="0" u="none" baseline="0"/>
              <a:t>Có dụng cụ không phát tia lửa thích hợp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p:txBody>
          <a:bodyPr>
            <a:normAutofit fontScale="90000"/>
          </a:bodyPr>
          <a:lstStyle/>
          <a:p>
            <a:pPr algn="l" rtl="0"/>
            <a:r>
              <a:rPr lang="vi" b="1" i="1" u="none" baseline="0"/>
              <a:t>Nhận thức về Mối nguy hiểm từ Khí Gas Tự nhiên</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pPr algn="r" rtl="0"/>
            <a:r>
              <a:rPr lang="vi" b="0" i="0" u="none" baseline="0"/>
              <a:t>6-19</a:t>
            </a:r>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pPr rtl="0"/>
            <a:r>
              <a:rPr lang="vi" b="0" i="0" u="none" baseline="0"/>
              <a:t>PM 6-15</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pPr algn="l" rtl="0"/>
            <a:r>
              <a:rPr lang="vi" b="0" i="0" u="none" baseline="0"/>
              <a:t>Xác định vị trí và dán nhãn van tắt gas </a:t>
            </a:r>
          </a:p>
          <a:p>
            <a:pPr algn="l" rtl="0"/>
            <a:r>
              <a:rPr lang="vi" b="0" i="0" u="none" baseline="0"/>
              <a:t>Nếu không tự động, hãy biết các thủ tục để tắt gas </a:t>
            </a:r>
          </a:p>
        </p:txBody>
      </p:sp>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p:txBody>
          <a:bodyPr/>
          <a:lstStyle/>
          <a:p>
            <a:pPr algn="l" rtl="0"/>
            <a:r>
              <a:rPr lang="vi" b="1" i="1" u="none" baseline="0"/>
              <a:t>Tắt Gas</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pPr algn="r" rtl="0"/>
            <a:r>
              <a:rPr lang="vi" b="0" i="0" u="none" baseline="0"/>
              <a:t>6-20</a:t>
            </a:r>
          </a:p>
        </p:txBody>
      </p:sp>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pPr rtl="0"/>
            <a:r>
              <a:rPr lang="vi" b="0" i="0" u="none" baseline="0"/>
              <a:t>PM 6-16</a:t>
            </a:r>
          </a:p>
        </p:txBody>
      </p:sp>
      <p:pic>
        <p:nvPicPr>
          <p:cNvPr id="6" name="Picture 5" descr="Tắt gas. Hình ảnh hiển thị một cài đặt kết nối khí.">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pPr algn="l" rtl="0"/>
            <a:r>
              <a:rPr lang="vi" b="0" i="0" u="none" baseline="0" dirty="0"/>
              <a:t>Luôn đọc các nhãn </a:t>
            </a:r>
          </a:p>
          <a:p>
            <a:pPr algn="l" rtl="0"/>
            <a:r>
              <a:rPr lang="vi" b="0" i="0" u="none" baseline="0" dirty="0"/>
              <a:t>Sử dụng quy trình lưu trữ L.I.E.S</a:t>
            </a:r>
          </a:p>
          <a:p>
            <a:pPr lvl="1" algn="l" rtl="0"/>
            <a:r>
              <a:rPr lang="vi" b="0" i="0" u="none" baseline="0" dirty="0"/>
              <a:t>(</a:t>
            </a:r>
            <a:r>
              <a:rPr lang="vi" b="1" i="0" u="sng" baseline="0" dirty="0"/>
              <a:t>L</a:t>
            </a:r>
            <a:r>
              <a:rPr lang="vi" b="0" i="0" u="none" baseline="0" dirty="0"/>
              <a:t>-Giới hạn, </a:t>
            </a:r>
            <a:r>
              <a:rPr lang="vi" b="1" i="0" u="sng" baseline="0" dirty="0"/>
              <a:t>I</a:t>
            </a:r>
            <a:r>
              <a:rPr lang="vi" b="0" i="0" u="none" baseline="0" dirty="0"/>
              <a:t>-Cô lập, </a:t>
            </a:r>
            <a:r>
              <a:rPr lang="vi" b="1" i="0" u="sng" baseline="0" dirty="0"/>
              <a:t>E</a:t>
            </a:r>
            <a:r>
              <a:rPr lang="vi" b="0" i="0" u="none" baseline="0" dirty="0"/>
              <a:t>-Loại bỏ, </a:t>
            </a:r>
            <a:r>
              <a:rPr lang="vi" b="1" i="0" u="sng" baseline="0" dirty="0"/>
              <a:t>S</a:t>
            </a:r>
            <a:r>
              <a:rPr lang="vi" b="0" i="0" u="none" baseline="0" dirty="0"/>
              <a:t>-Tách biệt) </a:t>
            </a:r>
          </a:p>
        </p:txBody>
      </p:sp>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p:txBody>
          <a:bodyPr>
            <a:normAutofit/>
          </a:bodyPr>
          <a:lstStyle/>
          <a:p>
            <a:r>
              <a:rPr lang="vi" b="1" i="1" u="none" baseline="0" dirty="0"/>
              <a:t>L.I.E.S.</a:t>
            </a:r>
            <a:br>
              <a:rPr lang="en-US" b="1" i="1" u="none" baseline="0" dirty="0"/>
            </a:br>
            <a:r>
              <a:rPr lang="en-US" sz="1600" b="1" i="1" u="none" baseline="0" dirty="0"/>
              <a:t> (</a:t>
            </a:r>
            <a:r>
              <a:rPr lang="vi" sz="1600" i="0" u="sng" dirty="0"/>
              <a:t>L</a:t>
            </a:r>
            <a:r>
              <a:rPr lang="vi" sz="1600" b="0" i="0" dirty="0"/>
              <a:t>-Giới hạn, </a:t>
            </a:r>
            <a:r>
              <a:rPr lang="vi" sz="1600" i="0" u="sng" dirty="0"/>
              <a:t>I</a:t>
            </a:r>
            <a:r>
              <a:rPr lang="vi" sz="1600" b="0" i="0" dirty="0"/>
              <a:t>-Cô lập, </a:t>
            </a:r>
            <a:r>
              <a:rPr lang="vi" sz="1600" i="0" u="sng" dirty="0"/>
              <a:t>E</a:t>
            </a:r>
            <a:r>
              <a:rPr lang="vi" sz="1600" b="0" i="0" dirty="0"/>
              <a:t>-Loại bỏ, </a:t>
            </a:r>
            <a:r>
              <a:rPr lang="vi" sz="1600" i="0" u="sng" dirty="0"/>
              <a:t>S</a:t>
            </a:r>
            <a:r>
              <a:rPr lang="vi" sz="1600" b="0" i="0" dirty="0"/>
              <a:t>-Tách biệt</a:t>
            </a:r>
            <a:r>
              <a:rPr lang="en-US" sz="1600" b="0" i="0" dirty="0"/>
              <a:t>)</a:t>
            </a:r>
            <a:endParaRPr lang="vi" sz="1600" b="1" i="1" u="none" baseline="0" dirty="0"/>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pPr algn="r" rtl="0"/>
            <a:r>
              <a:rPr lang="vi" b="0" i="0" u="none" baseline="0"/>
              <a:t>6-21</a:t>
            </a:r>
          </a:p>
        </p:txBody>
      </p:sp>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pPr rtl="0"/>
            <a:r>
              <a:rPr lang="vi" b="0" i="0" u="none" baseline="0"/>
              <a:t>PM 6-17</a:t>
            </a:r>
          </a:p>
        </p:txBody>
      </p:sp>
      <p:pic>
        <p:nvPicPr>
          <p:cNvPr id="6" name="Picture 5" descr="L.I.E.S. Hình ảnh cho thấy các sản phẩm mà chúng ta phải cách ly hoặc tách biệt khỏi truy cập công cộng.">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pPr algn="l" rtl="0"/>
            <a:r>
              <a:rPr lang="vi" b="0" i="0" u="none" baseline="0"/>
              <a:t>Ăn mòn các vật liệu khác</a:t>
            </a:r>
          </a:p>
          <a:p>
            <a:pPr algn="l" rtl="0"/>
            <a:r>
              <a:rPr lang="vi" b="0" i="0" u="none" baseline="0"/>
              <a:t>Phát nổ hoặc dễ bắt lửa</a:t>
            </a:r>
          </a:p>
          <a:p>
            <a:pPr algn="l" rtl="0"/>
            <a:r>
              <a:rPr lang="vi" b="0" i="0" u="none" baseline="0"/>
              <a:t>Phản ứng mạnh với nước</a:t>
            </a:r>
          </a:p>
          <a:p>
            <a:pPr algn="l" rtl="0"/>
            <a:r>
              <a:rPr lang="vi" b="0" i="0" u="none" baseline="0"/>
              <a:t>Không ổn định khi tiếp xúc với nhiệt hoặc va chạm mạnh</a:t>
            </a:r>
          </a:p>
          <a:p>
            <a:pPr algn="l" rtl="0"/>
            <a:r>
              <a:rPr lang="vi" b="0" i="0" u="none" baseline="0"/>
              <a:t>Mặt khác, độc hại đối với con người, động vật hoặc môi trường thông qua hấp thụ, hít, tiêm hoặc uống </a:t>
            </a:r>
          </a:p>
        </p:txBody>
      </p:sp>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a:xfrm>
            <a:off x="413025" y="232755"/>
            <a:ext cx="6472520" cy="1017672"/>
          </a:xfrm>
        </p:spPr>
        <p:txBody>
          <a:bodyPr>
            <a:normAutofit fontScale="90000"/>
          </a:bodyPr>
          <a:lstStyle/>
          <a:p>
            <a:pPr algn="l" rtl="0"/>
            <a:r>
              <a:rPr lang="vi" b="1" i="1" u="none" baseline="0" dirty="0"/>
              <a:t>Những Vật liệu Nguy hiểm</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pPr algn="r" rtl="0"/>
            <a:r>
              <a:rPr lang="vi" b="0" i="0" u="none" baseline="0"/>
              <a:t>6-22</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pPr rtl="0"/>
            <a:r>
              <a:rPr lang="vi" b="0" i="0" u="none" baseline="0"/>
              <a:t>PM 6-18</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p:txBody>
          <a:bodyPr>
            <a:normAutofit fontScale="90000"/>
          </a:bodyPr>
          <a:lstStyle/>
          <a:p>
            <a:pPr algn="l" rtl="0"/>
            <a:r>
              <a:rPr lang="vi" b="1" i="1" u="none" baseline="0"/>
              <a:t>Xác định các Vật liệu Nguy hiểm được Lưu trữ</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pPr algn="r" rtl="0"/>
            <a:r>
              <a:rPr lang="vi" b="0" i="0" u="none" baseline="0"/>
              <a:t>6-23</a:t>
            </a:r>
          </a:p>
        </p:txBody>
      </p:sp>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pPr rtl="0"/>
            <a:r>
              <a:rPr lang="vi" b="0" i="0" u="none" baseline="0"/>
              <a:t>PM 6-19</a:t>
            </a:r>
          </a:p>
        </p:txBody>
      </p:sp>
      <p:pic>
        <p:nvPicPr>
          <p:cNvPr id="6" name="Picture 5" descr="Xác định Vật liệu Nguy hiểm được Lưu trữ. Hình thoi cho biết các loại vật liệu nguy hiểm, số 4 có màu đỏ, số 3 có màu vàng, chữ W chữ thập màu trắng và số 3 có màu xanh. Hình thoi này được gọi là Hình thoi NFPA 704.">
            <a:extLst>
              <a:ext uri="{FF2B5EF4-FFF2-40B4-BE49-F238E27FC236}">
                <a16:creationId xmlns:a16="http://schemas.microsoft.com/office/drawing/2014/main" id="{0A53AE0C-3075-4AF7-A020-64C3D0F9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50" y="2279201"/>
            <a:ext cx="3756301" cy="3279310"/>
          </a:xfrm>
          <a:prstGeom prst="rect">
            <a:avLst/>
          </a:prstGeom>
        </p:spPr>
      </p:pic>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pPr algn="l" rtl="0"/>
            <a:r>
              <a:rPr lang="vi" b="0" i="0" u="none" baseline="0"/>
              <a:t>Hình thoi Cháy NFPA 704 Góc phần tư Màu trắng:</a:t>
            </a:r>
          </a:p>
          <a:p>
            <a:pPr lvl="1" algn="l" rtl="0"/>
            <a:r>
              <a:rPr lang="vi" b="0" i="0" u="none" baseline="0"/>
              <a:t>W: Cho thấy phản ứng bất thường với nước</a:t>
            </a:r>
          </a:p>
          <a:p>
            <a:pPr lvl="1" algn="l" rtl="0"/>
            <a:r>
              <a:rPr lang="vi" b="0" i="0" u="none" baseline="0"/>
              <a:t>OX: Có tính oxy hóa</a:t>
            </a:r>
          </a:p>
        </p:txBody>
      </p:sp>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p:txBody>
          <a:bodyPr/>
          <a:lstStyle/>
          <a:p>
            <a:pPr algn="l" rtl="0"/>
            <a:r>
              <a:rPr lang="vi" b="1" i="1" u="none" baseline="0"/>
              <a:t>Góc phần tư Màu trắng</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pPr algn="r" rtl="0"/>
            <a:r>
              <a:rPr lang="vi" b="0" i="0" u="none" baseline="0"/>
              <a:t>6-24</a:t>
            </a:r>
          </a:p>
        </p:txBody>
      </p:sp>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pPr rtl="0"/>
            <a:r>
              <a:rPr lang="vi" b="0" i="0" u="none" baseline="0"/>
              <a:t>PM 6-19</a:t>
            </a:r>
          </a:p>
        </p:txBody>
      </p:sp>
      <p:pic>
        <p:nvPicPr>
          <p:cNvPr id="6" name="Picture 5" descr="Góc phần tư Màu trắng. Hình ảnh cho thấy Hình thoi NFPA 704, bao gồm W như đã đề cập trước đó là cho phản ứng bất thường với nước và OX vì sở hữu các đặc tính oxy hóa.">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p:txBody>
          <a:bodyPr/>
          <a:lstStyle/>
          <a:p>
            <a:pPr algn="l" rtl="0"/>
            <a:r>
              <a:rPr lang="vi" b="1" i="1" u="none" baseline="0"/>
              <a:t>DỪNG LẠI!</a:t>
            </a:r>
          </a:p>
        </p:txBody>
      </p:sp>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pPr algn="r" rtl="0"/>
            <a:r>
              <a:rPr lang="vi" b="0" i="0" u="none" baseline="0"/>
              <a:t>6-25</a:t>
            </a:r>
          </a:p>
        </p:txBody>
      </p:sp>
      <p:pic>
        <p:nvPicPr>
          <p:cNvPr id="6" name="Picture 5" descr="DỪNG LẠI. Hình ảnh của dấu hiệu DỪNG LẠI.">
            <a:extLst>
              <a:ext uri="{FF2B5EF4-FFF2-40B4-BE49-F238E27FC236}">
                <a16:creationId xmlns:a16="http://schemas.microsoft.com/office/drawing/2014/main" id="{0C508331-112D-4416-A6BE-9D191AD9638F}"/>
              </a:ext>
            </a:extLst>
          </p:cNvPr>
          <p:cNvPicPr>
            <a:picLocks noChangeAspect="1"/>
          </p:cNvPicPr>
          <p:nvPr/>
        </p:nvPicPr>
        <p:blipFill>
          <a:blip r:embed="rId3"/>
          <a:stretch>
            <a:fillRect/>
          </a:stretch>
        </p:blipFill>
        <p:spPr>
          <a:xfrm>
            <a:off x="2075728" y="2032494"/>
            <a:ext cx="4992543" cy="3331953"/>
          </a:xfrm>
          <a:prstGeom prst="rect">
            <a:avLst/>
          </a:prstGeom>
        </p:spPr>
      </p:pic>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p:txBody>
          <a:bodyPr>
            <a:normAutofit fontScale="90000"/>
          </a:bodyPr>
          <a:lstStyle/>
          <a:p>
            <a:pPr algn="l" rtl="0"/>
            <a:r>
              <a:rPr lang="vi" b="1" i="1" u="none" baseline="0"/>
              <a:t>Hệ thống Hài hòa Toàn cầu</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pPr algn="r" rtl="0"/>
            <a:r>
              <a:rPr lang="vi" b="0" i="0" u="none" baseline="0"/>
              <a:t>6-26</a:t>
            </a:r>
          </a:p>
        </p:txBody>
      </p:sp>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pPr rtl="0"/>
            <a:r>
              <a:rPr lang="vi" b="0" i="0" u="none" baseline="0"/>
              <a:t>PM 6-20</a:t>
            </a:r>
          </a:p>
        </p:txBody>
      </p:sp>
      <p:pic>
        <p:nvPicPr>
          <p:cNvPr id="6" name="Picture 5" descr="Hệ thống Hài hòa Toàn cầu. Hình ảnh cho thấy các chữ tượng hình GHS, như mối nguy hiểm về sức khỏe, ngọn lửa, dấu chấm than, bình gas, ăn mòn, bom nổ, ngọn lửa trên vòng tròn, môi trường, hộp sọ và xương chéo.">
            <a:extLst>
              <a:ext uri="{FF2B5EF4-FFF2-40B4-BE49-F238E27FC236}">
                <a16:creationId xmlns:a16="http://schemas.microsoft.com/office/drawing/2014/main" id="{AF0D62C4-4A44-4A80-BF9F-53B29E84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10" y="1863322"/>
            <a:ext cx="4291780" cy="4039939"/>
          </a:xfrm>
          <a:prstGeom prst="rect">
            <a:avLst/>
          </a:prstGeom>
        </p:spPr>
      </p:pic>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pPr algn="l" rtl="0"/>
            <a:r>
              <a:rPr lang="vi" b="0" i="0" u="none" baseline="0"/>
              <a:t>Đường khí gas bị rò rỉ từ máy nước nóng hoặc bếp bị dịch chuyển do rung lắc, nước hoặc gió</a:t>
            </a:r>
          </a:p>
          <a:p>
            <a:pPr algn="l" rtl="0"/>
            <a:r>
              <a:rPr lang="vi" b="0" i="0" u="none" baseline="0"/>
              <a:t>Thiệt hại do sách, bát đĩa hoặc các đồ vật khác trong tủ rơi xuống</a:t>
            </a:r>
          </a:p>
          <a:p>
            <a:pPr algn="l" rtl="0"/>
            <a:r>
              <a:rPr lang="vi" b="0" i="0" u="none" baseline="0"/>
              <a:t>Nguy cơ chấn thương hoặc điện giật từ các thiết bị gia dụng và thiết bị văn phòng bị dịch chuyển</a:t>
            </a:r>
          </a:p>
          <a:p>
            <a:pPr algn="l" rtl="0"/>
            <a:r>
              <a:rPr lang="vi" b="0" i="0" u="none" baseline="0"/>
              <a:t>Hỏa hoạn do hệ thống dây điện bị lỗi, phích cắm quá tải, dây điện bị sờn </a:t>
            </a:r>
          </a:p>
        </p:txBody>
      </p:sp>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p:txBody>
          <a:bodyPr>
            <a:normAutofit fontScale="90000"/>
          </a:bodyPr>
          <a:lstStyle/>
          <a:p>
            <a:pPr algn="l" rtl="0"/>
            <a:r>
              <a:rPr lang="vi" b="1" i="1" u="none" baseline="0"/>
              <a:t>Những Mối nguy hiểm Trong Nhà</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pPr algn="r" rtl="0"/>
            <a:r>
              <a:rPr lang="vi" b="0" i="0" u="none" baseline="0"/>
              <a:t>1-17</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pPr rtl="0"/>
            <a:r>
              <a:rPr lang="vi" b="0" i="0" u="none" baseline="0"/>
              <a:t>PM 1-9</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p:txBody>
          <a:bodyPr>
            <a:normAutofit fontScale="90000"/>
          </a:bodyPr>
          <a:lstStyle/>
          <a:p>
            <a:pPr algn="l" rtl="0"/>
            <a:r>
              <a:rPr lang="vi" b="1" i="1" u="none" baseline="0"/>
              <a:t>Các Vật liệu Nguy hiểm trong quá trình Vận chuyển</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pPr algn="r" rtl="0"/>
            <a:r>
              <a:rPr lang="vi" b="0" i="0" u="none" baseline="0"/>
              <a:t>6-27</a:t>
            </a:r>
          </a:p>
        </p:txBody>
      </p:sp>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pPr rtl="0"/>
            <a:r>
              <a:rPr lang="vi" b="0" i="0" u="none" baseline="0"/>
              <a:t>PM 6-21</a:t>
            </a:r>
          </a:p>
        </p:txBody>
      </p:sp>
      <p:pic>
        <p:nvPicPr>
          <p:cNvPr id="7" name="Picture 6" descr="Bộ 11 biển báo Cảnh báo Hình thoi của DOT. 1 Dấu hiệu màu cam đọc “Chất nổ 1.1” với hình vẽ một vụ nổ; 2 dấu đỏ đọc “Khí dễ Cháy 2” với hình vẽ một ngọn lửa; 3 dấu hiệu trắng đọc “Nguy hiểm khi hít phải 2” với đầu sọ và xương chéo; 4 dấu hiệu màu đỏ đọc “Dễ cháy 3” và một bản vẽ của ngọn lửa; 5 dấu hiệu với các sọc dọc màu đỏ và trắng đọc “ Chất rắn Dễ cháy 4” và một bản vẽ của ngọn lửa; 6 dấu hiệu đó là màu trắng ở trên và màu đỏ ở phía dưới, đọc “Dễ cháy một cách tự nhiên 4” với một bản vẽ của ngọn lửa; 7 dấu hiệu màu xanh đọc “Nguy hiểm khi ướt 4” với hình vẽ một ngọn lửa; 8 dấu hiệu màu vàng đọc chất oxy hóa 5.1” với hình vẽ một ngọn lửa xung quanh phần trên cùng của một vòng tròn, nằm trên một đường nằm ngang; 9 dấu hiệu trắng đọc “Chất độc 6” cho thấy một đầu sọ và xương chéo; 10 dấu hiệu với màu vàng ở trên và trắng ở dưới, đọc “Phóng xạ 7” với ký hiệu phóng xạ; 11 dấu hiệu với màu trắng ở trên và màu đen ở dưới, đọc “ Ăn mòn 8” với một dòng vẽ các lọ thuốc đổ chất lỏng lên bề mặt và da với các hàng trình bày sự phản ứng.">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40" y="1881806"/>
            <a:ext cx="6744320" cy="3510363"/>
          </a:xfrm>
          <a:prstGeom prst="rect">
            <a:avLst/>
          </a:prstGeom>
        </p:spPr>
      </p:pic>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p:txBody>
          <a:bodyPr>
            <a:normAutofit fontScale="90000"/>
          </a:bodyPr>
          <a:lstStyle/>
          <a:p>
            <a:pPr algn="l" rtl="0"/>
            <a:r>
              <a:rPr lang="vi" b="1" i="1" u="none" baseline="0"/>
              <a:t>Nhãn dán của Liên hợp quốc và Bắc Mỹ</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pPr algn="r" rtl="0"/>
            <a:r>
              <a:rPr lang="vi" b="0" i="0" u="none" baseline="0"/>
              <a:t>6-28</a:t>
            </a:r>
          </a:p>
        </p:txBody>
      </p:sp>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pPr rtl="0"/>
            <a:r>
              <a:rPr lang="vi" b="0" i="0" u="none" baseline="0"/>
              <a:t>PM 6-21</a:t>
            </a:r>
          </a:p>
        </p:txBody>
      </p:sp>
      <p:pic>
        <p:nvPicPr>
          <p:cNvPr id="7" name="Picture 6" descr="Hình ảnh Biểu tượng cho chất Oxy hóa và 1203. Cái đầu tiên là hình thoi màu vàng có chữ OXIDIZER và cái thứ hai là một viên kim cương màu đỏ có số 1203.">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6" y="1913624"/>
            <a:ext cx="7808947" cy="3886200"/>
          </a:xfrm>
          <a:prstGeom prst="rect">
            <a:avLst/>
          </a:prstGeom>
        </p:spPr>
      </p:pic>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rtl="0">
              <a:buNone/>
            </a:pPr>
            <a:r>
              <a:rPr lang="vi" b="1" i="0" u="none" baseline="0"/>
              <a:t>Hãy ghi nhớ:</a:t>
            </a:r>
          </a:p>
          <a:p>
            <a:pPr marL="0" indent="0" algn="ctr" rtl="0">
              <a:buNone/>
            </a:pPr>
            <a:r>
              <a:rPr lang="vi" b="0" i="0" u="none" baseline="0"/>
              <a:t>Tất cả các nhãn hiệu vật liệu nguy hiểm là một biển báo dừng lại cho các tình nguyện viên CERT!</a:t>
            </a:r>
          </a:p>
        </p:txBody>
      </p:sp>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p:txBody>
          <a:bodyPr/>
          <a:lstStyle/>
          <a:p>
            <a:pPr algn="l" rtl="0"/>
            <a:r>
              <a:rPr lang="vi" b="1" i="1" u="none" baseline="0"/>
              <a:t>Lớn Hơn 1?</a:t>
            </a:r>
          </a:p>
        </p:txBody>
      </p:sp>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pPr algn="r" rtl="0"/>
            <a:r>
              <a:rPr lang="vi" b="0" i="0" u="none" baseline="0"/>
              <a:t>6-29</a:t>
            </a:r>
          </a:p>
        </p:txBody>
      </p:sp>
      <p:pic>
        <p:nvPicPr>
          <p:cNvPr id="6" name="Picture 5" descr="Lớn hơn 1? Hình ảnh đưa ra nhiều dấu hiệu nên dừng lại.">
            <a:extLst>
              <a:ext uri="{FF2B5EF4-FFF2-40B4-BE49-F238E27FC236}">
                <a16:creationId xmlns:a16="http://schemas.microsoft.com/office/drawing/2014/main" id="{F318CE5E-8393-4C20-9010-19ACB0D0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15" y="1694463"/>
            <a:ext cx="3605968" cy="2415109"/>
          </a:xfrm>
          <a:prstGeom prst="rect">
            <a:avLst/>
          </a:prstGeom>
        </p:spPr>
      </p:pic>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pPr algn="l" rtl="0"/>
            <a:r>
              <a:rPr lang="vi" b="0" i="0" u="none" baseline="0"/>
              <a:t>Thực hành sử dụng bình chữa cháy xách tay để dập tắt đám cháy nhỏ</a:t>
            </a:r>
          </a:p>
          <a:p>
            <a:pPr algn="l" rtl="0"/>
            <a:r>
              <a:rPr lang="vi" b="0" i="0" u="none" baseline="0"/>
              <a:t>Dập lửa cùng đồng đội </a:t>
            </a:r>
          </a:p>
        </p:txBody>
      </p:sp>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p:txBody>
          <a:bodyPr/>
          <a:lstStyle/>
          <a:p>
            <a:pPr algn="l" rtl="0"/>
            <a:r>
              <a:rPr lang="vi" b="1" i="1" u="none" baseline="0"/>
              <a:t>Bài tập 6.1</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pPr algn="r" rtl="0"/>
            <a:r>
              <a:rPr lang="vi" b="0" i="0" u="none" baseline="0"/>
              <a:t>6-30</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pPr rtl="0"/>
            <a:r>
              <a:rPr lang="vi" b="0" i="0" u="none" baseline="0"/>
              <a:t>PM 6-22</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pPr algn="l" rtl="0"/>
            <a:r>
              <a:rPr lang="vi" b="0" i="0" u="none" baseline="0"/>
              <a:t>Quý vị cần biết:</a:t>
            </a:r>
          </a:p>
          <a:p>
            <a:pPr lvl="1" algn="l" rtl="0"/>
            <a:r>
              <a:rPr lang="vi" b="0" i="0" u="none" baseline="0"/>
              <a:t>Bí quyết để dập lửa hiệu quả</a:t>
            </a:r>
          </a:p>
          <a:p>
            <a:pPr lvl="1" algn="l" rtl="0"/>
            <a:r>
              <a:rPr lang="vi" b="0" i="0" u="none" baseline="0"/>
              <a:t>Các loại hỏa hoạn và các loại bình chữa cháy</a:t>
            </a:r>
          </a:p>
          <a:p>
            <a:pPr lvl="1" algn="l" rtl="0"/>
            <a:r>
              <a:rPr lang="vi" b="0" i="0" u="none" baseline="0"/>
              <a:t>P.A.S.S.</a:t>
            </a:r>
          </a:p>
          <a:p>
            <a:pPr lvl="1" algn="l" rtl="0"/>
            <a:r>
              <a:rPr lang="vi" b="0" i="0" u="none" baseline="0"/>
              <a:t>Cách nhận biết vật liệu nguy hiểm </a:t>
            </a:r>
          </a:p>
          <a:p>
            <a:pPr lvl="1" algn="l" rtl="0"/>
            <a:endParaRPr lang="vi" dirty="0"/>
          </a:p>
          <a:p>
            <a:pPr lvl="1" algn="l" rtl="0"/>
            <a:endParaRPr lang="vi" dirty="0"/>
          </a:p>
          <a:p>
            <a:pPr marL="0" lvl="1" indent="0" algn="ctr" rtl="0">
              <a:buNone/>
            </a:pPr>
            <a:r>
              <a:rPr lang="vi" sz="2800" b="1" i="0" u="none" baseline="0"/>
              <a:t>Luôn tuân theo các quy tắc an toàn được thiết lập cho CERT. An toàn bản thân là trên hết!</a:t>
            </a:r>
          </a:p>
          <a:p>
            <a:endParaRPr lang="vi" dirty="0"/>
          </a:p>
        </p:txBody>
      </p:sp>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pPr algn="r" rtl="0"/>
            <a:r>
              <a:rPr lang="vi" b="0" i="0" u="none" baseline="0"/>
              <a:t>6-31</a:t>
            </a:r>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pPr rtl="0"/>
            <a:r>
              <a:rPr lang="vi" b="0" i="0" u="none" baseline="0"/>
              <a:t>PM 6-23</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pPr algn="l" rtl="0"/>
            <a:r>
              <a:rPr lang="vi" b="0" i="0" u="none" baseline="0"/>
              <a:t>Đọc trước bài học cho buổi học tiếp theo </a:t>
            </a:r>
          </a:p>
          <a:p>
            <a:pPr algn="l" rtl="0"/>
            <a:r>
              <a:rPr lang="vi" b="0" i="0" u="none" baseline="0"/>
              <a:t>Mang theo các vật dụng cần thiết cho buổi học tiếp theo </a:t>
            </a:r>
          </a:p>
          <a:p>
            <a:pPr algn="l" rtl="0"/>
            <a:r>
              <a:rPr lang="vi" b="0" i="0" u="none" baseline="0"/>
              <a:t>Mặc quần áo phù hợp đến buổi học tiếp theo </a:t>
            </a:r>
          </a:p>
        </p:txBody>
      </p:sp>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p:txBody>
          <a:bodyPr>
            <a:normAutofit/>
          </a:bodyPr>
          <a:lstStyle/>
          <a:p>
            <a:pPr algn="l" rtl="0"/>
            <a:r>
              <a:rPr lang="vi" b="1" i="1" u="none" baseline="0"/>
              <a:t>Bài tập Về nhà</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pPr algn="l" rtl="0"/>
            <a:r>
              <a:rPr lang="vi" b="0" i="0" u="none" baseline="0"/>
              <a:t>Đào tạo Cơ bản cho CERT Bài 6: An toàn Cháy nổ và Kiểm soát các Tiện ích</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pPr algn="r" rtl="0"/>
            <a:r>
              <a:rPr lang="vi" b="0" i="0" u="none" baseline="0"/>
              <a:t>6-32</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pPr rtl="0"/>
            <a:r>
              <a:rPr lang="vi" b="0" i="0" u="none" baseline="0"/>
              <a:t>PM 6-23</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p:txBody>
          <a:bodyPr>
            <a:normAutofit/>
          </a:bodyPr>
          <a:lstStyle/>
          <a:p>
            <a:pPr rtl="0"/>
            <a:r>
              <a:rPr lang="vi" sz="2400" b="1" i="0" u="none" baseline="0" dirty="0">
                <a:solidFill>
                  <a:schemeClr val="bg2">
                    <a:lumMod val="25000"/>
                  </a:schemeClr>
                </a:solidFill>
              </a:rPr>
              <a:t>Bài 7: Hoạt động Tìm kiếm và Cứu hộ Đơn giản</a:t>
            </a:r>
          </a:p>
        </p:txBody>
      </p:sp>
      <p:sp>
        <p:nvSpPr>
          <p:cNvPr id="4" name="Title 3"/>
          <p:cNvSpPr>
            <a:spLocks noGrp="1"/>
          </p:cNvSpPr>
          <p:nvPr>
            <p:ph type="title" idx="4294967295"/>
          </p:nvPr>
        </p:nvSpPr>
        <p:spPr>
          <a:xfrm>
            <a:off x="0" y="1559532"/>
            <a:ext cx="9144000" cy="916968"/>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dirty="0"/>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pPr algn="l" rtl="0"/>
            <a:r>
              <a:rPr lang="vi" b="0" i="0" u="none" baseline="0"/>
              <a:t>Xác định và áp dụng các yêu cầu đánh giá dành cho CERT cho các tình huống tìm kiếm và cứu hộ có thể xảy ra </a:t>
            </a:r>
          </a:p>
          <a:p>
            <a:pPr algn="l" rtl="0"/>
            <a:r>
              <a:rPr lang="vi" b="0" i="0" u="none" baseline="0"/>
              <a:t>Thực hiện các kỹ thuật phổ biến để tìm kiếm và cứu hộ đơn giản </a:t>
            </a:r>
          </a:p>
          <a:p>
            <a:pPr algn="l" rtl="0"/>
            <a:r>
              <a:rPr lang="vi" b="0" i="0" u="none" baseline="0"/>
              <a:t>Thực hiện các kỹ thuật an toàn để loại bỏ mảnh vỡ và giải thoát nạn nhân trong các hoạt động tìm kiếm và cứu hộ </a:t>
            </a:r>
          </a:p>
        </p:txBody>
      </p:sp>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pPr algn="r" rtl="0"/>
            <a:r>
              <a:rPr lang="vi" b="0" i="0" u="none" baseline="0"/>
              <a:t>7-1</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pPr rtl="0"/>
            <a:r>
              <a:rPr lang="vi" b="0" i="0" u="none" baseline="0"/>
              <a:t>PM 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pPr algn="l" rtl="0"/>
            <a:r>
              <a:rPr lang="vi" b="0" i="0" u="none" baseline="0"/>
              <a:t>Đánh giá Tìm kiếm và Cứu hộ</a:t>
            </a:r>
          </a:p>
          <a:p>
            <a:pPr algn="l" rtl="0"/>
            <a:r>
              <a:rPr lang="vi" b="0" i="0" u="none" baseline="0"/>
              <a:t>Tiến hành các Hoạt động Tìm kiếm Bên trong và Bên ngoài</a:t>
            </a:r>
          </a:p>
          <a:p>
            <a:pPr algn="l" rtl="0"/>
            <a:r>
              <a:rPr lang="vi" b="0" i="0" u="none" baseline="0"/>
              <a:t>Tiến hành Hoạt động Cứu hộ </a:t>
            </a:r>
          </a:p>
        </p:txBody>
      </p:sp>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p:txBody>
          <a:bodyPr>
            <a:normAutofit fontScale="90000"/>
          </a:bodyPr>
          <a:lstStyle/>
          <a:p>
            <a:pPr algn="l" rtl="0"/>
            <a:r>
              <a:rPr lang="vi" b="1" i="1" u="none" baseline="0"/>
              <a:t>Các Chủ đề trong Bài học</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pPr algn="r" rtl="0"/>
            <a:r>
              <a:rPr lang="vi" b="0" i="0" u="none" baseline="0"/>
              <a:t>7-2</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pPr rtl="0"/>
            <a:r>
              <a:rPr lang="vi" b="0" i="0" u="none" baseline="0"/>
              <a:t>PM 7-1</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lgn="l" rtl="0"/>
            <a:r>
              <a:rPr lang="vi" b="0" i="0" u="none" baseline="0"/>
              <a:t>Tìm kiếm và cứu hộ bao gồm ba hoạt động riêng biệt</a:t>
            </a:r>
          </a:p>
          <a:p>
            <a:pPr lvl="1" algn="l" rtl="0"/>
            <a:r>
              <a:rPr lang="vi" b="0" i="0" u="none" baseline="0"/>
              <a:t>Đánh giá: Sử dụng mô hình 9 bước, liên tục</a:t>
            </a:r>
          </a:p>
          <a:p>
            <a:pPr lvl="1" algn="l" rtl="0"/>
            <a:r>
              <a:rPr lang="vi" b="0" i="0" u="none" baseline="0"/>
              <a:t>Tìm kiếm: Xác định vị trí nạn nhân và ghi thành tài liệu</a:t>
            </a:r>
          </a:p>
          <a:p>
            <a:pPr lvl="1" algn="l" rtl="0"/>
            <a:r>
              <a:rPr lang="vi" b="0" i="0" u="none" baseline="0"/>
              <a:t>Cứu hộ: Cứu thoát những nạn nhân </a:t>
            </a:r>
          </a:p>
          <a:p>
            <a:endParaRPr lang="vi" dirty="0"/>
          </a:p>
        </p:txBody>
      </p:sp>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p:txBody>
          <a:bodyPr/>
          <a:lstStyle/>
          <a:p>
            <a:pPr algn="l" rtl="0"/>
            <a:r>
              <a:rPr lang="vi" b="1" i="1" u="none" baseline="0"/>
              <a:t>Tìm kiếm và Cứu hộ</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pPr algn="r" rtl="0"/>
            <a:r>
              <a:rPr lang="vi" b="0" i="0" u="none" baseline="0"/>
              <a:t>7-3</a:t>
            </a:r>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pPr rtl="0"/>
            <a:r>
              <a:rPr lang="vi" b="0" i="0" u="none" baseline="0"/>
              <a:t>PM 7-1</a:t>
            </a:r>
          </a:p>
        </p:txBody>
      </p:sp>
      <p:pic>
        <p:nvPicPr>
          <p:cNvPr id="6" name="Picture 5" descr="Tìm kiếm và giải cứu. Hình ảnh cho thấy một nhóm ba tình nguyện viên giúp đỡ một nạn nhân đang nằm trên mặt đất.">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p:txBody>
          <a:bodyPr>
            <a:normAutofit/>
          </a:bodyPr>
          <a:lstStyle/>
          <a:p>
            <a:pPr rtl="0"/>
            <a:r>
              <a:rPr lang="vi" sz="2800" b="1" i="0" u="none" baseline="0" dirty="0">
                <a:solidFill>
                  <a:schemeClr val="bg2">
                    <a:lumMod val="25000"/>
                  </a:schemeClr>
                </a:solidFill>
              </a:rPr>
              <a:t>Bài 1: Chuẩn bị Sẵn sàng cho Thảm họa</a:t>
            </a:r>
          </a:p>
        </p:txBody>
      </p:sp>
      <p:sp>
        <p:nvSpPr>
          <p:cNvPr id="5" name="Title 4"/>
          <p:cNvSpPr>
            <a:spLocks noGrp="1"/>
          </p:cNvSpPr>
          <p:nvPr>
            <p:ph type="title" idx="4294967295"/>
          </p:nvPr>
        </p:nvSpPr>
        <p:spPr>
          <a:xfrm>
            <a:off x="0" y="1580055"/>
            <a:ext cx="9144000" cy="896445"/>
          </a:xfrm>
        </p:spPr>
        <p:txBody>
          <a:bodyPr>
            <a:no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sz="5000" dirty="0"/>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pPr algn="l" rtl="0"/>
            <a:r>
              <a:rPr lang="vi" b="0" i="0" u="none" baseline="0"/>
              <a:t>Biết các mối nguy hiểm, phương án báo động, hệ thống cảnh báo, tuyến đường sơ tán và kế hoạch trú ẩn tại địa phương </a:t>
            </a:r>
          </a:p>
          <a:p>
            <a:pPr algn="l" rtl="0"/>
            <a:r>
              <a:rPr lang="vi" b="0" i="0" u="none" baseline="0"/>
              <a:t>Xem xét các yếu tố quan trọng của công tác phòng chống thảm họa </a:t>
            </a:r>
          </a:p>
          <a:p>
            <a:pPr algn="l" rtl="0"/>
            <a:r>
              <a:rPr lang="vi" b="0" i="0" u="none" baseline="0"/>
              <a:t>Giải quyết các nhu cầu cụ thể cho bản thân và những người quý vị biết </a:t>
            </a:r>
          </a:p>
        </p:txBody>
      </p:sp>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p:txBody>
          <a:bodyPr>
            <a:normAutofit fontScale="90000"/>
          </a:bodyPr>
          <a:lstStyle/>
          <a:p>
            <a:pPr algn="l" rtl="0"/>
            <a:r>
              <a:rPr lang="vi" b="1" i="1" u="none" baseline="0"/>
              <a:t>Chuẩn bị cho Thảm họa</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pPr algn="r" rtl="0"/>
            <a:r>
              <a:rPr lang="vi" b="0" i="0" u="none" baseline="0"/>
              <a:t>1-18</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pPr rtl="0"/>
            <a:r>
              <a:rPr lang="vi" b="0" i="0" u="none" baseline="0"/>
              <a:t>PM 1-10</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algn="l" rtl="0"/>
            <a:r>
              <a:rPr lang="vi" b="0" i="0" u="none" baseline="0"/>
              <a:t>Quyết định cứu hộ dựa trên ba yếu tố</a:t>
            </a:r>
          </a:p>
          <a:p>
            <a:pPr lvl="1" algn="l" rtl="0"/>
            <a:r>
              <a:rPr lang="vi" b="0" i="0" u="none" baseline="0"/>
              <a:t>Rủi ro liên quan đến người cứu hộ và nạn nhân</a:t>
            </a:r>
          </a:p>
          <a:p>
            <a:pPr lvl="1" algn="l" rtl="0"/>
            <a:r>
              <a:rPr lang="vi" b="0" i="0" u="none" baseline="0"/>
              <a:t>Làm những điều tốt nhất cho số lượng người lớn nhất</a:t>
            </a:r>
          </a:p>
          <a:p>
            <a:pPr lvl="1" algn="l" rtl="0"/>
            <a:r>
              <a:rPr lang="vi" b="0" i="0" u="none" baseline="0"/>
              <a:t>Các nguồn trợ giúp và nhân lực có sẵn </a:t>
            </a:r>
          </a:p>
          <a:p>
            <a:endParaRPr lang="vi" dirty="0"/>
          </a:p>
        </p:txBody>
      </p:sp>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p:txBody>
          <a:bodyPr>
            <a:normAutofit fontScale="90000"/>
          </a:bodyPr>
          <a:lstStyle/>
          <a:p>
            <a:pPr algn="l" rtl="0"/>
            <a:r>
              <a:rPr lang="vi" b="1" i="1" u="none" baseline="0"/>
              <a:t>Quyết định Cố gắng Giải cứu</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pPr algn="r" rtl="0"/>
            <a:r>
              <a:rPr lang="vi" b="0" i="0" u="none" baseline="0"/>
              <a:t>7-4</a:t>
            </a:r>
          </a:p>
        </p:txBody>
      </p:sp>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pPr rtl="0"/>
            <a:r>
              <a:rPr lang="vi" b="0" i="0" u="none" baseline="0"/>
              <a:t>PM 7-1</a:t>
            </a:r>
          </a:p>
        </p:txBody>
      </p:sp>
      <p:pic>
        <p:nvPicPr>
          <p:cNvPr id="6" name="Picture 5" descr="Quyết định Cố gắng Giải cứu. Hình ảnh cho thấy 4 tình nguyện viên giúp đỡ một nạn nhân.">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lgn="l" rtl="0"/>
            <a:r>
              <a:rPr lang="vi" b="0" i="0" u="none" baseline="0"/>
              <a:t>Giải cứu số lượng người lớn nhất trong khoảng thời gian ngắn nhất </a:t>
            </a:r>
          </a:p>
          <a:p>
            <a:pPr algn="l" rtl="0"/>
            <a:r>
              <a:rPr lang="vi" b="0" i="0" u="none" baseline="0"/>
              <a:t>Cứu những nạn nhân bị thương nhưng vẫn có thể đi được ra trước </a:t>
            </a:r>
          </a:p>
          <a:p>
            <a:pPr algn="l" rtl="0"/>
            <a:r>
              <a:rPr lang="vi" b="0" i="0" u="none" baseline="0"/>
              <a:t>Cứu những nạn nhân bị mắc kẹt nhẹ tiếp theo </a:t>
            </a:r>
          </a:p>
          <a:p>
            <a:pPr algn="l" rtl="0"/>
            <a:r>
              <a:rPr lang="vi" b="0" i="0" u="none" baseline="0"/>
              <a:t>Giữ an toàn cho những người cứu hộ và những nạn nhân </a:t>
            </a:r>
          </a:p>
        </p:txBody>
      </p:sp>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p:txBody>
          <a:bodyPr>
            <a:normAutofit fontScale="90000"/>
          </a:bodyPr>
          <a:lstStyle/>
          <a:p>
            <a:pPr algn="l" rtl="0"/>
            <a:r>
              <a:rPr lang="vi" b="1" i="1" u="none" baseline="0"/>
              <a:t>Mục tiêu của Tìm kiếm và Cứu hộ</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pPr algn="r" rtl="0"/>
            <a:r>
              <a:rPr lang="vi" b="0" i="0" u="none" baseline="0"/>
              <a:t>7-5</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pPr rtl="0"/>
            <a:r>
              <a:rPr lang="vi" b="0" i="0" u="none" baseline="0"/>
              <a:t>PM 7-1</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lgn="l" rtl="0">
              <a:buNone/>
            </a:pPr>
            <a:r>
              <a:rPr lang="vi" sz="2500" b="0" i="0" u="none" baseline="0" dirty="0"/>
              <a:t>Phụ thuộc vào:</a:t>
            </a:r>
          </a:p>
          <a:p>
            <a:pPr lvl="1" algn="l" rtl="0">
              <a:buFont typeface="Arial" panose="020B0604020202020204" pitchFamily="34" charset="0"/>
              <a:buChar char="•"/>
            </a:pPr>
            <a:r>
              <a:rPr lang="vi" sz="2100" b="0" i="0" u="none" baseline="0" dirty="0"/>
              <a:t>Đánh giá hiệu quả</a:t>
            </a:r>
          </a:p>
          <a:p>
            <a:pPr lvl="1" algn="l" rtl="0">
              <a:buFont typeface="Arial" panose="020B0604020202020204" pitchFamily="34" charset="0"/>
              <a:buChar char="•"/>
            </a:pPr>
            <a:r>
              <a:rPr lang="vi" sz="2100" b="0" i="0" u="none" baseline="0" dirty="0"/>
              <a:t>An toàn của người cứu hộ</a:t>
            </a:r>
          </a:p>
          <a:p>
            <a:pPr lvl="1" algn="l" rtl="0">
              <a:buFont typeface="Arial" panose="020B0604020202020204" pitchFamily="34" charset="0"/>
              <a:buChar char="•"/>
            </a:pPr>
            <a:r>
              <a:rPr lang="vi" sz="2100" b="0" i="0" u="none" baseline="0" dirty="0"/>
              <a:t>An toàn của nạn nhân </a:t>
            </a:r>
          </a:p>
        </p:txBody>
      </p:sp>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p:txBody>
          <a:bodyPr>
            <a:normAutofit fontScale="90000"/>
          </a:bodyPr>
          <a:lstStyle/>
          <a:p>
            <a:pPr algn="l" rtl="0"/>
            <a:r>
              <a:rPr lang="vi" b="1" i="1" u="none" baseline="0"/>
              <a:t>Tìm kiếm và cứu hộ hiệu quả</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pPr algn="r" rtl="0"/>
            <a:r>
              <a:rPr lang="vi" b="0" i="0" u="none" baseline="0"/>
              <a:t>7-6</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pPr rtl="0"/>
            <a:r>
              <a:rPr lang="vi" b="0" i="0" u="none" baseline="0"/>
              <a:t>PM 7-1</a:t>
            </a:r>
          </a:p>
        </p:txBody>
      </p:sp>
      <p:pic>
        <p:nvPicPr>
          <p:cNvPr id="6" name="Picture 5" descr="Tìm kiếm và Cứu nạn Hiệu quả. Hình ảnh áo cứu hộ CERT màu xanh lá cây và đen.">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310429" y="1831558"/>
            <a:ext cx="4501005" cy="3008325"/>
          </a:xfrm>
          <a:prstGeom prst="rect">
            <a:avLst/>
          </a:prstGeom>
        </p:spPr>
      </p:pic>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lgn="l" rtl="0">
              <a:spcBef>
                <a:spcPts val="500"/>
              </a:spcBef>
            </a:pPr>
            <a:r>
              <a:rPr lang="vi" sz="2400" b="0" i="0" u="none" baseline="0" dirty="0"/>
              <a:t>Thu thập Dữ kiện </a:t>
            </a:r>
          </a:p>
          <a:p>
            <a:pPr algn="l" rtl="0">
              <a:spcBef>
                <a:spcPts val="500"/>
              </a:spcBef>
            </a:pPr>
            <a:r>
              <a:rPr lang="vi" sz="2400" b="0" i="0" u="none" baseline="0" dirty="0"/>
              <a:t>Đánh giá Thiệt hại </a:t>
            </a:r>
          </a:p>
          <a:p>
            <a:pPr algn="l" rtl="0">
              <a:spcBef>
                <a:spcPts val="500"/>
              </a:spcBef>
            </a:pPr>
            <a:r>
              <a:rPr lang="vi" sz="2400" b="0" i="0" u="none" baseline="0" dirty="0"/>
              <a:t>Xem xét các Khả năng </a:t>
            </a:r>
          </a:p>
          <a:p>
            <a:pPr algn="l" rtl="0">
              <a:spcBef>
                <a:spcPts val="500"/>
              </a:spcBef>
            </a:pPr>
            <a:r>
              <a:rPr lang="vi" sz="2400" b="0" i="0" u="none" baseline="0" dirty="0"/>
              <a:t>Đánh giá Tình hình của Quý vị </a:t>
            </a:r>
          </a:p>
          <a:p>
            <a:pPr algn="l" rtl="0">
              <a:spcBef>
                <a:spcPts val="500"/>
              </a:spcBef>
            </a:pPr>
            <a:r>
              <a:rPr lang="vi" sz="2400" b="0" i="0" u="none" baseline="0" dirty="0"/>
              <a:t>Thiết lập các Ưu tiên </a:t>
            </a:r>
          </a:p>
          <a:p>
            <a:pPr algn="l" rtl="0">
              <a:spcBef>
                <a:spcPts val="500"/>
              </a:spcBef>
            </a:pPr>
            <a:r>
              <a:rPr lang="vi" sz="2400" b="0" i="0" u="none" baseline="0" dirty="0"/>
              <a:t>Ra Quyết định </a:t>
            </a:r>
          </a:p>
          <a:p>
            <a:pPr algn="l" rtl="0">
              <a:spcBef>
                <a:spcPts val="500"/>
              </a:spcBef>
            </a:pPr>
            <a:r>
              <a:rPr lang="vi" sz="2400" b="0" i="0" u="none" baseline="0" dirty="0"/>
              <a:t>Xây dựng Kế hoạch Hành động </a:t>
            </a:r>
          </a:p>
          <a:p>
            <a:pPr algn="l" rtl="0">
              <a:spcBef>
                <a:spcPts val="500"/>
              </a:spcBef>
            </a:pPr>
            <a:r>
              <a:rPr lang="vi" sz="2400" b="0" i="0" u="none" baseline="0" dirty="0"/>
              <a:t>Hành động </a:t>
            </a:r>
          </a:p>
          <a:p>
            <a:pPr algn="l" rtl="0">
              <a:spcBef>
                <a:spcPts val="500"/>
              </a:spcBef>
            </a:pPr>
            <a:r>
              <a:rPr lang="vi" sz="2400" b="0" i="0" u="none" baseline="0" dirty="0"/>
              <a:t>Đánh giá Tiến độ </a:t>
            </a:r>
          </a:p>
        </p:txBody>
      </p:sp>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p:txBody>
          <a:bodyPr/>
          <a:lstStyle/>
          <a:p>
            <a:pPr algn="l" rtl="0"/>
            <a:r>
              <a:rPr lang="vi" b="1" i="1" u="none" baseline="0"/>
              <a:t>Đánh giá của CERT</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pPr algn="r" rtl="0"/>
            <a:r>
              <a:rPr lang="vi" b="0" i="0" u="none" baseline="0"/>
              <a:t>7-7</a:t>
            </a:r>
          </a:p>
        </p:txBody>
      </p:sp>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pPr rtl="0"/>
            <a:r>
              <a:rPr lang="vi" b="0" i="0" u="none" baseline="0"/>
              <a:t>PM 7-3</a:t>
            </a:r>
          </a:p>
        </p:txBody>
      </p:sp>
      <p:pic>
        <p:nvPicPr>
          <p:cNvPr id="10" name="Picture 9" descr="Đánh giá của CERT Hình ảnh của một quá trình hiển thị quá trình liên tục tăng kích thước chứng chỉ bằng cách sử dụng mũi tên đồng hồ về phía trước.">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204" y="2123195"/>
            <a:ext cx="3339230" cy="3418446"/>
          </a:xfrm>
          <a:prstGeom prst="rect">
            <a:avLst/>
          </a:prstGeom>
        </p:spPr>
      </p:pic>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algn="l" rtl="0"/>
            <a:r>
              <a:rPr lang="vi" sz="2600" b="1" i="0" u="none" baseline="0" dirty="0"/>
              <a:t>Thu thập Dữ kiện: </a:t>
            </a:r>
          </a:p>
          <a:p>
            <a:pPr lvl="1" algn="l" rtl="0"/>
            <a:r>
              <a:rPr lang="vi" sz="2200" b="0" i="0" u="none" baseline="0" dirty="0"/>
              <a:t>Thời gian của sự kiện và ngày trong tuần</a:t>
            </a:r>
          </a:p>
          <a:p>
            <a:pPr lvl="1" algn="l" rtl="0"/>
            <a:r>
              <a:rPr lang="vi" sz="2200" b="0" i="0" u="none" baseline="0" dirty="0"/>
              <a:t>Loại/địa hình xây dựng</a:t>
            </a:r>
          </a:p>
          <a:p>
            <a:pPr lvl="1" algn="l" rtl="0"/>
            <a:r>
              <a:rPr lang="vi" sz="2200" b="0" i="0" u="none" baseline="0" dirty="0"/>
              <a:t>Nghề nghiệp</a:t>
            </a:r>
          </a:p>
          <a:p>
            <a:pPr lvl="1" algn="l" rtl="0"/>
            <a:r>
              <a:rPr lang="vi" sz="2200" b="0" i="0" u="none" baseline="0" dirty="0"/>
              <a:t>Thời tiết</a:t>
            </a:r>
          </a:p>
          <a:p>
            <a:pPr lvl="1" algn="l" rtl="0"/>
            <a:r>
              <a:rPr lang="vi" sz="2200" b="0" i="0" u="none" baseline="0" dirty="0"/>
              <a:t>Các mối nguy hiểm</a:t>
            </a:r>
          </a:p>
          <a:p>
            <a:pPr lvl="1" algn="l" rtl="0"/>
            <a:r>
              <a:rPr lang="vi" sz="2200" b="0" i="0" u="none" baseline="0" dirty="0"/>
              <a:t>Tìm kiếm hồ sơ của đối tượng </a:t>
            </a:r>
          </a:p>
        </p:txBody>
      </p:sp>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p:txBody>
          <a:bodyPr/>
          <a:lstStyle/>
          <a:p>
            <a:pPr algn="l" rtl="0"/>
            <a:r>
              <a:rPr lang="vi" b="1" i="1" u="none" baseline="0"/>
              <a:t>Đánh giá Bước 1</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pPr algn="r" rtl="0"/>
            <a:r>
              <a:rPr lang="vi" b="0" i="0" u="none" baseline="0"/>
              <a:t>7-8</a:t>
            </a:r>
          </a:p>
        </p:txBody>
      </p:sp>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pPr rtl="0"/>
            <a:r>
              <a:rPr lang="vi" b="0" i="0" u="none" baseline="0"/>
              <a:t>PM 7-5</a:t>
            </a:r>
          </a:p>
        </p:txBody>
      </p:sp>
      <p:pic>
        <p:nvPicPr>
          <p:cNvPr id="6" name="Picture 5" descr="Đánh giá Bước 1. Hình ảnh che chắn một tòa nhà với một phần của mái nhà bị sụp đổ.">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99062" y="1873715"/>
            <a:ext cx="3737367" cy="3651244"/>
          </a:xfrm>
          <a:prstGeom prst="rect">
            <a:avLst/>
          </a:prstGeom>
        </p:spPr>
      </p:pic>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lnSpcReduction="10000"/>
          </a:bodyPr>
          <a:lstStyle/>
          <a:p>
            <a:pPr algn="l" rtl="0">
              <a:spcBef>
                <a:spcPts val="400"/>
              </a:spcBef>
            </a:pPr>
            <a:r>
              <a:rPr lang="vi" sz="2600" b="0" i="0" u="none" baseline="0"/>
              <a:t>Cùng suy nghĩ các câu hỏi sau đây:</a:t>
            </a:r>
          </a:p>
          <a:p>
            <a:pPr lvl="1" algn="l" rtl="0">
              <a:spcBef>
                <a:spcPts val="400"/>
              </a:spcBef>
            </a:pPr>
            <a:r>
              <a:rPr lang="vi" sz="2200" b="0" i="0" u="none" baseline="0"/>
              <a:t>Kịch bản này cho quý vị biết gì về khả năng có thể xảy ra cho khu vực bị ảnh hưởng?</a:t>
            </a:r>
          </a:p>
          <a:p>
            <a:pPr lvl="1" algn="l" rtl="0">
              <a:spcBef>
                <a:spcPts val="400"/>
              </a:spcBef>
            </a:pPr>
            <a:r>
              <a:rPr lang="vi" sz="2200" b="0" i="0" u="none" baseline="0"/>
              <a:t>Kịch bản này cho quý vị biết gì về những dữ kiện phải thu thập?</a:t>
            </a:r>
          </a:p>
          <a:p>
            <a:pPr lvl="1" algn="l" rtl="0">
              <a:spcBef>
                <a:spcPts val="400"/>
              </a:spcBef>
            </a:pPr>
            <a:r>
              <a:rPr lang="vi" sz="2200" b="0" i="0" u="none" baseline="0"/>
              <a:t>Những dữ kiện này có thể có tác động gì đến hoạt động tìm kiếm và cứu hộ?</a:t>
            </a:r>
          </a:p>
          <a:p>
            <a:pPr lvl="1" algn="l" rtl="0">
              <a:spcBef>
                <a:spcPts val="400"/>
              </a:spcBef>
            </a:pPr>
            <a:r>
              <a:rPr lang="vi" sz="2200" b="0" i="0" u="none" baseline="0"/>
              <a:t>Những loại hoạt động tìm kiếm và cứu hộ nào có thể thực hiện?</a:t>
            </a:r>
          </a:p>
          <a:p>
            <a:pPr lvl="1" algn="l" rtl="0">
              <a:spcBef>
                <a:spcPts val="400"/>
              </a:spcBef>
            </a:pPr>
            <a:r>
              <a:rPr lang="vi" sz="2200" b="0" i="0" u="none" baseline="0"/>
              <a:t>Điều gì là những hạn chế mà nhân viên tìm kiếm và cứu hộ có thể gặp phải trong kịch bản này, nếu có?</a:t>
            </a:r>
          </a:p>
          <a:p>
            <a:pPr lvl="1" algn="l" rtl="0">
              <a:spcBef>
                <a:spcPts val="400"/>
              </a:spcBef>
            </a:pPr>
            <a:r>
              <a:rPr lang="vi" sz="2200" b="0" i="0" u="none" baseline="0"/>
              <a:t>Những hạn chế này có thể được khắc phục trong nhiệm vụ CERT đã thiết lập không? Nếu có thì bằng cách nào?</a:t>
            </a:r>
          </a:p>
          <a:p>
            <a:pPr algn="l" rtl="0">
              <a:spcBef>
                <a:spcPts val="400"/>
              </a:spcBef>
            </a:pPr>
            <a:endParaRPr lang="vi" dirty="0"/>
          </a:p>
        </p:txBody>
      </p:sp>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p:txBody>
          <a:bodyPr/>
          <a:lstStyle/>
          <a:p>
            <a:pPr algn="l" rtl="0"/>
            <a:r>
              <a:rPr lang="vi" b="1" i="1" u="none" baseline="0"/>
              <a:t>Bài tập 7.1</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pPr algn="r" rtl="0"/>
            <a:r>
              <a:rPr lang="vi" b="0" i="0" u="none" baseline="0"/>
              <a:t>7-9</a:t>
            </a:r>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pPr rtl="0"/>
            <a:r>
              <a:rPr lang="vi" b="0" i="0" u="none" baseline="0"/>
              <a:t>PM 7-5</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lgn="l" rtl="0"/>
            <a:r>
              <a:rPr lang="vi" b="1" i="0" u="none" baseline="0"/>
              <a:t>Đánh giá và Thông tin về Thiệt hại</a:t>
            </a:r>
          </a:p>
          <a:p>
            <a:pPr lvl="1" algn="l" rtl="0"/>
            <a:r>
              <a:rPr lang="vi" b="0" i="0" u="none" baseline="0"/>
              <a:t>Nhiệm vụ của CERT thay đổi trong trường hợp thiệt hại nhẹ, trung bình hoặc nặng </a:t>
            </a:r>
          </a:p>
        </p:txBody>
      </p:sp>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p:txBody>
          <a:bodyPr/>
          <a:lstStyle/>
          <a:p>
            <a:pPr algn="l" rtl="0"/>
            <a:r>
              <a:rPr lang="vi" b="1" i="1" u="none" baseline="0"/>
              <a:t>Đánh giá Bước 2</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pPr algn="r" rtl="0"/>
            <a:r>
              <a:rPr lang="vi" b="0" i="0" u="none" baseline="0"/>
              <a:t>7-10</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pPr rtl="0"/>
            <a:r>
              <a:rPr lang="vi" b="0" i="0" u="none" baseline="0"/>
              <a:t>PM 7-6</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pPr algn="l" rtl="0"/>
            <a:r>
              <a:rPr lang="vi" b="0" i="0" u="none" baseline="0"/>
              <a:t>Chỉ bề mặt</a:t>
            </a:r>
          </a:p>
          <a:p>
            <a:pPr algn="l" rtl="0"/>
            <a:r>
              <a:rPr lang="vi" b="0" i="0" u="none" baseline="0"/>
              <a:t>Các cửa sổ bị vỡ</a:t>
            </a:r>
          </a:p>
          <a:p>
            <a:pPr algn="l" rtl="0"/>
            <a:r>
              <a:rPr lang="vi" b="0" i="0" u="none" baseline="0"/>
              <a:t>Các vết nứt bề mặt hoặc vỡ trên bề mặt tường</a:t>
            </a:r>
          </a:p>
          <a:p>
            <a:pPr algn="l" rtl="0"/>
            <a:r>
              <a:rPr lang="vi" b="0" i="0" u="none" baseline="0"/>
              <a:t>Thiệt hại nhỏ với các vật dụng bên trong</a:t>
            </a:r>
          </a:p>
          <a:p>
            <a:pPr algn="l" rtl="0"/>
            <a:r>
              <a:rPr lang="vi" b="1" i="0" u="none" baseline="0"/>
              <a:t>An toàn để đi vào và ở lại</a:t>
            </a:r>
          </a:p>
        </p:txBody>
      </p:sp>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p:txBody>
          <a:bodyPr/>
          <a:lstStyle/>
          <a:p>
            <a:pPr algn="l" rtl="0"/>
            <a:r>
              <a:rPr lang="vi" b="1" i="1" u="none" baseline="0"/>
              <a:t>Thiệt hại Nhẹ</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pPr algn="r" rtl="0"/>
            <a:r>
              <a:rPr lang="vi" b="0" i="0" u="none" baseline="0"/>
              <a:t>7-11</a:t>
            </a:r>
          </a:p>
        </p:txBody>
      </p:sp>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pPr rtl="0"/>
            <a:r>
              <a:rPr lang="vi" b="0" i="0" u="none" baseline="0"/>
              <a:t>PM 7-6</a:t>
            </a:r>
          </a:p>
        </p:txBody>
      </p:sp>
      <p:pic>
        <p:nvPicPr>
          <p:cNvPr id="8" name="Picture 7" descr="Thiệt hại Nhẹ. Hình ảnh một người ngồi trên sàn nhà trong thư viện ngắm trần nhà vì đèn bị rớt. Có những cuốn sách và giấy tờ xung quanh người trên mặt đất.">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pPr algn="l" rtl="0"/>
            <a:r>
              <a:rPr lang="vi" sz="2600" b="0" i="0" u="none" baseline="0" dirty="0"/>
              <a:t>Dấu hiệu hư hỏng rõ ràng</a:t>
            </a:r>
          </a:p>
          <a:p>
            <a:pPr algn="l" rtl="0"/>
            <a:r>
              <a:rPr lang="vi" sz="2600" b="0" i="0" u="none" baseline="0" dirty="0"/>
              <a:t>Đồ trang trí bị hư hỏng hoặc rơi</a:t>
            </a:r>
          </a:p>
          <a:p>
            <a:pPr algn="l" rtl="0"/>
            <a:r>
              <a:rPr lang="vi" sz="2600" b="0" i="0" u="none" baseline="0" dirty="0"/>
              <a:t>Nhiều vết nứt hoặc vỡ trên tường</a:t>
            </a:r>
          </a:p>
          <a:p>
            <a:pPr algn="l" rtl="0"/>
            <a:r>
              <a:rPr lang="vi" sz="2600" b="0" i="0" u="none" baseline="0" dirty="0"/>
              <a:t>Thiệt hại lớn với các vật dụng bên trong</a:t>
            </a:r>
          </a:p>
          <a:p>
            <a:pPr algn="l" rtl="0"/>
            <a:r>
              <a:rPr lang="vi" sz="2600" b="0" i="0" u="none" baseline="0" dirty="0"/>
              <a:t>Nhà vẫn còn giữ được cấu trúc</a:t>
            </a:r>
          </a:p>
          <a:p>
            <a:pPr algn="l" rtl="0"/>
            <a:r>
              <a:rPr lang="vi" sz="2600" b="1" i="0" u="none" baseline="0" dirty="0"/>
              <a:t>Chỉ vào để cứu người</a:t>
            </a:r>
          </a:p>
        </p:txBody>
      </p:sp>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p:txBody>
          <a:bodyPr/>
          <a:lstStyle/>
          <a:p>
            <a:pPr algn="l" rtl="0"/>
            <a:r>
              <a:rPr lang="vi" b="1" i="1" u="none" baseline="0"/>
              <a:t>Thiệt hại Vừa</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pPr algn="r" rtl="0"/>
            <a:r>
              <a:rPr lang="vi" b="0" i="0" u="none" baseline="0"/>
              <a:t>7-12</a:t>
            </a:r>
          </a:p>
        </p:txBody>
      </p:sp>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pPr rtl="0"/>
            <a:r>
              <a:rPr lang="vi" b="0" i="0" u="none" baseline="0"/>
              <a:t>PM 7-6</a:t>
            </a:r>
          </a:p>
        </p:txBody>
      </p:sp>
      <p:pic>
        <p:nvPicPr>
          <p:cNvPr id="8" name="Picture 7" descr="Thiệt hại Vừa phải. Hình ảnh của một ngôi nhà với thiệt hại cấu trúc có thể nhìn thấy nhưng vẫn đứng.">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lgn="l" rtl="0"/>
            <a:r>
              <a:rPr lang="vi" sz="2400" b="0" i="0" u="none" baseline="0" dirty="0"/>
              <a:t>Sụp đổ một phần hoặc toàn bộ</a:t>
            </a:r>
          </a:p>
          <a:p>
            <a:pPr algn="l" rtl="0"/>
            <a:r>
              <a:rPr lang="vi" sz="2400" b="0" i="0" u="none" baseline="0" dirty="0"/>
              <a:t>Nghiêng</a:t>
            </a:r>
          </a:p>
          <a:p>
            <a:pPr algn="l" rtl="0"/>
            <a:r>
              <a:rPr lang="vi" sz="2400" b="0" i="0" u="none" baseline="0" dirty="0"/>
              <a:t>Sự mất ổn định cấu trúc có thể thấy rõ ràng</a:t>
            </a:r>
          </a:p>
          <a:p>
            <a:pPr algn="l" rtl="0"/>
            <a:r>
              <a:rPr lang="vi" sz="2400" b="0" i="0" u="none" baseline="0" dirty="0"/>
              <a:t>Nhà không còn nằm trên móng</a:t>
            </a:r>
          </a:p>
          <a:p>
            <a:pPr algn="l" rtl="0"/>
            <a:r>
              <a:rPr lang="vi" sz="2400" b="0" i="0" u="none" baseline="0" dirty="0"/>
              <a:t>Khói, lửa, rò rỉ khí hoặc vật liệu nguy hiểm</a:t>
            </a:r>
          </a:p>
          <a:p>
            <a:pPr algn="l" rtl="0"/>
            <a:r>
              <a:rPr lang="vi" sz="2400" b="0" i="0" u="none" baseline="0" dirty="0"/>
              <a:t>Nước dâng lên</a:t>
            </a:r>
          </a:p>
        </p:txBody>
      </p:sp>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p:txBody>
          <a:bodyPr/>
          <a:lstStyle/>
          <a:p>
            <a:pPr algn="l" rtl="0"/>
            <a:r>
              <a:rPr lang="vi" b="1" i="1" u="none" baseline="0"/>
              <a:t>Thiệt hại Nặng</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pPr algn="r" rtl="0"/>
            <a:r>
              <a:rPr lang="vi" b="0" i="0" u="none" baseline="0"/>
              <a:t>7-13</a:t>
            </a:r>
          </a:p>
        </p:txBody>
      </p:sp>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pPr rtl="0"/>
            <a:r>
              <a:rPr lang="vi" b="0" i="0" u="none" baseline="0"/>
              <a:t>PM 7-7</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lgn="l" rtl="0">
              <a:buFont typeface="Arial" panose="020B0604020202020204" pitchFamily="34" charset="0"/>
              <a:buChar char="•"/>
            </a:pPr>
            <a:r>
              <a:rPr lang="vi" sz="2800" b="1" i="0" u="none" baseline="0">
                <a:latin typeface="Arial" panose="020B0604020202020204" pitchFamily="34" charset="0"/>
                <a:cs typeface="Arial" panose="020B0604020202020204" pitchFamily="34" charset="0"/>
              </a:rPr>
              <a:t>Đừng vào một tòa nhà bị thiệt hại nặng trong bất kỳ trường hợp nào!</a:t>
            </a:r>
          </a:p>
        </p:txBody>
      </p:sp>
      <p:pic>
        <p:nvPicPr>
          <p:cNvPr id="9" name="Picture 8" descr="Thiệt hại Nặng nề. Hình ảnh của một cabin với sự sụp đổ một phần với thiệt hại cấu trúc có thể nhìn thấy.">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normAutofit/>
          </a:bodyPr>
          <a:lstStyle/>
          <a:p>
            <a:pPr algn="l" rtl="0"/>
            <a:r>
              <a:rPr lang="vi" sz="2400" b="0" i="0" u="none" baseline="0" dirty="0"/>
              <a:t>Có kỹ năng đánh giá tình huống nhanh chóng và hành động hiệu quả để bảo vệ chính mình </a:t>
            </a:r>
          </a:p>
          <a:p>
            <a:pPr algn="l" rtl="0"/>
            <a:r>
              <a:rPr lang="vi" sz="2400" b="0" i="0" u="none" baseline="0" dirty="0"/>
              <a:t>Có một kế hoạch dành cho gia đình khi thảm họa xảy ra và thực hành kế hoạch bằng các đợt diễn tập </a:t>
            </a:r>
          </a:p>
          <a:p>
            <a:pPr algn="l" rtl="0"/>
            <a:r>
              <a:rPr lang="vi" sz="2400" b="0" i="0" u="none" baseline="0" dirty="0"/>
              <a:t>Đặt các vật dụng cần thiết ở nhiều địa điểm </a:t>
            </a:r>
          </a:p>
          <a:p>
            <a:pPr algn="l" rtl="0"/>
            <a:r>
              <a:rPr lang="vi" sz="2400" b="0" i="0" u="none" baseline="0" dirty="0"/>
              <a:t>Giảm tác động của các mối nguy hiểm thông qua các biện pháp giảm thiểu </a:t>
            </a:r>
          </a:p>
          <a:p>
            <a:pPr algn="l" rtl="0"/>
            <a:r>
              <a:rPr lang="vi" sz="2400" b="0" i="0" u="none" baseline="0" dirty="0"/>
              <a:t>Chủ động tham gia các chương trình đào tạo và tình nguyện </a:t>
            </a:r>
          </a:p>
        </p:txBody>
      </p:sp>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p:txBody>
          <a:bodyPr>
            <a:normAutofit fontScale="90000"/>
          </a:bodyPr>
          <a:lstStyle/>
          <a:p>
            <a:pPr algn="l" rtl="0"/>
            <a:r>
              <a:rPr lang="vi" b="1" i="1" u="none" baseline="0"/>
              <a:t>Chuẩn bị cho Thảm họa</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pPr algn="r" rtl="0"/>
            <a:r>
              <a:rPr lang="vi" b="0" i="0" u="none" baseline="0"/>
              <a:t>1-19</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pPr rtl="0"/>
            <a:r>
              <a:rPr lang="vi" b="0" i="0" u="none" baseline="0"/>
              <a:t>PM 1-10</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algn="l" rtl="0"/>
            <a:r>
              <a:rPr lang="vi" b="1" i="0" u="none" baseline="0"/>
              <a:t>Xem xét xác suất.</a:t>
            </a:r>
          </a:p>
          <a:p>
            <a:pPr lvl="1" algn="l" rtl="0"/>
            <a:r>
              <a:rPr lang="vi" b="0" i="0" u="none" baseline="0"/>
              <a:t>Tình hình ổn định ở mức nào?</a:t>
            </a:r>
          </a:p>
          <a:p>
            <a:pPr lvl="1" algn="l" rtl="0"/>
            <a:r>
              <a:rPr lang="vi" b="0" i="0" u="none" baseline="0"/>
              <a:t>Những yếu tố phụ nào nên được xem xét?</a:t>
            </a:r>
          </a:p>
          <a:p>
            <a:pPr lvl="1" algn="l" rtl="0"/>
            <a:r>
              <a:rPr lang="vi" b="0" i="0" u="none" baseline="0"/>
              <a:t>Những điều gì khác nữa có thể xảy ra?</a:t>
            </a:r>
          </a:p>
          <a:p>
            <a:pPr lvl="1" algn="l" rtl="0"/>
            <a:r>
              <a:rPr lang="vi" b="0" i="0" u="none" baseline="0"/>
              <a:t>Nó có ý nghĩa gì đối với việc tìm kiếm và cứu hộ?</a:t>
            </a:r>
          </a:p>
        </p:txBody>
      </p:sp>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lstStyle/>
          <a:p>
            <a:pPr algn="l" rtl="0"/>
            <a:r>
              <a:rPr lang="vi" b="1" i="1" u="none" baseline="0"/>
              <a:t>Đánh giá Bước 3</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pPr algn="r" rtl="0"/>
            <a:r>
              <a:rPr lang="vi" b="0" i="0" u="none" baseline="0"/>
              <a:t>7-14</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pPr rtl="0"/>
            <a:r>
              <a:rPr lang="vi" b="0" i="0" u="none" baseline="0"/>
              <a:t>PM 7-8</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algn="l" rtl="0"/>
            <a:r>
              <a:rPr lang="vi" b="1" i="0" u="none" baseline="0"/>
              <a:t>Đánh giá Tình hình của Quý vị:</a:t>
            </a:r>
          </a:p>
          <a:p>
            <a:pPr lvl="1" algn="l" rtl="0"/>
            <a:r>
              <a:rPr lang="vi" b="0" i="0" u="none" baseline="0"/>
              <a:t>Tình hình có đủ an toàn để tiếp tục không?</a:t>
            </a:r>
          </a:p>
          <a:p>
            <a:pPr lvl="1" algn="l" rtl="0"/>
            <a:r>
              <a:rPr lang="vi" b="0" i="0" u="none" baseline="0"/>
              <a:t>Những rủi ro nào người cứu hộ sẽ phải đối mặt?</a:t>
            </a:r>
          </a:p>
          <a:p>
            <a:pPr lvl="1" algn="l" rtl="0"/>
            <a:r>
              <a:rPr lang="vi" b="0" i="0" u="none" baseline="0"/>
              <a:t>Những nguồn trợ giúp nào là cần thiết?</a:t>
            </a:r>
          </a:p>
          <a:p>
            <a:pPr lvl="1" algn="l" rtl="0"/>
            <a:r>
              <a:rPr lang="vi" b="0" i="0" u="none" baseline="0"/>
              <a:t>Những nguồn trợ giúp nào có sẵn?</a:t>
            </a:r>
          </a:p>
        </p:txBody>
      </p:sp>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p:txBody>
          <a:bodyPr/>
          <a:lstStyle/>
          <a:p>
            <a:pPr algn="l" rtl="0"/>
            <a:r>
              <a:rPr lang="vi" b="1" i="1" u="none" baseline="0"/>
              <a:t>Đánh giá Bước 4</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pPr algn="r" rtl="0"/>
            <a:r>
              <a:rPr lang="vi" b="0" i="0" u="none" baseline="0"/>
              <a:t>7-15</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pPr rtl="0"/>
            <a:r>
              <a:rPr lang="vi" b="0" i="0" u="none" baseline="0"/>
              <a:t>PM 7-9</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gn="l" rtl="0">
              <a:lnSpc>
                <a:spcPct val="100000"/>
              </a:lnSpc>
              <a:spcBef>
                <a:spcPts val="600"/>
              </a:spcBef>
            </a:pPr>
            <a:r>
              <a:rPr lang="vi" sz="2400" b="0" i="0" u="none" baseline="0"/>
              <a:t>Nhân viên:</a:t>
            </a:r>
          </a:p>
          <a:p>
            <a:pPr lvl="1" algn="l" rtl="0">
              <a:lnSpc>
                <a:spcPct val="100000"/>
              </a:lnSpc>
              <a:spcBef>
                <a:spcPts val="600"/>
              </a:spcBef>
            </a:pPr>
            <a:r>
              <a:rPr lang="vi" sz="2000" b="0" i="0" u="none" baseline="0"/>
              <a:t>Lính cứu hỏa</a:t>
            </a:r>
          </a:p>
          <a:p>
            <a:pPr lvl="1" algn="l" rtl="0">
              <a:lnSpc>
                <a:spcPct val="100000"/>
              </a:lnSpc>
              <a:spcBef>
                <a:spcPts val="600"/>
              </a:spcBef>
            </a:pPr>
            <a:r>
              <a:rPr lang="vi" sz="2000" b="0" i="0" u="none" baseline="0"/>
              <a:t>Sĩ quan cảnh sát</a:t>
            </a:r>
          </a:p>
          <a:p>
            <a:pPr lvl="1" algn="l" rtl="0">
              <a:lnSpc>
                <a:spcPct val="100000"/>
              </a:lnSpc>
              <a:spcBef>
                <a:spcPts val="600"/>
              </a:spcBef>
            </a:pPr>
            <a:r>
              <a:rPr lang="vi" sz="2000" b="0" i="0" u="none" baseline="0"/>
              <a:t>Bác sĩ, y tá</a:t>
            </a:r>
          </a:p>
          <a:p>
            <a:pPr lvl="1" algn="l" rtl="0">
              <a:lnSpc>
                <a:spcPct val="100000"/>
              </a:lnSpc>
              <a:spcBef>
                <a:spcPts val="600"/>
              </a:spcBef>
            </a:pPr>
            <a:r>
              <a:rPr lang="vi" sz="2000" b="0" i="0" u="none" baseline="0"/>
              <a:t>Các Nhà thầu </a:t>
            </a:r>
          </a:p>
          <a:p>
            <a:pPr algn="l" rtl="0">
              <a:lnSpc>
                <a:spcPct val="100000"/>
              </a:lnSpc>
              <a:spcBef>
                <a:spcPts val="600"/>
              </a:spcBef>
            </a:pPr>
            <a:r>
              <a:rPr lang="vi" sz="2400" b="0" i="0" u="none" baseline="0"/>
              <a:t>Các công cụ:</a:t>
            </a:r>
          </a:p>
          <a:p>
            <a:pPr lvl="1" algn="l" rtl="0">
              <a:lnSpc>
                <a:spcPct val="100000"/>
              </a:lnSpc>
              <a:spcBef>
                <a:spcPts val="600"/>
              </a:spcBef>
            </a:pPr>
            <a:r>
              <a:rPr lang="vi" sz="2000" b="0" i="0" u="none" baseline="0"/>
              <a:t>Đòn bẩy</a:t>
            </a:r>
          </a:p>
          <a:p>
            <a:pPr lvl="1" algn="l" rtl="0">
              <a:lnSpc>
                <a:spcPct val="100000"/>
              </a:lnSpc>
              <a:spcBef>
                <a:spcPts val="600"/>
              </a:spcBef>
            </a:pPr>
            <a:r>
              <a:rPr lang="vi" sz="2000" b="0" i="0" u="none" baseline="0"/>
              <a:t>Thiết bị nâng tự động</a:t>
            </a:r>
          </a:p>
          <a:p>
            <a:pPr lvl="1" algn="l" rtl="0">
              <a:lnSpc>
                <a:spcPct val="100000"/>
              </a:lnSpc>
              <a:spcBef>
                <a:spcPts val="600"/>
              </a:spcBef>
            </a:pPr>
            <a:r>
              <a:rPr lang="vi" sz="2000" b="0" i="0" u="none" baseline="0"/>
              <a:t>Cưa </a:t>
            </a:r>
          </a:p>
          <a:p>
            <a:pPr algn="l" rtl="0">
              <a:lnSpc>
                <a:spcPct val="100000"/>
              </a:lnSpc>
              <a:spcBef>
                <a:spcPts val="600"/>
              </a:spcBef>
            </a:pPr>
            <a:r>
              <a:rPr lang="vi" sz="2400" b="0" i="0" u="none" baseline="0"/>
              <a:t>Trang thiết bị</a:t>
            </a:r>
          </a:p>
          <a:p>
            <a:pPr lvl="1" algn="l" rtl="0">
              <a:lnSpc>
                <a:spcPct val="100000"/>
              </a:lnSpc>
              <a:spcBef>
                <a:spcPts val="600"/>
              </a:spcBef>
            </a:pPr>
            <a:endParaRPr lang="vi" sz="2000" dirty="0"/>
          </a:p>
        </p:txBody>
      </p:sp>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p:txBody>
          <a:bodyPr>
            <a:normAutofit fontScale="90000"/>
          </a:bodyPr>
          <a:lstStyle/>
          <a:p>
            <a:pPr algn="l" rtl="0"/>
            <a:r>
              <a:rPr lang="vi" b="1" i="1" u="none" baseline="0"/>
              <a:t>Các Nguồn trợ giúp cho việc Cứu hộ</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pPr algn="r" rtl="0"/>
            <a:r>
              <a:rPr lang="vi" b="0" i="0" u="none" baseline="0"/>
              <a:t>7-16</a:t>
            </a:r>
          </a:p>
        </p:txBody>
      </p:sp>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pPr rtl="0"/>
            <a:r>
              <a:rPr lang="vi" b="0" i="0" u="none" baseline="0"/>
              <a:t>PM 7-9</a:t>
            </a:r>
          </a:p>
        </p:txBody>
      </p:sp>
      <p:pic>
        <p:nvPicPr>
          <p:cNvPr id="11" name="Picture 10" descr="Tài nguyên Cứu hộ. Hình ảnh của dụng cụ, búa, khoan, mũ bảo hiểm, gỗ, bút, găng tay của nhà thầu.">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gn="l" rtl="0">
              <a:lnSpc>
                <a:spcPct val="100000"/>
              </a:lnSpc>
              <a:spcBef>
                <a:spcPts val="600"/>
              </a:spcBef>
            </a:pPr>
            <a:r>
              <a:rPr lang="vi" b="1" i="0" u="none" baseline="0"/>
              <a:t>Thiết lập các ưu tiên.</a:t>
            </a:r>
          </a:p>
          <a:p>
            <a:pPr lvl="1" algn="l" rtl="0">
              <a:lnSpc>
                <a:spcPct val="100000"/>
              </a:lnSpc>
              <a:spcBef>
                <a:spcPts val="600"/>
              </a:spcBef>
            </a:pPr>
            <a:r>
              <a:rPr lang="vi" b="0" i="0" u="none" baseline="0"/>
              <a:t>Nên làm những gì?</a:t>
            </a:r>
          </a:p>
          <a:p>
            <a:pPr lvl="1" algn="l" rtl="0">
              <a:lnSpc>
                <a:spcPct val="100000"/>
              </a:lnSpc>
              <a:spcBef>
                <a:spcPts val="600"/>
              </a:spcBef>
            </a:pPr>
            <a:r>
              <a:rPr lang="vi" b="0" i="0" u="none" baseline="0"/>
              <a:t>Theo thứ tự nào?</a:t>
            </a:r>
          </a:p>
          <a:p>
            <a:pPr lvl="1" algn="l" rtl="0">
              <a:lnSpc>
                <a:spcPct val="100000"/>
              </a:lnSpc>
              <a:spcBef>
                <a:spcPts val="600"/>
              </a:spcBef>
            </a:pPr>
            <a:r>
              <a:rPr lang="vi" b="0" i="0" u="none" baseline="0"/>
              <a:t>Làm thế nào để quý vị giải cứu số lượng người nhiều nhất trong khoảng thời gian ngắn nhất?</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pPr algn="l" rtl="0"/>
            <a:r>
              <a:rPr lang="vi" b="1" i="1" u="none" baseline="0"/>
              <a:t>Đánh giá Bước 5</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vi" b="0" i="0" u="none" baseline="0"/>
              <a:t>7-17</a:t>
            </a:r>
          </a:p>
        </p:txBody>
      </p:sp>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pPr rtl="0"/>
            <a:r>
              <a:rPr lang="vi" b="0" i="0" u="none" baseline="0"/>
              <a:t>PM 7-10</a:t>
            </a:r>
          </a:p>
        </p:txBody>
      </p:sp>
      <p:pic>
        <p:nvPicPr>
          <p:cNvPr id="12" name="Picture 11" descr="Đánh giá Bước 5. Hình ảnh hai lính cứu hỏa giúp nạn nhân trên một công trình bị sụp đổ với lửa và kim loại xung quanh.">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vi" b="1" i="0" u="none" baseline="0"/>
              <a:t>Ra Quyết định:</a:t>
            </a:r>
          </a:p>
          <a:p>
            <a:pPr marL="685800" lvl="1" indent="-228600" algn="l" rtl="0">
              <a:lnSpc>
                <a:spcPct val="100000"/>
              </a:lnSpc>
              <a:spcBef>
                <a:spcPts val="600"/>
              </a:spcBef>
            </a:pPr>
            <a:r>
              <a:rPr lang="vi" b="0" i="0" u="none" baseline="0"/>
              <a:t>Luông nghĩ tới:</a:t>
            </a:r>
          </a:p>
          <a:p>
            <a:pPr marL="1143000" lvl="2" indent="-230188" algn="l" rtl="0">
              <a:lnSpc>
                <a:spcPct val="100000"/>
              </a:lnSpc>
              <a:spcBef>
                <a:spcPts val="600"/>
              </a:spcBef>
            </a:pPr>
            <a:r>
              <a:rPr lang="vi" b="0" i="0" u="none" baseline="0"/>
              <a:t>An toàn của thành viên CERT</a:t>
            </a:r>
          </a:p>
          <a:p>
            <a:pPr marL="1143000" lvl="2" indent="-230188" algn="l" rtl="0">
              <a:lnSpc>
                <a:spcPct val="100000"/>
              </a:lnSpc>
              <a:spcBef>
                <a:spcPts val="600"/>
              </a:spcBef>
            </a:pPr>
            <a:r>
              <a:rPr lang="vi" b="0" i="0" u="none" baseline="0"/>
              <a:t>An toàn tính mạng cho những nạn nhân và những người khác</a:t>
            </a:r>
          </a:p>
          <a:p>
            <a:pPr marL="1143000" lvl="2" indent="-230188" algn="l" rtl="0">
              <a:lnSpc>
                <a:spcPct val="100000"/>
              </a:lnSpc>
              <a:spcBef>
                <a:spcPts val="600"/>
              </a:spcBef>
            </a:pPr>
            <a:r>
              <a:rPr lang="vi" b="0" i="0" u="none" baseline="0"/>
              <a:t>Bảo vệ môi trường</a:t>
            </a:r>
          </a:p>
          <a:p>
            <a:pPr marL="1143000" lvl="2" indent="-230188" algn="l" rtl="0">
              <a:lnSpc>
                <a:spcPct val="100000"/>
              </a:lnSpc>
              <a:spcBef>
                <a:spcPts val="600"/>
              </a:spcBef>
            </a:pPr>
            <a:r>
              <a:rPr lang="vi" b="0" i="0" u="none" baseline="0"/>
              <a:t>Bảo vệ tài sản </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pPr algn="l" rtl="0"/>
            <a:r>
              <a:rPr lang="vi" b="1" i="1" u="none" baseline="0"/>
              <a:t>Đánh giá Bước 6</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pPr algn="l" rtl="0"/>
            <a:r>
              <a:rPr lang="vi" b="0" i="0" u="none" baseline="0"/>
              <a:t>Đào tạo Cơ bản cho CERT Bài 7: Hoạt động Tìm kiếm và Cứu hộ Đơn giản</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vi" b="0" i="0" u="none" baseline="0"/>
              <a:t>7-17</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pPr rtl="0"/>
            <a:r>
              <a:rPr lang="vi" b="0" i="0" u="none" baseline="0"/>
              <a:t>PM 7-10</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vi" b="1" i="0" u="none" baseline="0"/>
              <a:t>Xây dựng Kế hoạch Hành động: </a:t>
            </a:r>
          </a:p>
          <a:p>
            <a:pPr marL="685800" lvl="1" indent="-230188" algn="l" rtl="0">
              <a:lnSpc>
                <a:spcPct val="100000"/>
              </a:lnSpc>
              <a:spcBef>
                <a:spcPts val="600"/>
              </a:spcBef>
            </a:pPr>
            <a:r>
              <a:rPr lang="vi" b="0" i="0" u="none" baseline="0"/>
              <a:t>Tập trung vào các ưu tiên và quyết định đã được đưa ra</a:t>
            </a:r>
          </a:p>
          <a:p>
            <a:pPr marL="685800" lvl="1" indent="-230188" algn="l" rtl="0">
              <a:lnSpc>
                <a:spcPct val="100000"/>
              </a:lnSpc>
              <a:spcBef>
                <a:spcPts val="600"/>
              </a:spcBef>
            </a:pPr>
            <a:r>
              <a:rPr lang="vi" b="0" i="0" u="none" baseline="0"/>
              <a:t>Cung cấp tài liệu cho các cơ quan ứng phó</a:t>
            </a:r>
          </a:p>
          <a:p>
            <a:pPr marL="685800" lvl="1" indent="-230188" algn="l" rtl="0">
              <a:lnSpc>
                <a:spcPct val="100000"/>
              </a:lnSpc>
              <a:spcBef>
                <a:spcPts val="600"/>
              </a:spcBef>
            </a:pPr>
            <a:r>
              <a:rPr lang="vi" b="0" i="0" u="none" baseline="0"/>
              <a:t>Cung cấp tài liệu như một phần của hồ sơ CERT</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pPr algn="l" rtl="0"/>
            <a:r>
              <a:rPr lang="vi" b="1" i="1" u="none" baseline="0"/>
              <a:t>Đánh giá Bước 7</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7: Hoạt động Tìm kiếm và Cứu hộ Đơn giản</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vi" b="0" i="0" u="none" baseline="0"/>
              <a:t>7-17</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pPr rtl="0"/>
            <a:r>
              <a:rPr lang="vi" b="0" i="0" u="none" baseline="0"/>
              <a:t>PM 7-11</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pPr algn="l" rtl="0"/>
            <a:r>
              <a:rPr lang="vi" b="1" i="0" u="none" baseline="0"/>
              <a:t>Hãy hành động. </a:t>
            </a:r>
          </a:p>
          <a:p>
            <a:pPr lvl="1" algn="l" rtl="0"/>
            <a:r>
              <a:rPr lang="vi" b="0" i="0" u="none" baseline="0"/>
              <a:t>Căn cứ vào hành động trên kế hoạch được xây dựng trong Bước 7 </a:t>
            </a:r>
          </a:p>
        </p:txBody>
      </p:sp>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p:txBody>
          <a:bodyPr/>
          <a:lstStyle/>
          <a:p>
            <a:pPr algn="l" rtl="0"/>
            <a:r>
              <a:rPr lang="vi" b="1" i="1" u="none" baseline="0"/>
              <a:t>Đánh giá Bước 8</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pPr algn="r" rtl="0"/>
            <a:r>
              <a:rPr lang="vi" b="0" i="0" u="none" baseline="0"/>
              <a:t>7-20</a:t>
            </a:r>
          </a:p>
        </p:txBody>
      </p:sp>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pPr rtl="0"/>
            <a:r>
              <a:rPr lang="vi" b="0" i="0" u="none" baseline="0"/>
              <a:t>PM 7-11</a:t>
            </a:r>
          </a:p>
        </p:txBody>
      </p:sp>
      <p:pic>
        <p:nvPicPr>
          <p:cNvPr id="8" name="Picture 7" descr="Đánh giá Bước 8. Hình ảnh của một văn phòng ứng phó khẩn cấp giải thích một kế hoạch hành động và một người khác đang giữ tài liệu.">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algn="l" rtl="0"/>
            <a:r>
              <a:rPr lang="vi" sz="2600" b="1" i="0" u="none" baseline="0" dirty="0"/>
              <a:t>Đánh giá tiến độ.</a:t>
            </a:r>
          </a:p>
          <a:p>
            <a:pPr lvl="1" algn="l" rtl="0"/>
            <a:r>
              <a:rPr lang="vi" sz="2200" b="0" i="0" u="none" baseline="0" dirty="0"/>
              <a:t>Bước quan trọng nhất</a:t>
            </a:r>
          </a:p>
          <a:p>
            <a:pPr lvl="1" algn="l" rtl="0"/>
            <a:r>
              <a:rPr lang="vi" sz="2200" b="0" i="0" u="none" baseline="0" dirty="0"/>
              <a:t>Giám sát sự hiệu quả và an toàn của kế hoạch </a:t>
            </a:r>
          </a:p>
        </p:txBody>
      </p:sp>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p:txBody>
          <a:bodyPr/>
          <a:lstStyle/>
          <a:p>
            <a:pPr algn="l" rtl="0"/>
            <a:r>
              <a:rPr lang="vi" b="1" i="1" u="none" baseline="0"/>
              <a:t>Đánh giá Bước 9</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pPr algn="r" rtl="0"/>
            <a:r>
              <a:rPr lang="vi" b="0" i="0" u="none" baseline="0"/>
              <a:t>7-21</a:t>
            </a:r>
          </a:p>
        </p:txBody>
      </p:sp>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pPr rtl="0"/>
            <a:r>
              <a:rPr lang="vi" b="0" i="0" u="none" baseline="0"/>
              <a:t>PM 7-11</a:t>
            </a:r>
          </a:p>
        </p:txBody>
      </p:sp>
      <p:pic>
        <p:nvPicPr>
          <p:cNvPr id="9" name="Picture 8" descr="Đánh giá của CERT Hình ảnh của một quá trình hiển thị quá trình liên tục tăng kích thước chứng chỉ bằng cách sử dụng mũi tên đồng hồ về phía trước.">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50" y="2142186"/>
            <a:ext cx="3457215" cy="3539230"/>
          </a:xfrm>
          <a:prstGeom prst="rect">
            <a:avLst/>
          </a:prstGeom>
        </p:spPr>
      </p:pic>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pPr algn="l" rtl="0"/>
            <a:r>
              <a:rPr lang="vi" b="0" i="0" u="none" baseline="0" dirty="0"/>
              <a:t>Cho trước thảm họa và tòa nhà cụ thể, trả lời các câu hỏi sau đây</a:t>
            </a:r>
          </a:p>
          <a:p>
            <a:pPr lvl="1" algn="l" rtl="0"/>
            <a:r>
              <a:rPr lang="vi" b="0" i="0" u="none" baseline="0" dirty="0"/>
              <a:t>Các dữ kiện liên quan phải thu thập là gì?</a:t>
            </a:r>
          </a:p>
          <a:p>
            <a:pPr lvl="1" algn="l" rtl="0"/>
            <a:r>
              <a:rPr lang="vi" b="0" i="0" u="none" baseline="0" dirty="0"/>
              <a:t>Quý vị có thể đưa ra những dự đoán nào liên quan đến thiệt hại, dựa trên sự cố và kiến trúc tòa nhà?</a:t>
            </a:r>
          </a:p>
          <a:p>
            <a:pPr lvl="1" algn="l" rtl="0"/>
            <a:r>
              <a:rPr lang="vi" b="0" i="0" u="none" baseline="0" dirty="0"/>
              <a:t>Quý vị có thể xác định được những vấn đề tìm kiếm và cứu hộ nào có thể xảy ra?</a:t>
            </a:r>
          </a:p>
          <a:p>
            <a:pPr lvl="1" algn="l" rtl="0"/>
            <a:r>
              <a:rPr lang="vi" b="0" i="0" u="none" baseline="0" dirty="0"/>
              <a:t>Quý vị có thể xác định những cân nhắc về an toàn cụ thể nào?</a:t>
            </a:r>
          </a:p>
          <a:p>
            <a:endParaRPr lang="vi" dirty="0"/>
          </a:p>
        </p:txBody>
      </p:sp>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p:txBody>
          <a:bodyPr/>
          <a:lstStyle/>
          <a:p>
            <a:pPr algn="l" rtl="0"/>
            <a:r>
              <a:rPr lang="vi" b="1" i="1" u="none" baseline="0"/>
              <a:t>Bài tập 7.2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pPr algn="r" rtl="0"/>
            <a:r>
              <a:rPr lang="vi" b="0" i="0" u="none" baseline="0"/>
              <a:t>7-22</a:t>
            </a:r>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pPr rtl="0"/>
            <a:r>
              <a:rPr lang="vi" b="0" i="0" u="none" baseline="0"/>
              <a:t>PM 7-12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a:xfrm>
            <a:off x="307571" y="1685841"/>
            <a:ext cx="8512974" cy="4781145"/>
          </a:xfrm>
        </p:spPr>
        <p:txBody>
          <a:bodyPr anchor="ctr"/>
          <a:lstStyle/>
          <a:p>
            <a:pPr marL="0" indent="0" algn="ctr" rtl="0">
              <a:buNone/>
            </a:pPr>
            <a:endParaRPr lang="vi" dirty="0"/>
          </a:p>
          <a:p>
            <a:pPr marL="0" indent="0" algn="ctr" rtl="0">
              <a:buNone/>
            </a:pPr>
            <a:endParaRPr lang="vi" dirty="0"/>
          </a:p>
          <a:p>
            <a:pPr marL="0" indent="0" algn="ctr" rtl="0">
              <a:buNone/>
            </a:pPr>
            <a:endParaRPr lang="vi" dirty="0"/>
          </a:p>
          <a:p>
            <a:pPr marL="0" indent="0" algn="ctr" rtl="0">
              <a:buNone/>
            </a:pPr>
            <a:endParaRPr lang="vi" dirty="0"/>
          </a:p>
          <a:p>
            <a:pPr marL="0" indent="0" algn="ctr" rtl="0">
              <a:buNone/>
            </a:pPr>
            <a:endParaRPr lang="vi" dirty="0"/>
          </a:p>
          <a:p>
            <a:pPr marL="0" indent="0" algn="ctr" rtl="0">
              <a:buNone/>
            </a:pPr>
            <a:endParaRPr lang="vi" dirty="0"/>
          </a:p>
          <a:p>
            <a:pPr marL="0" indent="0" algn="ctr" rtl="0">
              <a:buNone/>
            </a:pPr>
            <a:r>
              <a:rPr lang="vi" sz="2500" b="0" i="0" u="none" baseline="0" dirty="0"/>
              <a:t>Nếu quý vị thấy sàn nhà hoặc tường bị sập,</a:t>
            </a:r>
            <a:endParaRPr lang="en-US" sz="2500" b="0" i="0" u="none" baseline="0" dirty="0"/>
          </a:p>
          <a:p>
            <a:pPr marL="0" indent="0" algn="ctr" rtl="0">
              <a:buNone/>
            </a:pPr>
            <a:r>
              <a:rPr lang="vi" sz="2500" b="0" i="0" u="none" baseline="0" dirty="0"/>
              <a:t> </a:t>
            </a:r>
            <a:r>
              <a:rPr lang="vi" sz="2500" b="1" i="0" u="none" baseline="0" dirty="0"/>
              <a:t>HÃY RA NGOÀI!</a:t>
            </a:r>
          </a:p>
        </p:txBody>
      </p:sp>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p:txBody>
          <a:bodyPr>
            <a:normAutofit fontScale="90000"/>
          </a:bodyPr>
          <a:lstStyle/>
          <a:p>
            <a:pPr algn="l" rtl="0"/>
            <a:r>
              <a:rPr lang="vi" b="1" i="1" u="none" baseline="0"/>
              <a:t>Các khoảng trống theo Cấu trúc</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pPr algn="r" rtl="0"/>
            <a:r>
              <a:rPr lang="vi" b="0" i="0" u="none" baseline="0"/>
              <a:t>7-23</a:t>
            </a:r>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pPr rtl="0"/>
            <a:r>
              <a:rPr lang="vi" b="0" i="0" u="none" baseline="0"/>
              <a:t>PM 7-13</a:t>
            </a:r>
          </a:p>
        </p:txBody>
      </p:sp>
      <p:pic>
        <p:nvPicPr>
          <p:cNvPr id="7" name="Picture 6" descr="Kết cấu Khoảng trống. Hình ảnh cho thấy khoảng trống hình pancake, khoảng trống V và dựa vào những khoảng trống.">
            <a:extLst>
              <a:ext uri="{FF2B5EF4-FFF2-40B4-BE49-F238E27FC236}">
                <a16:creationId xmlns:a16="http://schemas.microsoft.com/office/drawing/2014/main" id="{5AEA8A06-52A2-4471-9073-B8F89CE19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070" y="1665219"/>
            <a:ext cx="4489497" cy="3314085"/>
          </a:xfrm>
          <a:prstGeom prst="rect">
            <a:avLst/>
          </a:prstGeom>
        </p:spPr>
      </p:pic>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pPr algn="l" rtl="0"/>
            <a:r>
              <a:rPr lang="vi" sz="2200" b="0" i="0" u="none" baseline="0" dirty="0"/>
              <a:t>Quý vị sẽ gặp các thành viên gia đình ở đâu?</a:t>
            </a:r>
          </a:p>
          <a:p>
            <a:pPr algn="l" rtl="0"/>
            <a:r>
              <a:rPr lang="vi" sz="2200" b="0" i="0" u="none" baseline="0" dirty="0"/>
              <a:t>Ai là người liên lạc với quý vị ở ngoài tiểu bang để “xác nhận an toàn”?</a:t>
            </a:r>
          </a:p>
          <a:p>
            <a:pPr algn="l" rtl="0"/>
            <a:r>
              <a:rPr lang="vi" sz="2200" b="0" i="0" u="none" baseline="0" dirty="0"/>
              <a:t>Liệu quý vị có nơi nào để cư trú lâu dài không? Trú ẩn tại chỗ? Sơ tán?</a:t>
            </a:r>
          </a:p>
          <a:p>
            <a:pPr algn="l" rtl="0"/>
            <a:r>
              <a:rPr lang="vi" sz="2200" b="0" i="0" u="none" baseline="0" dirty="0"/>
              <a:t>Quý vị sẽ thoát khỏi nhà bằng cách nào? Địa điểm làm việc? Trường học? Nơi cầu nguyện? </a:t>
            </a:r>
          </a:p>
          <a:p>
            <a:pPr algn="l" rtl="0"/>
            <a:r>
              <a:rPr lang="vi" sz="2200" b="0" i="0" u="none" baseline="0" dirty="0"/>
              <a:t>Quý vị sẽ dùng tuyến đường nào (và một vài phương án thay thế) để sơ tán khỏi khu phố của mình?</a:t>
            </a:r>
          </a:p>
          <a:p>
            <a:pPr algn="l" rtl="0"/>
            <a:r>
              <a:rPr lang="vi" sz="2200" b="0" i="0" u="none" baseline="0" dirty="0"/>
              <a:t>Quý vị có phương tiện chuyên chở không?</a:t>
            </a:r>
          </a:p>
          <a:p>
            <a:pPr algn="l" rtl="0"/>
            <a:r>
              <a:rPr lang="vi" sz="2200" b="0" i="0" u="none" baseline="0" dirty="0"/>
              <a:t>Quý vị đã thực hành kế hoạch của mình chưa?</a:t>
            </a:r>
          </a:p>
          <a:p>
            <a:endParaRPr lang="vi" sz="2600" dirty="0"/>
          </a:p>
        </p:txBody>
      </p:sp>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p:txBody>
          <a:bodyPr>
            <a:normAutofit fontScale="90000"/>
          </a:bodyPr>
          <a:lstStyle/>
          <a:p>
            <a:pPr algn="l" rtl="0"/>
            <a:r>
              <a:rPr lang="vi" b="1" i="1" u="none" baseline="0"/>
              <a:t>Kế hoạch Dành cho Gia đình khi Thảm họa Xảy ra</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pPr algn="r" rtl="0"/>
            <a:r>
              <a:rPr lang="vi" b="0" i="0" u="none" baseline="0"/>
              <a:t>1-20</a:t>
            </a:r>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pPr rtl="0"/>
            <a:r>
              <a:rPr lang="vi" b="0" i="0" u="none" baseline="0"/>
              <a:t>PM 1-12</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lgn="l" rtl="0"/>
            <a:r>
              <a:rPr lang="vi" b="0" i="0" u="none" baseline="0"/>
              <a:t>Những nạn nhân có thể tìm thấy nhiều địa điểm an toàn</a:t>
            </a:r>
          </a:p>
          <a:p>
            <a:pPr lvl="1" algn="l" rtl="0"/>
            <a:r>
              <a:rPr lang="vi" b="0" i="0" u="none" baseline="0"/>
              <a:t>Bên trong bồn tắm</a:t>
            </a:r>
          </a:p>
          <a:p>
            <a:pPr lvl="1" algn="l" rtl="0"/>
            <a:r>
              <a:rPr lang="vi" b="0" i="0" u="none" baseline="0"/>
              <a:t>Bên dưới bàn</a:t>
            </a:r>
          </a:p>
          <a:p>
            <a:pPr lvl="1" algn="l" rtl="0"/>
            <a:r>
              <a:rPr lang="vi" b="0" i="0" u="none" baseline="0"/>
              <a:t>Bên trong tủ</a:t>
            </a:r>
          </a:p>
          <a:p>
            <a:pPr lvl="1" algn="l" rtl="0"/>
            <a:r>
              <a:rPr lang="vi" b="0" i="0" u="none" baseline="0"/>
              <a:t>Dưới/bên cạnh giường</a:t>
            </a:r>
          </a:p>
          <a:p>
            <a:pPr lvl="1" algn="l" rtl="0"/>
            <a:r>
              <a:rPr lang="vi" b="0" i="0" u="none" baseline="0"/>
              <a:t>Trong tủ quần áo </a:t>
            </a:r>
          </a:p>
          <a:p>
            <a:endParaRPr lang="vi" dirty="0"/>
          </a:p>
        </p:txBody>
      </p:sp>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p:txBody>
          <a:bodyPr>
            <a:normAutofit fontScale="90000"/>
          </a:bodyPr>
          <a:lstStyle/>
          <a:p>
            <a:pPr algn="l" rtl="0"/>
            <a:r>
              <a:rPr lang="vi" b="1" i="1" u="none" baseline="0"/>
              <a:t>Các Khoảng trống cho Cá nhân</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pPr algn="r" rtl="0"/>
            <a:r>
              <a:rPr lang="vi" b="0" i="0" u="none" baseline="0"/>
              <a:t>7-24</a:t>
            </a:r>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pPr rtl="0"/>
            <a:r>
              <a:rPr lang="vi" b="0" i="0" u="none" baseline="0"/>
              <a:t>PM 7-13</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algn="l" rtl="0"/>
            <a:r>
              <a:rPr lang="vi" sz="2600" b="0" i="0" u="none" baseline="0" dirty="0"/>
              <a:t>Khi vào khu vực tìm kiếm:</a:t>
            </a:r>
          </a:p>
          <a:p>
            <a:pPr lvl="1" algn="l" rtl="0"/>
            <a:r>
              <a:rPr lang="vi" b="0" i="0" u="none" baseline="0" dirty="0"/>
              <a:t>Đánh dấu gạch chéo</a:t>
            </a:r>
          </a:p>
          <a:p>
            <a:pPr lvl="1" algn="l" rtl="0"/>
            <a:r>
              <a:rPr lang="vi" b="0" i="0" u="none" baseline="0" dirty="0"/>
              <a:t>Nhập thông tin </a:t>
            </a:r>
          </a:p>
          <a:p>
            <a:pPr algn="l" rtl="0"/>
            <a:r>
              <a:rPr lang="vi" sz="2600" b="0" i="0" u="none" baseline="0" dirty="0"/>
              <a:t>Khi rời khỏi khu vực tìm kiếm:</a:t>
            </a:r>
          </a:p>
          <a:p>
            <a:pPr lvl="1" algn="l" rtl="0"/>
            <a:r>
              <a:rPr lang="vi" b="0" i="0" u="none" baseline="0" dirty="0"/>
              <a:t>Đánh dấu ‘X’ hoàn thành</a:t>
            </a:r>
          </a:p>
          <a:p>
            <a:pPr lvl="1" algn="l" rtl="0"/>
            <a:r>
              <a:rPr lang="vi" b="0" i="0" u="none" baseline="0" dirty="0"/>
              <a:t>Nhập thông tin </a:t>
            </a:r>
          </a:p>
        </p:txBody>
      </p:sp>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p:txBody>
          <a:bodyPr/>
          <a:lstStyle/>
          <a:p>
            <a:pPr algn="l" rtl="0"/>
            <a:r>
              <a:rPr lang="vi" b="1" i="1" u="none" baseline="0"/>
              <a:t>Đánh dấu Tìm kiếm</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pPr algn="r" rtl="0"/>
            <a:r>
              <a:rPr lang="vi" b="0" i="0" u="none" baseline="0"/>
              <a:t>7-25</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pPr rtl="0"/>
            <a:r>
              <a:rPr lang="vi" b="0" i="0" u="none" baseline="0"/>
              <a:t>PM 7-14</a:t>
            </a:r>
          </a:p>
        </p:txBody>
      </p:sp>
      <p:pic>
        <p:nvPicPr>
          <p:cNvPr id="9" name="Picture 8" descr="Hình ảnh cho thấy một nửa cửa mở và chữ X cho biết các thông tin Ngày, Thời gian, Hết giờ, số ID của CERT, Nạn nhân và Khu vực được tìm kiếm.">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5127"/>
            <a:ext cx="4893899" cy="3918775"/>
          </a:xfrm>
          <a:prstGeom prst="rect">
            <a:avLst/>
          </a:prstGeom>
        </p:spPr>
      </p:pic>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pPr algn="l" rtl="0"/>
            <a:r>
              <a:rPr lang="vi" b="0" i="0" u="none" baseline="0"/>
              <a:t>Quý vị đánh dấu thông tin gì? </a:t>
            </a:r>
          </a:p>
        </p:txBody>
      </p:sp>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p:txBody>
          <a:bodyPr/>
          <a:lstStyle/>
          <a:p>
            <a:pPr algn="l" rtl="0"/>
            <a:r>
              <a:rPr lang="vi" b="1" i="1" u="none" baseline="0"/>
              <a:t>Đánh dấu Tìm kiếm</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pPr algn="r" rtl="0"/>
            <a:r>
              <a:rPr lang="vi" b="0" i="0" u="none" baseline="0"/>
              <a:t>7-26</a:t>
            </a:r>
          </a:p>
        </p:txBody>
      </p:sp>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pPr rtl="0"/>
            <a:r>
              <a:rPr lang="vi" b="0" i="0" u="none" baseline="0"/>
              <a:t>PM 7-14</a:t>
            </a:r>
          </a:p>
        </p:txBody>
      </p:sp>
      <p:pic>
        <p:nvPicPr>
          <p:cNvPr id="7" name="Picture 6" descr="Hình ảnh của chữ X cho biết các thông tin Ngày, Thời gian, Hết giờ, số ID của CERT, Nạn nhân và Khu vực được tìm kiếm.">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80139"/>
            <a:ext cx="5119074" cy="3912435"/>
          </a:xfrm>
          <a:prstGeom prst="rect">
            <a:avLst/>
          </a:prstGeom>
        </p:spPr>
      </p:pic>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lgn="l" rtl="0">
              <a:buNone/>
            </a:pPr>
            <a:r>
              <a:rPr lang="vi" b="0" i="0" u="none" baseline="0"/>
              <a:t>Mẫu</a:t>
            </a:r>
          </a:p>
        </p:txBody>
      </p:sp>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p:txBody>
          <a:bodyPr/>
          <a:lstStyle/>
          <a:p>
            <a:pPr algn="l" rtl="0"/>
            <a:r>
              <a:rPr lang="vi" b="1" i="1" u="none" baseline="0"/>
              <a:t>Đánh dấu Tìm kiếm</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pPr algn="r" rtl="0"/>
            <a:r>
              <a:rPr lang="vi" b="0" i="0" u="none" baseline="0"/>
              <a:t>7-27</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pPr rtl="0"/>
            <a:r>
              <a:rPr lang="vi" b="0" i="0" u="none" baseline="0"/>
              <a:t>PM 7-14</a:t>
            </a:r>
          </a:p>
        </p:txBody>
      </p:sp>
      <p:pic>
        <p:nvPicPr>
          <p:cNvPr id="7" name="Picture 6" descr="Đánh dấu tìm kiếm. Hình ảnh của chữ X đưa ra các thông tin như sau Ngày, Thời gian, Hết giờ, CERT số ID, Nạn nhân và Khu vực đã được tìm kiếm.">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039" y="1736009"/>
            <a:ext cx="6127324" cy="4145851"/>
          </a:xfrm>
          <a:prstGeom prst="rect">
            <a:avLst/>
          </a:prstGeom>
        </p:spPr>
      </p:pic>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lgn="l" rtl="0"/>
            <a:r>
              <a:rPr lang="vi" b="0" i="0" u="none" baseline="0"/>
              <a:t>Luôn ở trong tầm tay của một thành viên CERT khác </a:t>
            </a:r>
          </a:p>
          <a:p>
            <a:pPr algn="l" rtl="0"/>
            <a:r>
              <a:rPr lang="vi" b="0" i="0" u="none" baseline="0"/>
              <a:t>Gọi to những nạn nhân, “Nếu ai có thể nghe thấy giọng nói của tôi, hãy đến đây”</a:t>
            </a:r>
          </a:p>
          <a:p>
            <a:pPr algn="l" rtl="0"/>
            <a:r>
              <a:rPr lang="vi" b="0" i="0" u="none" baseline="0"/>
              <a:t>Hỏi bất kỳ nạn nhân nào có phản hồi để biết thêm thông tin về tòa nhà hoặc những người khác có thể bị mắc kẹt </a:t>
            </a:r>
          </a:p>
          <a:p>
            <a:pPr algn="l" rtl="0"/>
            <a:r>
              <a:rPr lang="vi" b="0" i="0" u="none" baseline="0"/>
              <a:t>Những nạn nhân có thể bị sốc hoặc bối rối </a:t>
            </a:r>
          </a:p>
        </p:txBody>
      </p:sp>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pPr algn="r" rtl="0"/>
            <a:r>
              <a:rPr lang="vi" b="0" i="0" u="none" baseline="0"/>
              <a:t>7-28</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pPr rtl="0"/>
            <a:r>
              <a:rPr lang="vi" b="0" i="0" u="none" baseline="0"/>
              <a:t>PM 7-14</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gn="l" rtl="0">
              <a:lnSpc>
                <a:spcPct val="100000"/>
              </a:lnSpc>
              <a:spcBef>
                <a:spcPts val="600"/>
              </a:spcBef>
            </a:pPr>
            <a:r>
              <a:rPr lang="vi" b="0" i="0" u="none" baseline="0"/>
              <a:t>Từ dưới lên/từ trên xuống với một tòa nhà nhiều tầng</a:t>
            </a:r>
          </a:p>
          <a:p>
            <a:pPr algn="l" rtl="0">
              <a:lnSpc>
                <a:spcPct val="100000"/>
              </a:lnSpc>
              <a:spcBef>
                <a:spcPts val="600"/>
              </a:spcBef>
            </a:pPr>
            <a:r>
              <a:rPr lang="vi" b="0" i="0" u="none" baseline="0"/>
              <a:t>Tường phải/tường trái với một tầng</a:t>
            </a:r>
          </a:p>
          <a:p>
            <a:pPr algn="l" rtl="0">
              <a:lnSpc>
                <a:spcPct val="100000"/>
              </a:lnSpc>
              <a:spcBef>
                <a:spcPts val="600"/>
              </a:spcBef>
            </a:pPr>
            <a:r>
              <a:rPr lang="vi" b="0" i="0" u="none" baseline="0"/>
              <a:t>Dừng lại thường xuyên để lắng nghe </a:t>
            </a:r>
          </a:p>
        </p:txBody>
      </p:sp>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pPr algn="r" rtl="0"/>
            <a:r>
              <a:rPr lang="vi" b="0" i="0" u="none" baseline="0"/>
              <a:t>7-29</a:t>
            </a:r>
          </a:p>
        </p:txBody>
      </p:sp>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pPr rtl="0"/>
            <a:r>
              <a:rPr lang="vi" b="0" i="0" u="none" baseline="0"/>
              <a:t>PM 7-15</a:t>
            </a:r>
          </a:p>
        </p:txBody>
      </p:sp>
      <p:pic>
        <p:nvPicPr>
          <p:cNvPr id="9" name="Picture 8" descr="Hình ảnh cho thấy một bản thiết kế vuông với các bản in cho thấy các khu vực hướng cần thực hiện.">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pPr algn="l" rtl="0"/>
            <a:r>
              <a:rPr lang="vi" b="0" i="0" u="none" baseline="0"/>
              <a:t>Dừng lại thường xuyên để lắng nghe:</a:t>
            </a:r>
          </a:p>
          <a:p>
            <a:pPr lvl="1" algn="l" rtl="0"/>
            <a:r>
              <a:rPr lang="vi" b="0" i="0" u="none" baseline="0"/>
              <a:t>Tiếng đập</a:t>
            </a:r>
          </a:p>
          <a:p>
            <a:pPr lvl="1" algn="l" rtl="0"/>
            <a:r>
              <a:rPr lang="vi" b="0" i="0" u="none" baseline="0"/>
              <a:t>Chuyển động</a:t>
            </a:r>
          </a:p>
          <a:p>
            <a:pPr lvl="1" algn="l" rtl="0"/>
            <a:r>
              <a:rPr lang="vi" b="0" i="0" u="none" baseline="0"/>
              <a:t>Tiếng nói </a:t>
            </a:r>
          </a:p>
        </p:txBody>
      </p:sp>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pPr algn="r" rtl="0"/>
            <a:r>
              <a:rPr lang="vi" b="0" i="0" u="none" baseline="0"/>
              <a:t>7-30</a:t>
            </a:r>
          </a:p>
        </p:txBody>
      </p:sp>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pPr rtl="0"/>
            <a:r>
              <a:rPr lang="vi" b="0" i="0" u="none" baseline="0"/>
              <a:t>PM 7-15</a:t>
            </a:r>
          </a:p>
        </p:txBody>
      </p:sp>
      <p:pic>
        <p:nvPicPr>
          <p:cNvPr id="6" name="Picture 5" descr="Phương pháp Tìm kiếm. Hình ảnh lỗ tai người với một bàn tay gần như là dấu hiệu của việc lắng nghe chuyển động, giọng nói hoặc gõ.">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pPr algn="l" rtl="0"/>
            <a:r>
              <a:rPr lang="vi" b="0" i="0" u="none" baseline="0"/>
              <a:t>Phương pháp định vị tam giác cho phép nhân viên cứu hộ xem một địa điểm từ nhiều góc độ </a:t>
            </a:r>
          </a:p>
        </p:txBody>
      </p:sp>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pPr algn="r" rtl="0"/>
            <a:r>
              <a:rPr lang="vi" b="0" i="0" u="none" baseline="0"/>
              <a:t>7-31</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pPr rtl="0"/>
            <a:r>
              <a:rPr lang="vi" b="0" i="0" u="none" baseline="0"/>
              <a:t>PM 7-15</a:t>
            </a:r>
          </a:p>
        </p:txBody>
      </p:sp>
      <p:pic>
        <p:nvPicPr>
          <p:cNvPr id="6" name="Picture 5" descr="Phương pháp Tìm kiếm. Hình ảnh tam giác của nhân viên cứu hộ.">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lgn="l" rtl="0"/>
            <a:r>
              <a:rPr lang="vi" b="0" i="0" u="none" baseline="0"/>
              <a:t>Ghi hồ sơ những nạn nhân được giải cứu và những người vẫn bị mắc kẹt hoặc những người đã chết </a:t>
            </a:r>
          </a:p>
          <a:p>
            <a:pPr algn="l" rtl="0"/>
            <a:r>
              <a:rPr lang="vi" b="0" i="0" u="none" baseline="0"/>
              <a:t>Báo cáo thông tin cho nhân viên dịch vụ khẩn cấp </a:t>
            </a:r>
          </a:p>
        </p:txBody>
      </p:sp>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p:txBody>
          <a:bodyPr>
            <a:normAutofit fontScale="90000"/>
          </a:bodyPr>
          <a:lstStyle/>
          <a:p>
            <a:pPr algn="l" rtl="0"/>
            <a:r>
              <a:rPr lang="vi" b="1" i="1" u="none" baseline="0"/>
              <a:t>Phương pháp Tìm kiếm</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pPr algn="r" rtl="0"/>
            <a:r>
              <a:rPr lang="vi" b="0" i="0" u="none" baseline="0"/>
              <a:t>7-32</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pPr rtl="0"/>
            <a:r>
              <a:rPr lang="vi" b="0" i="0" u="none" baseline="0"/>
              <a:t>PM 7-15</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pPr algn="l" rtl="0"/>
            <a:r>
              <a:rPr lang="vi" b="0" i="0" u="none" baseline="0" dirty="0"/>
              <a:t>Thiết lập tìm kiếm theo lưới:</a:t>
            </a:r>
          </a:p>
          <a:p>
            <a:pPr lvl="1" algn="l" rtl="0"/>
            <a:r>
              <a:rPr lang="vi" b="0" i="0" u="none" baseline="0" dirty="0"/>
              <a:t>Đặt khoảng cách giữa những người tìm kiếm tùy theo tầm nhìn và các mảnh vỡ </a:t>
            </a:r>
          </a:p>
          <a:p>
            <a:pPr lvl="1" algn="l" rtl="0"/>
            <a:r>
              <a:rPr lang="vi" b="0" i="0" u="none" baseline="0" dirty="0"/>
              <a:t>Tìm kiếm chéo để đảm bảo tìm kiếm đầy đủ </a:t>
            </a:r>
          </a:p>
          <a:p>
            <a:pPr lvl="1" algn="l" rtl="0"/>
            <a:r>
              <a:rPr lang="vi" b="0" i="0" u="none" baseline="0" dirty="0"/>
              <a:t>Tìm kiếm theo một đường thẳng nhất có thể </a:t>
            </a:r>
          </a:p>
          <a:p>
            <a:pPr lvl="1" algn="l" rtl="0"/>
            <a:r>
              <a:rPr lang="vi" b="0" i="0" u="none" baseline="0" dirty="0"/>
              <a:t>Đánh dấu các khu vực đã được tìm kiếm </a:t>
            </a:r>
          </a:p>
          <a:p>
            <a:endParaRPr lang="vi" dirty="0"/>
          </a:p>
        </p:txBody>
      </p:sp>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p:txBody>
          <a:bodyPr/>
          <a:lstStyle/>
          <a:p>
            <a:pPr algn="l" rtl="0"/>
            <a:r>
              <a:rPr lang="vi" b="1" i="1" u="none" baseline="0"/>
              <a:t>Tìm kiếm Bên ngoài</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pPr algn="l" rtl="0"/>
            <a:r>
              <a:rPr lang="vi" b="0" i="0" u="none" baseline="0" dirty="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pPr algn="r" rtl="0"/>
            <a:r>
              <a:rPr lang="vi" b="0" i="0" u="none" baseline="0" dirty="0"/>
              <a:t>7-32</a:t>
            </a:r>
          </a:p>
        </p:txBody>
      </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pPr rtl="0"/>
            <a:r>
              <a:rPr lang="vi" b="0" i="0" u="none" baseline="0" dirty="0"/>
              <a:t>PM 7-15</a:t>
            </a:r>
          </a:p>
        </p:txBody>
      </p:sp>
      <p:pic>
        <p:nvPicPr>
          <p:cNvPr id="28" name="Picture 27" descr="Tìm kiếm Bên ngoài. Hình ảnh của một cách tìm kiếm theo lưới đại diện bởi các mũi tê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267883" y="1638767"/>
            <a:ext cx="3322608" cy="4115157"/>
          </a:xfrm>
          <a:prstGeom prst="rect">
            <a:avLst/>
          </a:prstGeom>
        </p:spPr>
      </p:pic>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pPr algn="l" rtl="0"/>
            <a:r>
              <a:rPr lang="vi" sz="2400" b="0" i="0" u="none" baseline="0" dirty="0"/>
              <a:t>Sau khi thảm họa xảy ra, quý vị sẽ không có thời gian để mua sắm hoặc tìm kiếm các vật dụng </a:t>
            </a:r>
          </a:p>
          <a:p>
            <a:pPr algn="l" rtl="0"/>
            <a:r>
              <a:rPr lang="vi" sz="2400" b="0" i="0" u="none" baseline="0" dirty="0"/>
              <a:t>Nếu quý vị thu thập các vật dụng trước, quý vị và gia đình của quý vị sẽ được trang bị tốt hơn cho việc sơ tán hoặc bị khi bị giữ lại trong nhà </a:t>
            </a:r>
          </a:p>
          <a:p>
            <a:pPr algn="l" rtl="0"/>
            <a:r>
              <a:rPr lang="vi" sz="2400" b="0" i="0" u="none" baseline="0" dirty="0"/>
              <a:t>Nhiều vật dụng cần thiết cho bộ dụng cụ đã có sẵn trong gia đình quý vị </a:t>
            </a:r>
          </a:p>
          <a:p>
            <a:pPr lvl="1" algn="l" rtl="0"/>
            <a:r>
              <a:rPr lang="vi" sz="2000" b="0" i="0" u="none" baseline="0" dirty="0"/>
              <a:t>Những vật dụng này có thể được đặt ở những vị trí thích hợp để tiếp cận nhanh trong tình huống khẩn cấp nhưng cũng sử dụng được trong những trường hợp bình thường bất cứ khi nào cần </a:t>
            </a:r>
          </a:p>
          <a:p>
            <a:endParaRPr lang="vi" dirty="0"/>
          </a:p>
        </p:txBody>
      </p:sp>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p:txBody>
          <a:bodyPr>
            <a:normAutofit fontScale="90000"/>
          </a:bodyPr>
          <a:lstStyle/>
          <a:p>
            <a:pPr algn="l" rtl="0"/>
            <a:r>
              <a:rPr lang="vi" b="1" i="1" u="none" baseline="0"/>
              <a:t>Bộ dụng cụ Cần thiết khi Thảm họa Xảy ra</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pPr algn="r" rtl="0"/>
            <a:r>
              <a:rPr lang="vi" b="0" i="0" u="none" baseline="0"/>
              <a:t>1-21</a:t>
            </a:r>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pPr rtl="0"/>
            <a:r>
              <a:rPr lang="vi" b="0" i="0" u="none" baseline="0"/>
              <a:t>PM 1-13</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lgn="l" rtl="0"/>
            <a:r>
              <a:rPr lang="vi" b="0" i="0" u="none" baseline="0"/>
              <a:t>Loại bỏ các vật thể và mảnh vụn để giải thoát những nạn nhân và tạo ra môi trường cứu hộ an toàn </a:t>
            </a:r>
          </a:p>
          <a:p>
            <a:pPr algn="l" rtl="0"/>
            <a:r>
              <a:rPr lang="vi" b="0" i="0" u="none" baseline="0"/>
              <a:t>Đánh giá những nạn nhân </a:t>
            </a:r>
          </a:p>
          <a:p>
            <a:pPr algn="l" rtl="0"/>
            <a:r>
              <a:rPr lang="vi" b="0" i="0" u="none" baseline="0"/>
              <a:t>Đưa những nạn nhân ra </a:t>
            </a:r>
          </a:p>
        </p:txBody>
      </p:sp>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p:txBody>
          <a:bodyPr/>
          <a:lstStyle/>
          <a:p>
            <a:pPr algn="l" rtl="0"/>
            <a:r>
              <a:rPr lang="vi" b="1" i="1" u="none" baseline="0" dirty="0"/>
              <a:t>Hoạt động Cứu hộ</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pPr algn="r" rtl="0"/>
            <a:r>
              <a:rPr lang="vi" b="0" i="0" u="none" baseline="0"/>
              <a:t>7-34</a:t>
            </a:r>
          </a:p>
        </p:txBody>
      </p:sp>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pPr rtl="0"/>
            <a:r>
              <a:rPr lang="vi" b="0" i="0" u="none" baseline="0"/>
              <a:t>PM 7-17</a:t>
            </a:r>
          </a:p>
        </p:txBody>
      </p:sp>
      <p:pic>
        <p:nvPicPr>
          <p:cNvPr id="6" name="Picture 5" descr="Sinh hoạt Cứu hộ. Hình ảnh nhóm 4 tình nguyện viên, trên một vùng nước, một trong số họ đang giữ một đứa trẻ được giải cứu.">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lgn="l" rtl="0"/>
            <a:r>
              <a:rPr lang="vi" b="0" i="0" u="none" baseline="0"/>
              <a:t>Duy trì an toàn cho người cứu hộ </a:t>
            </a:r>
          </a:p>
          <a:p>
            <a:pPr algn="l" rtl="0"/>
            <a:r>
              <a:rPr lang="vi" b="0" i="0" u="none" baseline="0"/>
              <a:t>Đánh giá những nạn nhân trong các tòa nhà bị hư hại nhẹ và vừa phải </a:t>
            </a:r>
          </a:p>
          <a:p>
            <a:pPr algn="l" rtl="0"/>
            <a:r>
              <a:rPr lang="vi" b="0" i="0" u="none" baseline="0"/>
              <a:t>Di tản nạn nhân càng nhanh càng tốt </a:t>
            </a:r>
          </a:p>
        </p:txBody>
      </p:sp>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p:txBody>
          <a:bodyPr>
            <a:normAutofit fontScale="90000"/>
          </a:bodyPr>
          <a:lstStyle/>
          <a:p>
            <a:pPr algn="l" rtl="0"/>
            <a:r>
              <a:rPr lang="vi" b="1" i="1" u="none" baseline="0"/>
              <a:t>Tạo Môi trường An toàn</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pPr algn="r" rtl="0"/>
            <a:r>
              <a:rPr lang="vi" b="0" i="0" u="none" baseline="0"/>
              <a:t>7-35</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pPr rtl="0"/>
            <a:r>
              <a:rPr lang="vi" b="0" i="0" u="none" baseline="0"/>
              <a:t>PM 7-17</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lgn="l" rtl="0"/>
            <a:r>
              <a:rPr lang="vi" b="0" i="0" u="none" baseline="0"/>
              <a:t>Biết giới hạn của quý vị </a:t>
            </a:r>
          </a:p>
          <a:p>
            <a:pPr algn="l" rtl="0"/>
            <a:r>
              <a:rPr lang="vi" b="0" i="0" u="none" baseline="0"/>
              <a:t>Thực hiện theo các quy trình an toàn </a:t>
            </a:r>
          </a:p>
          <a:p>
            <a:pPr algn="l" rtl="0"/>
            <a:r>
              <a:rPr lang="vi" b="0" i="0" u="none" baseline="0"/>
              <a:t>Loại bỏ các mảnh vụn bằng cách dùng đòn bẩy và khung đỡ </a:t>
            </a:r>
          </a:p>
        </p:txBody>
      </p:sp>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p:txBody>
          <a:bodyPr>
            <a:normAutofit fontScale="90000"/>
          </a:bodyPr>
          <a:lstStyle/>
          <a:p>
            <a:pPr algn="l" rtl="0"/>
            <a:r>
              <a:rPr lang="vi" b="1" i="1" u="none" baseline="0"/>
              <a:t>Phòng ngừa để Giảm thiểu Rủi ro</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pPr algn="r" rtl="0"/>
            <a:r>
              <a:rPr lang="vi" b="0" i="0" u="none" baseline="0"/>
              <a:t>7-36</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pPr rtl="0"/>
            <a:r>
              <a:rPr lang="vi" b="0" i="0" u="none" baseline="0"/>
              <a:t>PM 7-17</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pPr algn="l" rtl="0"/>
            <a:r>
              <a:rPr lang="vi" b="0" i="0" u="none" baseline="0"/>
              <a:t>Lưng thẳng</a:t>
            </a:r>
          </a:p>
          <a:p>
            <a:pPr algn="l" rtl="0"/>
            <a:r>
              <a:rPr lang="vi" b="0" i="0" u="none" baseline="0"/>
              <a:t>Cong đầu gối</a:t>
            </a:r>
          </a:p>
          <a:p>
            <a:pPr algn="l" rtl="0"/>
            <a:r>
              <a:rPr lang="vi" b="0" i="0" u="none" baseline="0"/>
              <a:t>Giữ tải trọng gần với cơ thể</a:t>
            </a:r>
          </a:p>
          <a:p>
            <a:pPr algn="l" rtl="0"/>
            <a:r>
              <a:rPr lang="vi" b="0" i="0" u="none" baseline="0"/>
              <a:t>Đẩy lên bằng chân </a:t>
            </a:r>
          </a:p>
        </p:txBody>
      </p:sp>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p:txBody>
          <a:bodyPr>
            <a:normAutofit/>
          </a:bodyPr>
          <a:lstStyle/>
          <a:p>
            <a:pPr algn="l" rtl="0"/>
            <a:r>
              <a:rPr lang="vi" b="1" i="1" u="none" baseline="0"/>
              <a:t>Cách nâng Đúng cách</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pPr algn="r" rtl="0"/>
            <a:r>
              <a:rPr lang="vi" b="0" i="0" u="none" baseline="0"/>
              <a:t>7-37</a:t>
            </a:r>
          </a:p>
        </p:txBody>
      </p:sp>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pPr rtl="0"/>
            <a:r>
              <a:rPr lang="vi" b="0" i="0" u="none" baseline="0"/>
              <a:t>PM 7-18</a:t>
            </a:r>
          </a:p>
        </p:txBody>
      </p:sp>
      <p:pic>
        <p:nvPicPr>
          <p:cNvPr id="9" name="Picture 8" descr="Cách Nâng Đúng cách. Hình ảnh của một người đàn ông với chì nặng trong dấu hiệu đứng lên.">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normAutofit/>
          </a:bodyPr>
          <a:lstStyle/>
          <a:p>
            <a:pPr algn="l" rtl="0"/>
            <a:r>
              <a:rPr lang="vi" sz="2600" b="0" i="0" u="none" baseline="0" dirty="0"/>
              <a:t>Để nâng vật nặng</a:t>
            </a:r>
          </a:p>
          <a:p>
            <a:pPr algn="l" rtl="0"/>
            <a:r>
              <a:rPr lang="vi" sz="2600" b="0" i="0" u="none" baseline="0" dirty="0"/>
              <a:t>Hai người cùng thực hiện</a:t>
            </a:r>
          </a:p>
          <a:p>
            <a:pPr algn="l" rtl="0"/>
            <a:r>
              <a:rPr lang="vi" sz="2600" b="0" i="0" u="none" baseline="0" dirty="0"/>
              <a:t>Kéo những nạn nhân ra</a:t>
            </a:r>
          </a:p>
        </p:txBody>
      </p:sp>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normAutofit/>
          </a:bodyPr>
          <a:lstStyle/>
          <a:p>
            <a:pPr algn="l" rtl="0"/>
            <a:r>
              <a:rPr lang="vi" sz="2600" b="0" i="0" u="none" baseline="0" dirty="0"/>
              <a:t>Nhiều vật liệu và đối tượng khác nhau có thể được sử dụng</a:t>
            </a:r>
          </a:p>
        </p:txBody>
      </p:sp>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p:txBody>
          <a:bodyPr>
            <a:normAutofit/>
          </a:bodyPr>
          <a:lstStyle/>
          <a:p>
            <a:pPr algn="l" rtl="0"/>
            <a:r>
              <a:rPr lang="vi" b="1" i="1" u="none" baseline="0"/>
              <a:t>Đòn bẩy và Khung đỡ</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pPr algn="r" rtl="0"/>
            <a:r>
              <a:rPr lang="vi" b="0" i="0" u="none" baseline="0"/>
              <a:t>7-38</a:t>
            </a:r>
          </a:p>
        </p:txBody>
      </p:sp>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pPr rtl="0"/>
            <a:r>
              <a:rPr lang="vi" b="0" i="0" u="none" baseline="0"/>
              <a:t>PM 7-18</a:t>
            </a:r>
          </a:p>
        </p:txBody>
      </p:sp>
      <p:pic>
        <p:nvPicPr>
          <p:cNvPr id="10" name="Picture 9" descr="Đòn bẩy và Khung đỡ Hình 1. Một người đàn ông trọng tải nặng.">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pic>
        <p:nvPicPr>
          <p:cNvPr id="11" name="Picture 10" descr="Đòn bẩy và Khung đỡ Hình 2. Vật liệu khác nhau như gỗ và bê tông.">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lgn="l" rtl="0">
              <a:buFont typeface="+mj-lt"/>
              <a:buAutoNum type="arabicPeriod"/>
            </a:pPr>
            <a:r>
              <a:rPr lang="vi" b="0" i="0" u="none" baseline="0"/>
              <a:t>Tự loại bỏ hoặc được hỗ trợ; và</a:t>
            </a:r>
          </a:p>
          <a:p>
            <a:pPr marL="514350" indent="-514350" algn="l" rtl="0">
              <a:buFont typeface="+mj-lt"/>
              <a:buAutoNum type="arabicPeriod"/>
            </a:pPr>
            <a:r>
              <a:rPr lang="vi" b="0" i="0" u="none" baseline="0"/>
              <a:t>Nâng và kéo </a:t>
            </a:r>
          </a:p>
        </p:txBody>
      </p:sp>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p:txBody>
          <a:bodyPr/>
          <a:lstStyle/>
          <a:p>
            <a:pPr algn="l" rtl="0"/>
            <a:r>
              <a:rPr lang="vi" b="1" i="1" u="none" baseline="0"/>
              <a:t>Hai cách Loại bỏ</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pPr algn="r" rtl="0"/>
            <a:r>
              <a:rPr lang="vi" b="0" i="0" u="none" baseline="0"/>
              <a:t>7-39</a:t>
            </a:r>
          </a:p>
        </p:txBody>
      </p:sp>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pPr rtl="0"/>
            <a:r>
              <a:rPr lang="vi" b="0" i="0" u="none" baseline="0"/>
              <a:t>PM 7-21</a:t>
            </a:r>
          </a:p>
        </p:txBody>
      </p:sp>
      <p:pic>
        <p:nvPicPr>
          <p:cNvPr id="6" name="Picture 5" descr="Hai loại bỏ. Hình ảnh cho thấy một nhóm gồm hai tình nguyện viên giải cứu một nạn nhân ra.">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pPr algn="l" rtl="0"/>
            <a:r>
              <a:rPr lang="vi" sz="2500" b="0" i="0" u="none" baseline="0" dirty="0"/>
              <a:t>Phương pháp giải thoát nạn nhân phụ thuộc vào một số tiêu chí</a:t>
            </a:r>
          </a:p>
          <a:p>
            <a:pPr lvl="1" algn="l" rtl="0"/>
            <a:r>
              <a:rPr lang="vi" sz="1800" b="0" i="0" u="none" baseline="0" dirty="0"/>
              <a:t>Sự ổn định chung của môi trường trước mắt</a:t>
            </a:r>
          </a:p>
          <a:p>
            <a:pPr lvl="1" algn="l" rtl="0"/>
            <a:r>
              <a:rPr lang="vi" sz="1800" b="0" i="0" u="none" baseline="0" dirty="0"/>
              <a:t>Số lượng nhân viên cứu hộ có sẵn</a:t>
            </a:r>
          </a:p>
          <a:p>
            <a:pPr lvl="1" algn="l" rtl="0"/>
            <a:r>
              <a:rPr lang="vi" sz="1800" b="0" i="0" u="none" baseline="0" dirty="0"/>
              <a:t>Sức mạnh và khả năng của nhân viên cứu hộ</a:t>
            </a:r>
          </a:p>
          <a:p>
            <a:pPr lvl="1" algn="l" rtl="0"/>
            <a:r>
              <a:rPr lang="vi" sz="1800" b="0" i="0" u="none" baseline="0" dirty="0"/>
              <a:t>Tình trạng của nạn nhân </a:t>
            </a:r>
          </a:p>
        </p:txBody>
      </p:sp>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p:txBody>
          <a:bodyPr>
            <a:normAutofit fontScale="90000"/>
          </a:bodyPr>
          <a:lstStyle/>
          <a:p>
            <a:pPr algn="l" rtl="0"/>
            <a:r>
              <a:rPr lang="vi" b="1" i="1" u="none" baseline="0"/>
              <a:t>Dùng Phương pháp Giải thoát nào?</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pPr algn="r" rtl="0"/>
            <a:r>
              <a:rPr lang="vi" b="0" i="0" u="none" baseline="0"/>
              <a:t>7-40</a:t>
            </a:r>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pPr rtl="0"/>
            <a:r>
              <a:rPr lang="vi" b="0" i="0" u="none" baseline="0"/>
              <a:t>PM 7-21</a:t>
            </a:r>
          </a:p>
        </p:txBody>
      </p:sp>
      <p:pic>
        <p:nvPicPr>
          <p:cNvPr id="6" name="Picture 5" descr="Dùng Phương pháp Giải thoát nào? Hình ảnh cho thấy một nhóm sáu tình nguyện viên giải cứu một nạn nhân.">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6" y="3398043"/>
            <a:ext cx="3422996" cy="2369518"/>
          </a:xfrm>
          <a:prstGeom prst="rect">
            <a:avLst/>
          </a:prstGeom>
        </p:spPr>
      </p:pic>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gn="l" rtl="0">
              <a:lnSpc>
                <a:spcPct val="100000"/>
              </a:lnSpc>
              <a:spcBef>
                <a:spcPts val="600"/>
              </a:spcBef>
            </a:pPr>
            <a:r>
              <a:rPr lang="vi" b="0" i="0" u="none" baseline="0"/>
              <a:t>Nâng ở lưng của nạn nhân và phía dưới đầu gối của họ </a:t>
            </a:r>
          </a:p>
          <a:p>
            <a:pPr algn="l" rtl="0">
              <a:lnSpc>
                <a:spcPct val="100000"/>
              </a:lnSpc>
              <a:spcBef>
                <a:spcPts val="600"/>
              </a:spcBef>
            </a:pPr>
            <a:r>
              <a:rPr lang="vi" b="0" i="0" u="none" baseline="0"/>
              <a:t>Nâng nạn nhân bằng cách giữ thẳng lưng và nâng bằng chân </a:t>
            </a:r>
          </a:p>
        </p:txBody>
      </p:sp>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p:txBody>
          <a:bodyPr>
            <a:normAutofit fontScale="90000"/>
          </a:bodyPr>
          <a:lstStyle/>
          <a:p>
            <a:pPr algn="l" rtl="0"/>
            <a:r>
              <a:rPr lang="vi" b="1" i="1" u="none" baseline="0"/>
              <a:t>Một người Vận chuyển bằng Tay</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pPr algn="r" rtl="0"/>
            <a:r>
              <a:rPr lang="vi" b="0" i="0" u="none" baseline="0"/>
              <a:t>7-41</a:t>
            </a:r>
          </a:p>
        </p:txBody>
      </p:sp>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pPr rtl="0"/>
            <a:r>
              <a:rPr lang="vi" b="0" i="0" u="none" baseline="0"/>
              <a:t>PM 7-21</a:t>
            </a:r>
          </a:p>
        </p:txBody>
      </p:sp>
      <p:pic>
        <p:nvPicPr>
          <p:cNvPr id="10" name="Picture 9" descr="Một người Vận chuyển bằng Tay Hình ảnh một người đàn ông vận chuyển một phụ nữ bị thương.">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p:txBody>
          <a:bodyPr>
            <a:normAutofit fontScale="90000"/>
          </a:bodyPr>
          <a:lstStyle/>
          <a:p>
            <a:pPr algn="l" rtl="0"/>
            <a:r>
              <a:rPr lang="vi" b="1" i="1" u="none" baseline="0"/>
              <a:t>Vận chuyển bằng Dây đai</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pPr algn="r" rtl="0"/>
            <a:r>
              <a:rPr lang="vi" b="0" i="0" u="none" baseline="0"/>
              <a:t>7-42</a:t>
            </a:r>
          </a:p>
        </p:txBody>
      </p:sp>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pPr rtl="0"/>
            <a:r>
              <a:rPr lang="vi" b="0" i="0" u="none" baseline="0"/>
              <a:t>PM 7-22</a:t>
            </a:r>
          </a:p>
        </p:txBody>
      </p:sp>
      <p:pic>
        <p:nvPicPr>
          <p:cNvPr id="6" name="Picture 5" descr="Vận chuyển bằng Dây đai. Hình 1 cho thấy một người đàn ông kéo và nâng một người bị thương trên lưng.">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Vận chuyển bằng Dây đai Hình 2 cho thấy một người đàn ông mang trên lưng một người đàn ông bị thương.">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p:txBody>
          <a:bodyPr/>
          <a:lstStyle/>
          <a:p>
            <a:pPr algn="l" rtl="0"/>
            <a:r>
              <a:rPr lang="vi" b="1" i="1" u="none" baseline="0"/>
              <a:t>Hai người Vận chuyển</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pPr algn="r" rtl="0"/>
            <a:r>
              <a:rPr lang="vi" b="0" i="0" u="none" baseline="0"/>
              <a:t>7-43</a:t>
            </a:r>
          </a:p>
        </p:txBody>
      </p:sp>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pPr rtl="0"/>
            <a:r>
              <a:rPr lang="vi" b="0" i="0" u="none" baseline="0"/>
              <a:t>PM 7-22</a:t>
            </a:r>
          </a:p>
        </p:txBody>
      </p:sp>
      <p:pic>
        <p:nvPicPr>
          <p:cNvPr id="6" name="Picture 5" descr="Hai người Vận chuyển. Hình 1 cho thấy hai cá nhân nâng một người. Một người giữ hai tay và người thứ hai giữ hai chân.">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Hai người Vận chuyển. Hình 1 cho thấy hai cá nhân nâng một người. Một người giữ hai tay và người thứ hai giữ hai chân.">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pPr algn="l" rtl="0"/>
            <a:r>
              <a:rPr lang="vi" b="0" i="0" u="none" baseline="0"/>
              <a:t>Xem xét nhu cầu của trẻ em và những cá nhân có nhu cầu đặc biệt về đi lại và chức năng </a:t>
            </a:r>
          </a:p>
          <a:p>
            <a:pPr algn="l" rtl="0"/>
            <a:r>
              <a:rPr lang="vi" b="0" i="0" u="none" baseline="0"/>
              <a:t>Thông báo cho tất cả các thành viên gia đình hoặc đồng nghiệp tại cơ quan về kế hoạch </a:t>
            </a:r>
          </a:p>
          <a:p>
            <a:pPr algn="l" rtl="0"/>
            <a:r>
              <a:rPr lang="vi" b="0" i="0" u="none" baseline="0"/>
              <a:t>Thực hiện diễn tập thoát hiểm </a:t>
            </a:r>
          </a:p>
        </p:txBody>
      </p:sp>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p:txBody>
          <a:bodyPr/>
          <a:lstStyle/>
          <a:p>
            <a:pPr algn="l" rtl="0"/>
            <a:r>
              <a:rPr lang="vi" b="1" i="1" u="none" baseline="0"/>
              <a:t>Kế hoạch Thoát hiểm</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pPr algn="r" rtl="0"/>
            <a:r>
              <a:rPr lang="vi" b="0" i="0" u="none" baseline="0"/>
              <a:t>1-22</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pPr rtl="0"/>
            <a:r>
              <a:rPr lang="vi" b="0" i="0" u="none" baseline="0"/>
              <a:t>PM 1-17</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p:txBody>
          <a:bodyPr/>
          <a:lstStyle/>
          <a:p>
            <a:pPr algn="l" rtl="0"/>
            <a:r>
              <a:rPr lang="vi" b="1" i="1" u="none" baseline="0"/>
              <a:t>Vận chuyển bằng Ghế</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pPr algn="r" rtl="0"/>
            <a:r>
              <a:rPr lang="vi" b="0" i="0" u="none" baseline="0"/>
              <a:t>7-44</a:t>
            </a:r>
          </a:p>
        </p:txBody>
      </p:sp>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pPr rtl="0"/>
            <a:r>
              <a:rPr lang="vi" b="0" i="0" u="none" baseline="0"/>
              <a:t>PM 7-23</a:t>
            </a:r>
          </a:p>
        </p:txBody>
      </p:sp>
      <p:pic>
        <p:nvPicPr>
          <p:cNvPr id="6" name="Picture 5" descr="Vận chuyển bằng Ghế Hình 1, cho thấy hai cá nhân nâng một người bị thương lên ghế. Một người giữ lưng ghế và người thứ hai nâng phần dưới của ghế.">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Vận chuyển bằng Ghế Hình 2, cho thấy hai cá nhân di chuyển một người bị thương trên ghế. Một người giữ lưng ghế và người thứ hai nâng phần dưới của ghế.">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p:txBody>
          <a:bodyPr/>
          <a:lstStyle/>
          <a:p>
            <a:pPr algn="l" rtl="0"/>
            <a:r>
              <a:rPr lang="vi" b="1" i="1" u="none" baseline="0"/>
              <a:t>Vận chuyển bằng Chăn</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pPr algn="r" rtl="0"/>
            <a:r>
              <a:rPr lang="vi" b="0" i="0" u="none" baseline="0"/>
              <a:t>7-45</a:t>
            </a:r>
          </a:p>
        </p:txBody>
      </p:sp>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pPr rtl="0"/>
            <a:r>
              <a:rPr lang="vi" b="0" i="0" u="none" baseline="0"/>
              <a:t>PM 7-24</a:t>
            </a:r>
          </a:p>
        </p:txBody>
      </p:sp>
      <p:pic>
        <p:nvPicPr>
          <p:cNvPr id="6" name="Picture 5" descr="Blanket carry. Hình ảnh một nhóm 6 tình nguyện viên vận chuyển một người bằng chăn.">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p:txBody>
          <a:bodyPr/>
          <a:lstStyle/>
          <a:p>
            <a:pPr algn="l" rtl="0"/>
            <a:r>
              <a:rPr lang="vi" b="1" i="1" u="none" baseline="0"/>
              <a:t>Lật người</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pPr algn="r" rtl="0"/>
            <a:r>
              <a:rPr lang="vi" b="0" i="0" u="none" baseline="0"/>
              <a:t>7-46</a:t>
            </a:r>
          </a:p>
        </p:txBody>
      </p:sp>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pPr rtl="0"/>
            <a:r>
              <a:rPr lang="vi" b="0" i="0" u="none" baseline="0"/>
              <a:t>PM 7-25</a:t>
            </a:r>
          </a:p>
        </p:txBody>
      </p:sp>
      <p:pic>
        <p:nvPicPr>
          <p:cNvPr id="6" name="Picture 5" descr="Lật người Hình ảnh 4 tình nguyện viên lật một người trên sàn nhà.">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p:txBody>
          <a:bodyPr/>
          <a:lstStyle/>
          <a:p>
            <a:pPr algn="l" rtl="0"/>
            <a:r>
              <a:rPr lang="vi" b="1" i="1" u="none" baseline="0"/>
              <a:t>Kéo Chăn</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pPr algn="r" rtl="0"/>
            <a:r>
              <a:rPr lang="vi" b="0" i="0" u="none" baseline="0"/>
              <a:t>7-47</a:t>
            </a:r>
          </a:p>
        </p:txBody>
      </p:sp>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pPr rtl="0"/>
            <a:r>
              <a:rPr lang="vi" b="0" i="0" u="none" baseline="0"/>
              <a:t>PM 7-25</a:t>
            </a:r>
          </a:p>
        </p:txBody>
      </p:sp>
      <p:pic>
        <p:nvPicPr>
          <p:cNvPr id="6" name="Picture 5" descr="Kéo chăn. Hình ảnh cho thấy một người phụ nữ kéo chăn một người đàn ông.">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pPr algn="l" rtl="0"/>
            <a:r>
              <a:rPr lang="vi" sz="2200" b="0" i="0" u="none" baseline="0" dirty="0"/>
              <a:t>Chia thành các nhóm bảy người </a:t>
            </a:r>
          </a:p>
          <a:p>
            <a:pPr algn="l" rtl="0"/>
            <a:r>
              <a:rPr lang="vi" sz="2200" b="0" i="0" u="none" baseline="0" dirty="0"/>
              <a:t>Các thành viên trong nhóm của quý vị sẽ tình nguyện trở thành "nạn nhân" mà các thành viên khác trong nhóm sẽ di chuyển bằng cách kéo và vận chuyển như đã học trong lớp </a:t>
            </a:r>
          </a:p>
          <a:p>
            <a:pPr algn="l" rtl="0"/>
            <a:r>
              <a:rPr lang="vi" sz="2200" b="0" i="0" u="none" baseline="0" dirty="0"/>
              <a:t>Sử dụng ghế và các vật dụng khác khi cần thiết để thực hiện kéo và vận chuyển </a:t>
            </a:r>
          </a:p>
          <a:p>
            <a:pPr algn="l" rtl="0"/>
            <a:r>
              <a:rPr lang="vi" sz="2200" b="0" i="0" u="none" baseline="0" dirty="0"/>
              <a:t>Hoán đổi vai trò của “nạn nhân” và “người cứu hộ” để tất cả mọi người trong nhóm của quý vị có cơ hội thực hành các động tác kéo và vận chuyển </a:t>
            </a:r>
          </a:p>
          <a:p>
            <a:pPr algn="l" rtl="0"/>
            <a:r>
              <a:rPr lang="vi" sz="2200" b="0" i="0" u="none" baseline="0" dirty="0"/>
              <a:t>Biết giới hạn của quý vị! Không cố gắng nâng hoặc vận chuyển khi thấy không an toàn cho quý vị và nạn nhân </a:t>
            </a:r>
          </a:p>
        </p:txBody>
      </p:sp>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p:txBody>
          <a:bodyPr/>
          <a:lstStyle/>
          <a:p>
            <a:pPr algn="l" rtl="0"/>
            <a:r>
              <a:rPr lang="vi" b="1" i="1" u="none" baseline="0"/>
              <a:t>Bài tập 7.3</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pPr algn="r" rtl="0"/>
            <a:r>
              <a:rPr lang="vi" b="0" i="0" u="none" baseline="0"/>
              <a:t>7-48</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pPr rtl="0"/>
            <a:r>
              <a:rPr lang="vi" b="0" i="0" u="none" baseline="0"/>
              <a:t>PM 7-26</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a:bodyPr>
          <a:lstStyle/>
          <a:p>
            <a:pPr algn="l" rtl="0"/>
            <a:r>
              <a:rPr lang="vi" sz="2200" b="0" i="0" u="none" baseline="0" dirty="0"/>
              <a:t>Chia thành các nhóm bảy người </a:t>
            </a:r>
          </a:p>
          <a:p>
            <a:pPr algn="l" rtl="0"/>
            <a:r>
              <a:rPr lang="vi" sz="2200" b="0" i="0" u="none" baseline="0" dirty="0"/>
              <a:t>Nhóm của quý vị sẽ được đưa đến “nơi bị thiệt hại.” Xem xét kế hoạch hành động của các quý vị </a:t>
            </a:r>
          </a:p>
          <a:p>
            <a:pPr algn="l" rtl="0"/>
            <a:r>
              <a:rPr lang="vi" sz="2200" b="0" i="0" u="none" baseline="0" dirty="0"/>
              <a:t>Vào “nơi bị thiệt hại” và thực hiện tìm kiếm trong phòng. Xác định vị trí nạn nhân và lập kế hoạch giải thoát họ khỏi các mảnh vỡ </a:t>
            </a:r>
          </a:p>
          <a:p>
            <a:pPr algn="l" rtl="0"/>
            <a:r>
              <a:rPr lang="vi" sz="2200" b="0" i="0" u="none" baseline="0" dirty="0"/>
              <a:t>Dùng đòn bẩy và khung đỡ khi cần thiết để giải thoát nạn nhân </a:t>
            </a:r>
          </a:p>
          <a:p>
            <a:pPr algn="l" rtl="0"/>
            <a:r>
              <a:rPr lang="vi" sz="2200" b="0" i="0" u="none" baseline="0" dirty="0"/>
              <a:t>Sử dụng phương pháp nâng và kéo thích hợp để đưa nạn nhân ra khỏi phòng (và ra khỏi tòa nhà nếu có thể) </a:t>
            </a:r>
          </a:p>
          <a:p>
            <a:pPr algn="l" rtl="0"/>
            <a:r>
              <a:rPr lang="vi" sz="2200" b="0" i="0" u="none" baseline="0" dirty="0"/>
              <a:t>Nếu còn “nơi bị thiệt hại” thứ hai, thực hiện một hoạt động giải cứu khác </a:t>
            </a:r>
          </a:p>
        </p:txBody>
      </p:sp>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p:txBody>
          <a:bodyPr/>
          <a:lstStyle/>
          <a:p>
            <a:pPr algn="l" rtl="0"/>
            <a:r>
              <a:rPr lang="vi" b="1" i="1" u="none" baseline="0"/>
              <a:t>Bài tập 7.4</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pPr algn="r" rtl="0"/>
            <a:r>
              <a:rPr lang="vi" b="0" i="0" u="none" baseline="0"/>
              <a:t>7-49</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pPr rtl="0"/>
            <a:r>
              <a:rPr lang="vi" b="0" i="0" u="none" baseline="0"/>
              <a:t>PM 7-26</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algn="l" rtl="0"/>
            <a:r>
              <a:rPr lang="vi" b="0" i="0" u="none" baseline="0"/>
              <a:t>Quý vị cần biết</a:t>
            </a:r>
          </a:p>
          <a:p>
            <a:pPr lvl="1" algn="l" rtl="0"/>
            <a:r>
              <a:rPr lang="vi" b="0" i="0" u="none" baseline="0"/>
              <a:t>Làm thế nào để quyết định có cố gắng giải cứu không</a:t>
            </a:r>
          </a:p>
          <a:p>
            <a:pPr lvl="1" algn="l" rtl="0"/>
            <a:r>
              <a:rPr lang="vi" b="0" i="0" u="none" baseline="0"/>
              <a:t>Mục tiêu của tìm kiếm cứu hộ bên trong và bên ngoài</a:t>
            </a:r>
          </a:p>
          <a:p>
            <a:pPr lvl="1" algn="l" rtl="0"/>
            <a:r>
              <a:rPr lang="vi" b="0" i="0" u="none" baseline="0"/>
              <a:t>Làm thế nào để thực hiện đánh giá tìm kiếm và cứu hộ</a:t>
            </a:r>
          </a:p>
          <a:p>
            <a:pPr lvl="1" algn="l" rtl="0"/>
            <a:r>
              <a:rPr lang="vi" b="0" i="0" u="none" baseline="0"/>
              <a:t>Đánh dấu tòa nhà</a:t>
            </a:r>
          </a:p>
          <a:p>
            <a:pPr lvl="1" algn="l" rtl="0"/>
            <a:r>
              <a:rPr lang="vi" b="0" i="0" u="none" baseline="0"/>
              <a:t>Các chức năng cứu hộ</a:t>
            </a:r>
          </a:p>
          <a:p>
            <a:pPr lvl="1" algn="l" rtl="0"/>
            <a:r>
              <a:rPr lang="vi" b="0" i="0" u="none" baseline="0"/>
              <a:t>Cách loại bỏ mảnh vỡ</a:t>
            </a:r>
          </a:p>
          <a:p>
            <a:pPr lvl="1" algn="l" rtl="0"/>
            <a:r>
              <a:rPr lang="vi" b="0" i="0" u="none" baseline="0"/>
              <a:t>Làm thế nào để giải thoát những nạn nhân </a:t>
            </a:r>
          </a:p>
        </p:txBody>
      </p:sp>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pPr algn="r" rtl="0"/>
            <a:r>
              <a:rPr lang="vi" b="0" i="0" u="none" baseline="0"/>
              <a:t>7-50</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pPr rtl="0"/>
            <a:r>
              <a:rPr lang="vi" b="0" i="0" u="none" baseline="0"/>
              <a:t>PM 7-27</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pPr algn="l" rtl="0"/>
            <a:r>
              <a:rPr lang="vi" b="0" i="0" u="none" baseline="0"/>
              <a:t>Đọc trước bài học cho buổi học tiếp theo </a:t>
            </a:r>
          </a:p>
          <a:p>
            <a:pPr algn="l" rtl="0"/>
            <a:r>
              <a:rPr lang="vi" b="0" i="0" u="none" baseline="0"/>
              <a:t>Mang theo các vật dụng cần thiết cho buổi học tiếp theo </a:t>
            </a:r>
          </a:p>
          <a:p>
            <a:pPr algn="l" rtl="0"/>
            <a:r>
              <a:rPr lang="vi" b="0" i="0" u="none" baseline="0"/>
              <a:t>Mặc quần áo phù hợp đến buổi học tiếp theo </a:t>
            </a:r>
          </a:p>
        </p:txBody>
      </p:sp>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7: Hoạt động Tìm kiếm và Cứu hộ Đơn giản</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pPr algn="r" rtl="0"/>
            <a:r>
              <a:rPr lang="vi" b="0" i="0" u="none" baseline="0"/>
              <a:t>7-51</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pPr rtl="0"/>
            <a:r>
              <a:rPr lang="vi" b="0" i="0" u="none" baseline="0"/>
              <a:t>PM 7-27</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normAutofit/>
          </a:bodyPr>
          <a:lstStyle/>
          <a:p>
            <a:pPr rtl="0"/>
            <a:r>
              <a:rPr lang="vi" sz="2800" b="1" i="0" u="none" baseline="0" dirty="0"/>
              <a:t>Đào tạo Cơ bản cho CERT Bài 8:</a:t>
            </a:r>
          </a:p>
        </p:txBody>
      </p:sp>
      <p:sp>
        <p:nvSpPr>
          <p:cNvPr id="4" name="Title 3"/>
          <p:cNvSpPr>
            <a:spLocks noGrp="1"/>
          </p:cNvSpPr>
          <p:nvPr>
            <p:ph type="title" idx="4294967295"/>
          </p:nvPr>
        </p:nvSpPr>
        <p:spPr>
          <a:xfrm>
            <a:off x="0" y="1580055"/>
            <a:ext cx="9144000" cy="896445"/>
          </a:xfrm>
        </p:spPr>
        <p:txBody>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CERT và Khủng bố</a:t>
            </a:r>
            <a:endParaRPr lang="en-US" dirty="0"/>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pPr algn="l" rtl="0"/>
            <a:r>
              <a:rPr lang="vi" b="0" i="0" u="none" baseline="0"/>
              <a:t>Định nghĩa khủng bố </a:t>
            </a:r>
          </a:p>
          <a:p>
            <a:pPr algn="l" rtl="0"/>
            <a:r>
              <a:rPr lang="vi" b="0" i="0" u="none" baseline="0"/>
              <a:t>Liệt kê tám dấu hiệu khủng bố và mô tả cách báo cáo hoạt động đáng ngờ </a:t>
            </a:r>
          </a:p>
          <a:p>
            <a:pPr algn="l" rtl="0"/>
            <a:r>
              <a:rPr lang="vi" b="0" i="0" u="none" baseline="0"/>
              <a:t>Giải thích vai trò của một tình nguyện viên CERT trong một vụ khủng bố </a:t>
            </a:r>
          </a:p>
          <a:p>
            <a:pPr algn="l" rtl="0"/>
            <a:r>
              <a:rPr lang="vi" b="0" i="0" u="none" baseline="0"/>
              <a:t>Mô tả các hoạt động để chuẩn bị ứng phó với một vụ khủng bố xảy ra ở nhà, tại nơi làm việc và trong cộng đồng </a:t>
            </a:r>
          </a:p>
        </p:txBody>
      </p:sp>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p:txBody>
          <a:bodyPr>
            <a:normAutofit fontScale="90000"/>
          </a:bodyPr>
          <a:lstStyle/>
          <a:p>
            <a:pPr algn="l" rtl="0"/>
            <a:r>
              <a:rPr lang="vi" b="1" i="1" u="none" baseline="0"/>
              <a:t>Các mục tiêu của Bài học</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pPr algn="r" rtl="0"/>
            <a:r>
              <a:rPr lang="vi" b="0" i="0" u="none" baseline="0"/>
              <a:t>8-1</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pPr rtl="0"/>
            <a:r>
              <a:rPr lang="vi" b="0" i="0" u="none" baseline="0"/>
              <a:t>PM 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pPr algn="l" rtl="0"/>
            <a:r>
              <a:rPr lang="vi" b="0" i="0" u="none" baseline="0"/>
              <a:t>Xem các kịch bản được đưa ra và quyết định sẽ mang theo thứ gì và/hoặc sẽ làm gì trong khoảng thời gian cho trước </a:t>
            </a:r>
          </a:p>
        </p:txBody>
      </p:sp>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p:txBody>
          <a:bodyPr/>
          <a:lstStyle/>
          <a:p>
            <a:pPr algn="l" rtl="0"/>
            <a:r>
              <a:rPr lang="vi" b="1" i="1" u="none" baseline="0"/>
              <a:t>Bài tập 1.2</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pPr algn="r" rtl="0"/>
            <a:r>
              <a:rPr lang="vi" b="0" i="0" u="none" baseline="0"/>
              <a:t>1-23</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pPr rtl="0"/>
            <a:r>
              <a:rPr lang="vi" b="0" i="0" u="none" baseline="0"/>
              <a:t>PM 1-18</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40525"/>
            <a:ext cx="4773052" cy="4758287"/>
          </a:xfrm>
        </p:spPr>
        <p:txBody>
          <a:bodyPr>
            <a:normAutofit/>
          </a:bodyPr>
          <a:lstStyle/>
          <a:p>
            <a:pPr algn="l" rtl="0"/>
            <a:r>
              <a:rPr lang="vi" sz="2500" b="0" i="0" u="none" baseline="0" dirty="0"/>
              <a:t>Định nghĩa Khủng bố</a:t>
            </a:r>
          </a:p>
          <a:p>
            <a:pPr algn="l" rtl="0"/>
            <a:r>
              <a:rPr lang="vi" sz="2500" b="0" i="0" u="none" baseline="0" dirty="0"/>
              <a:t>Mục tiêu và Chiến thuật của Khủng bố</a:t>
            </a:r>
          </a:p>
          <a:p>
            <a:pPr algn="l" rtl="0"/>
            <a:r>
              <a:rPr lang="vi" sz="2500" b="0" i="0" u="none" baseline="0" dirty="0"/>
              <a:t>Chuẩn bị cho Cộng đồng của Quý vị</a:t>
            </a:r>
          </a:p>
          <a:p>
            <a:pPr algn="l" rtl="0"/>
            <a:r>
              <a:rPr lang="vi" sz="2500" b="0" i="0" u="none" baseline="0" dirty="0"/>
              <a:t>Cho đến khi Có Sự giúp đỡ</a:t>
            </a:r>
          </a:p>
          <a:p>
            <a:pPr algn="l" rtl="0"/>
            <a:r>
              <a:rPr lang="vi" sz="2500" b="0" i="0" u="none" baseline="0" dirty="0"/>
              <a:t>Các vật liệu gây nguy hiểm và các vật liệu Hóa học, Sinh học, Phóng xạ, Hạt nhân và Gây nổ (CBRNE). </a:t>
            </a:r>
          </a:p>
        </p:txBody>
      </p:sp>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p:txBody>
          <a:bodyPr>
            <a:normAutofit fontScale="90000"/>
          </a:bodyPr>
          <a:lstStyle/>
          <a:p>
            <a:pPr algn="l" rtl="0"/>
            <a:r>
              <a:rPr lang="vi" b="1" i="1" u="none" baseline="0"/>
              <a:t>Các Chủ đề trong Bài học</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pPr algn="r" rtl="0"/>
            <a:r>
              <a:rPr lang="vi" b="0" i="0" u="none" baseline="0"/>
              <a:t>8-2</a:t>
            </a:r>
          </a:p>
        </p:txBody>
      </p:sp>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pPr rtl="0"/>
            <a:r>
              <a:rPr lang="vi" b="0" i="0" u="none" baseline="0"/>
              <a:t>PM 8-1</a:t>
            </a:r>
          </a:p>
        </p:txBody>
      </p:sp>
      <p:pic>
        <p:nvPicPr>
          <p:cNvPr id="8" name="Picture 7" descr="Chủ đề bài học. Hình ảnh của một tòa nhà với cấu trúc thiệt hại.">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pPr algn="l" rtl="0"/>
            <a:r>
              <a:rPr lang="vi" b="0" i="0" u="none" baseline="0"/>
              <a:t>Việc sử dụng bất hợp pháp vũ lực hoặc bạo lực đối với người hoặc tài sản để đe dọa hoặc ép buộc chính phủ, toàn bộ dân cư hoặc bất kỳ phần nào trong đó, nhằm thực hiện các mục tiêu chính trị hoặc xã hội</a:t>
            </a:r>
          </a:p>
        </p:txBody>
      </p:sp>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p:txBody>
          <a:bodyPr/>
          <a:lstStyle/>
          <a:p>
            <a:pPr algn="l" rtl="0"/>
            <a:r>
              <a:rPr lang="vi" b="1" i="1" u="none" baseline="0"/>
              <a:t>Khủng bố Là gì?</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pPr algn="r" rtl="0"/>
            <a:r>
              <a:rPr lang="vi" b="0" i="0" u="none" baseline="0"/>
              <a:t>8-3</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pPr rtl="0"/>
            <a:r>
              <a:rPr lang="vi" b="0" i="0" u="none" baseline="0"/>
              <a:t>PM 8-2</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pPr algn="l" rtl="0"/>
            <a:r>
              <a:rPr lang="vi" b="0" i="0" u="none" baseline="0"/>
              <a:t>Gây ảnh hưởng đến chính sách của chính phủ và để đạt được các mục tiêu cụ thể </a:t>
            </a:r>
          </a:p>
          <a:p>
            <a:pPr algn="l" rtl="0"/>
            <a:r>
              <a:rPr lang="vi" b="0" i="0" u="none" baseline="0"/>
              <a:t>Làm suy yếu cảm giác an toàn của cộng đồng và sự tin tưởng của họ vào chính phủ </a:t>
            </a:r>
          </a:p>
          <a:p>
            <a:pPr algn="l" rtl="0"/>
            <a:r>
              <a:rPr lang="vi" b="0" i="0" u="none" baseline="0"/>
              <a:t>Thể hiện chính phủ là không hiệu quả, yếu kém và/hoặc không có khả năng </a:t>
            </a:r>
          </a:p>
        </p:txBody>
      </p:sp>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p:txBody>
          <a:bodyPr/>
          <a:lstStyle/>
          <a:p>
            <a:pPr algn="l" rtl="0"/>
            <a:r>
              <a:rPr lang="vi" b="1" i="1" u="none" baseline="0"/>
              <a:t>Mục tiêu của Khủng bố</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pPr algn="r" rtl="0"/>
            <a:r>
              <a:rPr lang="vi" b="0" i="0" u="none" baseline="0"/>
              <a:t>8-4</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pPr rtl="0"/>
            <a:r>
              <a:rPr lang="vi" b="0" i="0" u="none" baseline="0"/>
              <a:t>PM 8-2</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pPr algn="l" rtl="0"/>
            <a:r>
              <a:rPr lang="vi" b="0" i="0" u="none" baseline="0"/>
              <a:t>Kẻ Xả súng Đang Thực hiện Hành động</a:t>
            </a:r>
          </a:p>
          <a:p>
            <a:pPr algn="l" rtl="0"/>
            <a:r>
              <a:rPr lang="vi" b="0" i="0" u="none" baseline="0"/>
              <a:t>Các Thiết bị Nổ Tự chế (IEDs)</a:t>
            </a:r>
          </a:p>
          <a:p>
            <a:pPr algn="l" rtl="0"/>
            <a:r>
              <a:rPr lang="vi" b="0" i="0" u="none" baseline="0"/>
              <a:t>Các Cuộc tấn công Khủng bố Phối hợp Phức tạp</a:t>
            </a:r>
          </a:p>
          <a:p>
            <a:pPr algn="l" rtl="0"/>
            <a:r>
              <a:rPr lang="vi" b="0" i="0" u="none" baseline="0"/>
              <a:t>Tấn công Mạng</a:t>
            </a:r>
          </a:p>
        </p:txBody>
      </p:sp>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p:txBody>
          <a:bodyPr/>
          <a:lstStyle/>
          <a:p>
            <a:pPr algn="l" rtl="0"/>
            <a:r>
              <a:rPr lang="vi" b="1" i="1" u="none" baseline="0"/>
              <a:t>Chiến thuật Mới</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pPr algn="r" rtl="0"/>
            <a:r>
              <a:rPr lang="vi" b="0" i="0" u="none" baseline="0"/>
              <a:t>8-5</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pPr rtl="0"/>
            <a:r>
              <a:rPr lang="vi" b="0" i="0" u="none" baseline="0"/>
              <a:t>PM 8-2</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pPr algn="l" rtl="0"/>
            <a:r>
              <a:rPr lang="vi" b="0" i="0" u="none" baseline="0"/>
              <a:t>Nếu quý vị thấy điều đáng ngờ, hãy báo cáo ngay!</a:t>
            </a:r>
          </a:p>
          <a:p>
            <a:pPr algn="l" rtl="0"/>
            <a:r>
              <a:rPr lang="vi" b="0" i="0" u="none" baseline="0"/>
              <a:t>Hiểu các dấu hiệu của hoạt động khủng bố </a:t>
            </a:r>
          </a:p>
          <a:p>
            <a:pPr algn="l" rtl="0"/>
            <a:r>
              <a:rPr lang="vi" b="0" i="0" u="none" baseline="0"/>
              <a:t>Liên hệ cơ quan hành pháp địa phương </a:t>
            </a:r>
          </a:p>
          <a:p>
            <a:pPr algn="l" rtl="0"/>
            <a:r>
              <a:rPr lang="vi" b="0" i="0" u="none" baseline="0"/>
              <a:t>Sử dụng Đường dây Báo cáo Hoạt động Đáng ngờ của FBI </a:t>
            </a:r>
          </a:p>
        </p:txBody>
      </p:sp>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p:txBody>
          <a:bodyPr>
            <a:normAutofit fontScale="90000"/>
          </a:bodyPr>
          <a:lstStyle/>
          <a:p>
            <a:pPr algn="l" rtl="0"/>
            <a:r>
              <a:rPr lang="vi" b="1" i="1" u="none" baseline="0"/>
              <a:t>Các Dấu hiệu Tiềm tàng</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pPr algn="r" rtl="0"/>
            <a:r>
              <a:rPr lang="vi" b="0" i="0" u="none" baseline="0"/>
              <a:t>8-6</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pPr rtl="0"/>
            <a:r>
              <a:rPr lang="vi" b="0" i="0" u="none" baseline="0"/>
              <a:t>PM 8-5</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pPr algn="l" rtl="0"/>
            <a:r>
              <a:rPr lang="vi" b="0" i="0" u="none" baseline="0" dirty="0"/>
              <a:t>Theo dõi</a:t>
            </a:r>
          </a:p>
          <a:p>
            <a:pPr algn="l" rtl="0"/>
            <a:r>
              <a:rPr lang="vi" b="0" i="0" u="none" baseline="0" dirty="0"/>
              <a:t>Dò la</a:t>
            </a:r>
          </a:p>
          <a:p>
            <a:pPr algn="l" rtl="0"/>
            <a:r>
              <a:rPr lang="vi" b="0" i="0" u="none" baseline="0" dirty="0"/>
              <a:t>Kiểm tra an ninh</a:t>
            </a:r>
          </a:p>
          <a:p>
            <a:pPr algn="l" rtl="0"/>
            <a:r>
              <a:rPr lang="vi" b="0" i="0" u="none" baseline="0" dirty="0"/>
              <a:t>Gây quỹ</a:t>
            </a:r>
          </a:p>
          <a:p>
            <a:pPr algn="l" rtl="0"/>
            <a:r>
              <a:rPr lang="vi" b="0" i="0" u="none" baseline="0" dirty="0"/>
              <a:t>Mua vật tư</a:t>
            </a:r>
          </a:p>
          <a:p>
            <a:pPr algn="l" rtl="0"/>
            <a:r>
              <a:rPr lang="vi" b="0" i="0" u="none" baseline="0" dirty="0"/>
              <a:t>Người mạo danh hoặc người đáng ngờ </a:t>
            </a:r>
          </a:p>
          <a:p>
            <a:pPr algn="l" rtl="0"/>
            <a:r>
              <a:rPr lang="vi" b="0" i="0" u="none" baseline="0" dirty="0"/>
              <a:t>Diễn tập và chạy thử </a:t>
            </a:r>
          </a:p>
          <a:p>
            <a:pPr algn="l" rtl="0"/>
            <a:r>
              <a:rPr lang="vi" b="0" i="0" u="none" baseline="0" dirty="0"/>
              <a:t>Dàn trận</a:t>
            </a:r>
          </a:p>
        </p:txBody>
      </p:sp>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p:txBody>
          <a:bodyPr>
            <a:normAutofit fontScale="90000"/>
          </a:bodyPr>
          <a:lstStyle/>
          <a:p>
            <a:pPr algn="l" rtl="0"/>
            <a:r>
              <a:rPr lang="vi" b="1" i="1" u="none" baseline="0"/>
              <a:t>Tám Dấu hiệu của Khủng bố</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pPr algn="r" rtl="0"/>
            <a:r>
              <a:rPr lang="vi" b="0" i="0" u="none" baseline="0"/>
              <a:t>8-7</a:t>
            </a:r>
          </a:p>
        </p:txBody>
      </p:sp>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pPr rtl="0"/>
            <a:r>
              <a:rPr lang="vi" b="0" i="0" u="none" baseline="0"/>
              <a:t>PM 8-5</a:t>
            </a:r>
          </a:p>
        </p:txBody>
      </p:sp>
      <p:pic>
        <p:nvPicPr>
          <p:cNvPr id="9" name="Picture 8" descr="Tám dấu hiệu khủng bố. Hình ảnh một người đàn ông với ống nhòm.">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pPr algn="l" rtl="0"/>
            <a:r>
              <a:rPr lang="vi" b="1" i="0" u="none" baseline="0"/>
              <a:t>Các Mục tiêu Mềm </a:t>
            </a:r>
            <a:r>
              <a:rPr lang="vi" b="0" i="0" u="none" baseline="0"/>
              <a:t>bao gồm các trường học, công viên, không gian tụ tập lớn, quán cà phê và phòng hòa nhạc </a:t>
            </a:r>
          </a:p>
          <a:p>
            <a:pPr algn="l" rtl="0"/>
            <a:r>
              <a:rPr lang="vi" b="0" i="0" u="none" baseline="0"/>
              <a:t>Các mục tiêu </a:t>
            </a:r>
            <a:r>
              <a:rPr lang="vi" b="1" i="0" u="none" baseline="0"/>
              <a:t>An ninh Yếu </a:t>
            </a:r>
            <a:r>
              <a:rPr lang="vi" b="0" i="0" u="none" baseline="0"/>
              <a:t>bao gồm các trung tâm thương mại, rạp chiếu phim và trường đại học </a:t>
            </a:r>
          </a:p>
        </p:txBody>
      </p:sp>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p:txBody>
          <a:bodyPr>
            <a:normAutofit fontScale="90000"/>
          </a:bodyPr>
          <a:lstStyle/>
          <a:p>
            <a:pPr algn="l" rtl="0"/>
            <a:r>
              <a:rPr lang="vi" b="1" i="1" u="none" baseline="0"/>
              <a:t>Các Mục tiêu Tiềm năng</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pPr algn="r" rtl="0"/>
            <a:r>
              <a:rPr lang="vi" b="0" i="0" u="none" baseline="0"/>
              <a:t>8-8</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pPr rtl="0"/>
            <a:r>
              <a:rPr lang="vi" b="0" i="0" u="none" baseline="0"/>
              <a:t>PM 8-6</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fontScale="92500" lnSpcReduction="10000"/>
          </a:bodyPr>
          <a:lstStyle/>
          <a:p>
            <a:pPr algn="l" rtl="0"/>
            <a:r>
              <a:rPr lang="vi" b="1" i="0" u="none" baseline="0"/>
              <a:t>Mục đích: </a:t>
            </a:r>
            <a:r>
              <a:rPr lang="vi" b="0" i="0" u="none" baseline="0"/>
              <a:t>Như với tất cả các loại thảm họa và tình huống khẩn cấp, khâu chuẩn bị là yếu tố then chốt để lập kế hoạch cho một sự kiện liên quan đến khủng bố. Mặc dù thường rất khó dự đoán khi nào một sự kiện như vậy có thể xảy ra, nhưng có một số bước quý vị có thể thực hiện ngay hôm nay để chuẩn bị </a:t>
            </a:r>
          </a:p>
          <a:p>
            <a:pPr algn="l" rtl="0"/>
            <a:r>
              <a:rPr lang="vi" b="1" i="0" u="none" baseline="0"/>
              <a:t>Hướng dẫn:</a:t>
            </a:r>
          </a:p>
          <a:p>
            <a:pPr marL="1030288" lvl="1" indent="-457200" algn="l" rtl="0">
              <a:buFont typeface="+mj-lt"/>
              <a:buAutoNum type="arabicPeriod"/>
            </a:pPr>
            <a:r>
              <a:rPr lang="vi" b="0" i="0" u="none" baseline="0"/>
              <a:t>Chia thành các nhóm nhỏ theo bàn </a:t>
            </a:r>
          </a:p>
          <a:p>
            <a:pPr marL="1030288" lvl="1" indent="-457200" algn="l" rtl="0">
              <a:buFont typeface="+mj-lt"/>
              <a:buAutoNum type="arabicPeriod"/>
            </a:pPr>
            <a:r>
              <a:rPr lang="vi" b="0" i="0" u="none" baseline="0"/>
              <a:t>Cả nhóm cùng tạo một danh sách các hoạt động mà tình nguyện viên CERT có thể làm tại nhà hoặc nơi làm việc để chuẩn bị tốt hơn cho tình huống khẩn cấp liên quan đến khủng bố. Hãy chuẩn bị để chia sẻ danh sách của quý vị với cả lớp </a:t>
            </a:r>
          </a:p>
          <a:p>
            <a:endParaRPr lang="vi" dirty="0"/>
          </a:p>
        </p:txBody>
      </p:sp>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p:txBody>
          <a:bodyPr/>
          <a:lstStyle/>
          <a:p>
            <a:pPr algn="l" rtl="0"/>
            <a:r>
              <a:rPr lang="vi" b="1" i="1" u="none" baseline="0"/>
              <a:t>Bài tập 8.1</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pPr algn="r" rtl="0"/>
            <a:r>
              <a:rPr lang="vi" b="0" i="0" u="none" baseline="0"/>
              <a:t>8-9</a:t>
            </a:r>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pPr rtl="0"/>
            <a:r>
              <a:rPr lang="vi" b="0" i="0" u="none" baseline="0"/>
              <a:t>PM 8-6</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pPr algn="l" rtl="0"/>
            <a:r>
              <a:rPr lang="vi" b="1" i="0" u="none" baseline="0"/>
              <a:t>CHẠY</a:t>
            </a:r>
          </a:p>
          <a:p>
            <a:pPr marL="628633" lvl="1" indent="-457200" algn="l" rtl="0">
              <a:buFont typeface="Arial" panose="020B0604020202020204" pitchFamily="34" charset="0"/>
              <a:buChar char="•"/>
            </a:pPr>
            <a:r>
              <a:rPr lang="vi" b="0" i="0" u="none" baseline="0"/>
              <a:t>Nếu có một lối thoát có thể tiếp cận, hãy cố gắng sơ tán khỏi địa điểm đó </a:t>
            </a:r>
          </a:p>
          <a:p>
            <a:pPr algn="l" rtl="0"/>
            <a:r>
              <a:rPr lang="vi" b="1" i="0" u="none" baseline="0"/>
              <a:t>TRỐN</a:t>
            </a:r>
          </a:p>
          <a:p>
            <a:pPr marL="514333" lvl="1" indent="-342900" algn="l" rtl="0">
              <a:buFont typeface="Arial" panose="020B0604020202020204" pitchFamily="34" charset="0"/>
              <a:buChar char="•"/>
            </a:pPr>
            <a:r>
              <a:rPr lang="vi" b="0" i="0" u="none" baseline="0"/>
              <a:t>Nếu không thể sơ tán, hãy tìm một nơi để ẩn náu mà kẻ chủ động bắn súng ít có khả năng tìm thấy quý vị </a:t>
            </a:r>
          </a:p>
          <a:p>
            <a:pPr algn="l" rtl="0"/>
            <a:r>
              <a:rPr lang="vi" b="1" i="0" u="none" baseline="0"/>
              <a:t>Chiến đấu:</a:t>
            </a:r>
          </a:p>
          <a:p>
            <a:pPr marL="514333" lvl="1" indent="-342900" algn="l" rtl="0">
              <a:buFont typeface="Arial" panose="020B0604020202020204" pitchFamily="34" charset="0"/>
              <a:buChar char="•"/>
            </a:pPr>
            <a:r>
              <a:rPr lang="vi" b="0" i="0" u="none" baseline="0"/>
              <a:t>Nếu quý vị không thể chạy, di tản hoặc ẩn nấp và khi mạng sống của quý vị đang bị đe dọa, quý vị có thể cố gắng cản trở và/hoặc vô hiệu hóa kẻ bắn súng </a:t>
            </a:r>
          </a:p>
        </p:txBody>
      </p:sp>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p:txBody>
          <a:bodyPr>
            <a:normAutofit fontScale="90000"/>
          </a:bodyPr>
          <a:lstStyle/>
          <a:p>
            <a:pPr algn="l" rtl="0"/>
            <a:r>
              <a:rPr lang="vi" b="1" i="1" u="none" baseline="0"/>
              <a:t>Kẻ Xả súng Đang Thực hiện Hành động</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pPr algn="r" rtl="0"/>
            <a:r>
              <a:rPr lang="vi" b="0" i="0" u="none" baseline="0"/>
              <a:t>8-10</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pPr rtl="0"/>
            <a:r>
              <a:rPr lang="vi" b="0" i="0" u="none" baseline="0"/>
              <a:t>PM 8-7</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normAutofit fontScale="92500"/>
          </a:bodyPr>
          <a:lstStyle/>
          <a:p>
            <a:pPr algn="l" rtl="0"/>
            <a:r>
              <a:rPr lang="vi" b="0" i="0" u="none" baseline="0"/>
              <a:t>Tình nguyện viên CERT KHÔNG được trang bị hoặc huấn luyện để ứng phó với các sự cố khủng bố </a:t>
            </a:r>
          </a:p>
          <a:p>
            <a:pPr algn="l" rtl="0"/>
            <a:r>
              <a:rPr lang="vi" b="0" i="0" u="none" baseline="0"/>
              <a:t>Nếu quý vị ở trong một tình huống mà quý vị tin là tấn công khủng bố, hãy tập trung vào các biện pháp can thiệp có mức độ cứu sinh cao nhất:</a:t>
            </a:r>
          </a:p>
          <a:p>
            <a:pPr lvl="1" algn="l" rtl="0"/>
            <a:r>
              <a:rPr lang="vi" b="0" i="0" u="none" baseline="0"/>
              <a:t>Di chuyển những người gặp nguy hiểm nghiêm trọng đến nơi an toàn</a:t>
            </a:r>
          </a:p>
          <a:p>
            <a:pPr lvl="1" algn="l" rtl="0"/>
            <a:r>
              <a:rPr lang="vi" b="0" i="0" u="none" baseline="0"/>
              <a:t>Cầm máu, chống sốc</a:t>
            </a:r>
          </a:p>
          <a:p>
            <a:pPr lvl="1" algn="l" rtl="0"/>
            <a:r>
              <a:rPr lang="vi" b="0" i="0" u="none" baseline="0"/>
              <a:t>Duy trì nhiệt độ cơ thể</a:t>
            </a:r>
          </a:p>
          <a:p>
            <a:pPr lvl="1" algn="l" rtl="0"/>
            <a:r>
              <a:rPr lang="vi" b="0" i="0" u="none" baseline="0"/>
              <a:t>Di chuyển những nạn nhân mất ý thức vào tư thế phục hồi</a:t>
            </a:r>
          </a:p>
          <a:p>
            <a:pPr lvl="1" algn="l" rtl="0"/>
            <a:r>
              <a:rPr lang="vi" b="0" i="0" u="none" baseline="0"/>
              <a:t>An ủi và hỗ trợ những người xung quanh quý vị </a:t>
            </a:r>
          </a:p>
          <a:p>
            <a:endParaRPr lang="vi" dirty="0"/>
          </a:p>
        </p:txBody>
      </p:sp>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p:txBody>
          <a:bodyPr>
            <a:normAutofit fontScale="90000"/>
          </a:bodyPr>
          <a:lstStyle/>
          <a:p>
            <a:pPr algn="l" rtl="0"/>
            <a:r>
              <a:rPr lang="vi" b="1" i="1" u="none" baseline="0"/>
              <a:t>Cho đến khi Có Sự giúp đỡ</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pPr algn="r" rtl="0"/>
            <a:r>
              <a:rPr lang="vi" b="0" i="0" u="none" baseline="0"/>
              <a:t>8-11</a:t>
            </a:r>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pPr rtl="0"/>
            <a:r>
              <a:rPr lang="vi" b="0" i="0" u="none" baseline="0"/>
              <a:t>PM 8-10</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pPr algn="l" rtl="0"/>
            <a:r>
              <a:rPr lang="vi" sz="2600" b="0" i="0" u="none" baseline="0" dirty="0"/>
              <a:t>Đánh giá tình hình </a:t>
            </a:r>
          </a:p>
          <a:p>
            <a:pPr algn="l" rtl="0"/>
            <a:r>
              <a:rPr lang="vi" sz="2600" b="0" i="0" u="none" baseline="0" dirty="0"/>
              <a:t>Quyết định ở lại hoặc thay đổi địa điểm </a:t>
            </a:r>
          </a:p>
          <a:p>
            <a:pPr lvl="1" algn="l" rtl="0"/>
            <a:r>
              <a:rPr lang="vi" sz="2200" b="0" i="0" u="none" baseline="0" dirty="0"/>
              <a:t>Đây là quyết định sớm, quan trọng khi thảm họa xảy ra </a:t>
            </a:r>
          </a:p>
          <a:p>
            <a:pPr algn="l" rtl="0"/>
            <a:r>
              <a:rPr lang="vi" sz="2600" b="0" i="0" u="none" baseline="0" dirty="0"/>
              <a:t>Tìm kiếm không khí sạch và bảo vệ đường thở </a:t>
            </a:r>
          </a:p>
          <a:p>
            <a:pPr algn="l" rtl="0"/>
            <a:r>
              <a:rPr lang="vi" sz="2600" b="0" i="0" u="none" baseline="0" dirty="0"/>
              <a:t>Bảo vệ khỏi các mảnh vỡ và đưa ra tín hiệu nếu bị mắc kẹt </a:t>
            </a:r>
          </a:p>
          <a:p>
            <a:pPr algn="l" rtl="0"/>
            <a:r>
              <a:rPr lang="vi" sz="2600" b="0" i="0" u="none" baseline="0" dirty="0"/>
              <a:t>Loại bỏ chất gây ô nhiễm </a:t>
            </a:r>
          </a:p>
          <a:p>
            <a:pPr algn="l" rtl="0"/>
            <a:r>
              <a:rPr lang="vi" sz="2600" b="0" i="0" u="none" baseline="0" dirty="0"/>
              <a:t>Thực hành vệ sinh tốt </a:t>
            </a:r>
          </a:p>
          <a:p>
            <a:pPr lvl="1" algn="l" rtl="0"/>
            <a:endParaRPr lang="vi" dirty="0"/>
          </a:p>
          <a:p>
            <a:endParaRPr lang="vi" dirty="0"/>
          </a:p>
        </p:txBody>
      </p:sp>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p:txBody>
          <a:bodyPr>
            <a:normAutofit fontScale="90000"/>
          </a:bodyPr>
          <a:lstStyle/>
          <a:p>
            <a:pPr algn="l" rtl="0"/>
            <a:r>
              <a:rPr lang="vi" b="1" i="1" u="none" baseline="0"/>
              <a:t>Các hành động Mang tính Bảo vệ</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pPr algn="r" rtl="0"/>
            <a:r>
              <a:rPr lang="vi" b="0" i="0" u="none" baseline="0"/>
              <a:t>1-24</a:t>
            </a:r>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pPr rtl="0"/>
            <a:r>
              <a:rPr lang="vi" b="0" i="0" u="none" baseline="0"/>
              <a:t>PM 1-18</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pPr algn="l" rtl="0"/>
            <a:r>
              <a:rPr lang="vi" b="0" i="0" u="none" baseline="0"/>
              <a:t>Trước khi hỗ trợ những người xung quanh, hãy xem xét:</a:t>
            </a:r>
          </a:p>
          <a:p>
            <a:pPr lvl="1" algn="l" rtl="0"/>
            <a:r>
              <a:rPr lang="vi" b="0" i="0" u="none" baseline="0"/>
              <a:t>Sự căng thẳng và sợ hãi của tình huống có thể ảnh hưởng đến quý vị như thế nào</a:t>
            </a:r>
          </a:p>
          <a:p>
            <a:pPr lvl="1" algn="l" rtl="0"/>
            <a:r>
              <a:rPr lang="vi" b="0" i="0" u="none" baseline="0"/>
              <a:t>Loại tấn công này ảnh hưởng ngay lập tức đến sức khỏe như thế nào </a:t>
            </a:r>
          </a:p>
          <a:p>
            <a:endParaRPr lang="vi" dirty="0"/>
          </a:p>
        </p:txBody>
      </p:sp>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p:txBody>
          <a:bodyPr/>
          <a:lstStyle/>
          <a:p>
            <a:pPr algn="l" rtl="0"/>
            <a:r>
              <a:rPr lang="vi" b="1" i="1" u="none" baseline="0"/>
              <a:t>Cân nhắc</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pPr algn="r" rtl="0"/>
            <a:r>
              <a:rPr lang="vi" b="0" i="0" u="none" baseline="0"/>
              <a:t>8-12</a:t>
            </a:r>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pPr rtl="0"/>
            <a:r>
              <a:rPr lang="vi" b="0" i="0" u="none" baseline="0"/>
              <a:t>PM 8-10</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pPr algn="l" rtl="0"/>
            <a:r>
              <a:rPr lang="vi" b="0" i="0" u="none" baseline="0"/>
              <a:t>Hãy chuẩn bị cho một cuộc tấn công thứ cấp </a:t>
            </a:r>
          </a:p>
          <a:p>
            <a:pPr algn="l" rtl="0"/>
            <a:r>
              <a:rPr lang="vi" b="0" i="0" u="none" baseline="0"/>
              <a:t>Cẩn thận xung quanh quý vị </a:t>
            </a:r>
          </a:p>
          <a:p>
            <a:pPr algn="l" rtl="0"/>
            <a:r>
              <a:rPr lang="vi" b="0" i="0" u="none" baseline="0"/>
              <a:t>Tránh xa nguy hiểm ngay khi quý vị có thể </a:t>
            </a:r>
          </a:p>
          <a:p>
            <a:pPr algn="l" rtl="0"/>
            <a:r>
              <a:rPr lang="vi" b="0" i="0" u="none" baseline="0"/>
              <a:t>Di chuyển người khác đến nơi an toàn nếu quý vị có thể </a:t>
            </a:r>
          </a:p>
        </p:txBody>
      </p:sp>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p:txBody>
          <a:bodyPr/>
          <a:lstStyle/>
          <a:p>
            <a:pPr algn="l" rtl="0"/>
            <a:r>
              <a:rPr lang="vi" b="1" i="1" u="none" baseline="0"/>
              <a:t>Tấn công Thứ cấp</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pPr algn="r" rtl="0"/>
            <a:r>
              <a:rPr lang="vi" b="0" i="0" u="none" baseline="0"/>
              <a:t>8-13</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pPr rtl="0"/>
            <a:r>
              <a:rPr lang="vi" b="0" i="0" u="none" baseline="0"/>
              <a:t>PM 8-11</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pPr algn="l" rtl="0"/>
            <a:r>
              <a:rPr lang="vi" b="0" i="0" u="none" baseline="0"/>
              <a:t>Thực hiện theo các bước đánh giá</a:t>
            </a:r>
          </a:p>
          <a:p>
            <a:pPr lvl="1" algn="l" rtl="0"/>
            <a:r>
              <a:rPr lang="vi" b="0" i="0" u="none" baseline="0"/>
              <a:t>Chuyện gì đang xảy ra?</a:t>
            </a:r>
          </a:p>
          <a:p>
            <a:pPr lvl="1" algn="l" rtl="0"/>
            <a:r>
              <a:rPr lang="vi" b="0" i="0" u="none" baseline="0"/>
              <a:t>Tình hình tồi tệ như thế nào và nó có thể tồi tệ hơn đến mức nào?</a:t>
            </a:r>
          </a:p>
          <a:p>
            <a:pPr lvl="1" algn="l" rtl="0"/>
            <a:r>
              <a:rPr lang="vi" b="0" i="0" u="none" baseline="0"/>
              <a:t>Những biện pháp nào có thể được thực hiện để kiểm soát sự cố một cách an toàn?</a:t>
            </a:r>
          </a:p>
          <a:p>
            <a:pPr lvl="1" algn="l" rtl="0"/>
            <a:r>
              <a:rPr lang="vi" b="0" i="0" u="none" baseline="0"/>
              <a:t>Những nguồn trợ giúp nào sẽ cần thiết?</a:t>
            </a:r>
          </a:p>
          <a:p>
            <a:endParaRPr lang="vi" dirty="0"/>
          </a:p>
        </p:txBody>
      </p:sp>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p:txBody>
          <a:bodyPr>
            <a:normAutofit fontScale="90000"/>
          </a:bodyPr>
          <a:lstStyle/>
          <a:p>
            <a:pPr algn="l" rtl="0"/>
            <a:r>
              <a:rPr lang="vi" b="1" i="1" u="none" baseline="0"/>
              <a:t>Những Phản ứng viên Chuyên nghiệp sẽ Làm gì</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pPr algn="r" rtl="0"/>
            <a:r>
              <a:rPr lang="vi" b="0" i="0" u="none" baseline="0"/>
              <a:t>8-14</a:t>
            </a:r>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pPr rtl="0"/>
            <a:r>
              <a:rPr lang="vi" b="0" i="0" u="none" baseline="0"/>
              <a:t>PM 8-12</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pPr algn="l" rtl="0"/>
            <a:r>
              <a:rPr lang="vi" b="0" i="0" u="none" baseline="0"/>
              <a:t>Rời khỏi khu vực bị ô nhiễm </a:t>
            </a:r>
          </a:p>
          <a:p>
            <a:pPr algn="l" rtl="0"/>
            <a:r>
              <a:rPr lang="vi" b="0" i="0" u="none" baseline="0"/>
              <a:t>Hành động để khử nhiễm</a:t>
            </a:r>
          </a:p>
          <a:p>
            <a:pPr lvl="1" algn="l" rtl="0"/>
            <a:r>
              <a:rPr lang="vi" b="0" i="0" u="none" baseline="0"/>
              <a:t>Loại bỏ mọi thứ</a:t>
            </a:r>
          </a:p>
          <a:p>
            <a:pPr lvl="1" algn="l" rtl="0"/>
            <a:r>
              <a:rPr lang="vi" b="0" i="0" u="none" baseline="0"/>
              <a:t>Rửa tay</a:t>
            </a:r>
          </a:p>
          <a:p>
            <a:pPr lvl="1" algn="l" rtl="0"/>
            <a:r>
              <a:rPr lang="vi" b="0" i="0" u="none" baseline="0"/>
              <a:t>Rửa toàn bộ cơ thể</a:t>
            </a:r>
          </a:p>
          <a:p>
            <a:pPr lvl="1" algn="l" rtl="0"/>
            <a:r>
              <a:rPr lang="vi" b="0" i="0" u="none" baseline="0"/>
              <a:t>Làm khô </a:t>
            </a:r>
          </a:p>
          <a:p>
            <a:pPr algn="l" rtl="0"/>
            <a:r>
              <a:rPr lang="vi" b="0" i="0" u="none" baseline="0"/>
              <a:t>Báo cáo để được khử nhiễm </a:t>
            </a:r>
          </a:p>
        </p:txBody>
      </p:sp>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p:txBody>
          <a:bodyPr>
            <a:normAutofit fontScale="90000"/>
          </a:bodyPr>
          <a:lstStyle/>
          <a:p>
            <a:pPr algn="l" rtl="0"/>
            <a:r>
              <a:rPr lang="vi" b="1" i="1" u="none" baseline="0"/>
              <a:t>Các Thủ tục Khử nhiễm Cơ bản</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pPr algn="r" rtl="0"/>
            <a:r>
              <a:rPr lang="vi" b="0" i="0" u="none" baseline="0"/>
              <a:t>8-15</a:t>
            </a:r>
          </a:p>
        </p:txBody>
      </p:sp>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pPr rtl="0"/>
            <a:r>
              <a:rPr lang="vi" b="0" i="0" u="none" baseline="0"/>
              <a:t>PM 8-13</a:t>
            </a:r>
          </a:p>
        </p:txBody>
      </p:sp>
      <p:pic>
        <p:nvPicPr>
          <p:cNvPr id="6" name="Picture 5" descr="Duy trì Vệ sinh. Hình ảnh một người rửa tay.">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pPr algn="l" rtl="0"/>
            <a:r>
              <a:rPr lang="vi" sz="2600" b="0" i="0" u="none" baseline="0" dirty="0"/>
              <a:t>Những đám mây hơi hoặc sương mù bất thường trong khu vực hoặc bất thường vào thời điểm trong ngày </a:t>
            </a:r>
          </a:p>
          <a:p>
            <a:pPr algn="l" rtl="0"/>
            <a:r>
              <a:rPr lang="vi" sz="2600" b="0" i="0" u="none" baseline="0" dirty="0"/>
              <a:t>Các gói, hộp hoặc xe để không đúng chỗ hoặc không có người trông coi </a:t>
            </a:r>
          </a:p>
          <a:p>
            <a:pPr algn="l" rtl="0"/>
            <a:r>
              <a:rPr lang="vi" sz="2600" b="0" i="0" u="none" baseline="0" dirty="0"/>
              <a:t>Nếu quý vị quan sát thấy bất kỳ dấu hiệu nào</a:t>
            </a:r>
          </a:p>
          <a:p>
            <a:pPr lvl="1" algn="l" rtl="0"/>
            <a:r>
              <a:rPr lang="vi" sz="2200" b="0" i="0" u="none" baseline="0" dirty="0"/>
              <a:t>Đừng chạm vào</a:t>
            </a:r>
          </a:p>
          <a:p>
            <a:pPr lvl="1" algn="l" rtl="0"/>
            <a:r>
              <a:rPr lang="vi" sz="2200" b="0" i="0" u="none" baseline="0" dirty="0"/>
              <a:t>Di chuyển ra xa</a:t>
            </a:r>
          </a:p>
          <a:p>
            <a:pPr lvl="1" algn="l" rtl="0"/>
            <a:r>
              <a:rPr lang="vi" sz="2200" b="0" i="0" u="none" baseline="0" dirty="0"/>
              <a:t>Báo cáo điều đó </a:t>
            </a:r>
          </a:p>
        </p:txBody>
      </p:sp>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p:txBody>
          <a:bodyPr/>
          <a:lstStyle/>
          <a:p>
            <a:pPr algn="l" rtl="0"/>
            <a:r>
              <a:rPr lang="vi" b="1" i="1" u="none" baseline="0"/>
              <a:t>Các dấu hiệu CBRNE</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pPr algn="r" rtl="0"/>
            <a:r>
              <a:rPr lang="vi" b="0" i="0" u="none" baseline="0"/>
              <a:t>8-16</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pPr rtl="0"/>
            <a:r>
              <a:rPr lang="vi" b="0" i="0" u="none" baseline="0"/>
              <a:t>PM 8-14</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pPr algn="l" rtl="0"/>
            <a:r>
              <a:rPr lang="vi" sz="2700" b="0" i="0" u="none" baseline="0" dirty="0"/>
              <a:t>Lực tàn phá bắt nguồn từ phản ứng hạt nhân </a:t>
            </a:r>
          </a:p>
          <a:p>
            <a:pPr algn="l" rtl="0"/>
            <a:r>
              <a:rPr lang="vi" sz="2700" b="0" i="0" u="none" baseline="0" dirty="0"/>
              <a:t>Khu vực bị ảnh hưởng lớn hơn khi các đối tượng bị ô nhiễm lây lan </a:t>
            </a:r>
          </a:p>
          <a:p>
            <a:pPr algn="l" rtl="0"/>
            <a:r>
              <a:rPr lang="vi" sz="2700" b="0" i="0" u="none" baseline="0" dirty="0"/>
              <a:t>Khả năng thương vong vượt ra ngoài phạm vi cuộc tấn công ban đầu </a:t>
            </a:r>
          </a:p>
          <a:p>
            <a:pPr algn="l" rtl="0"/>
            <a:r>
              <a:rPr lang="vi" sz="2700" b="0" i="0" u="none" baseline="0" dirty="0"/>
              <a:t>Ảnh hưởng lâu dài khó kiểm soát và theo dõi </a:t>
            </a:r>
          </a:p>
        </p:txBody>
      </p:sp>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p:txBody>
          <a:bodyPr/>
          <a:lstStyle/>
          <a:p>
            <a:pPr algn="l" rtl="0"/>
            <a:r>
              <a:rPr lang="vi" b="1" i="1" u="none" baseline="0"/>
              <a:t>Vũ khí Hạt nhân</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pPr algn="l" rtl="0"/>
            <a:r>
              <a:rPr lang="vi" b="0" i="0" u="none" baseline="0" dirty="0"/>
              <a:t>Đào tạo Cơ bản cho CERT Bài 8: CERT và Khủng bố</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pPr algn="r" rtl="0"/>
            <a:r>
              <a:rPr lang="vi" b="0" i="0" u="none" baseline="0" dirty="0"/>
              <a:t>8-17</a:t>
            </a:r>
          </a:p>
        </p:txBody>
      </p:sp>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pPr rtl="0"/>
            <a:r>
              <a:rPr lang="vi" b="0" i="0" u="none" baseline="0" dirty="0"/>
              <a:t>PM 8-14</a:t>
            </a:r>
          </a:p>
        </p:txBody>
      </p:sp>
      <p:pic>
        <p:nvPicPr>
          <p:cNvPr id="6" name="Picture 5" descr="Vũ khí Hạt nhân. Hình ảnh của một dấu hiệu với thông điệp không có thuốc hoặc không có vũ khí hạt nhân được phép bên trong.">
            <a:extLst>
              <a:ext uri="{FF2B5EF4-FFF2-40B4-BE49-F238E27FC236}">
                <a16:creationId xmlns:a16="http://schemas.microsoft.com/office/drawing/2014/main" id="{E7E329A4-652F-48F5-BAED-A9472EBE9CC1}"/>
              </a:ext>
            </a:extLst>
          </p:cNvPr>
          <p:cNvPicPr>
            <a:picLocks noChangeAspect="1"/>
          </p:cNvPicPr>
          <p:nvPr/>
        </p:nvPicPr>
        <p:blipFill>
          <a:blip r:embed="rId3"/>
          <a:stretch>
            <a:fillRect/>
          </a:stretch>
        </p:blipFill>
        <p:spPr>
          <a:xfrm>
            <a:off x="5353495" y="2589246"/>
            <a:ext cx="3607358" cy="2386888"/>
          </a:xfrm>
          <a:prstGeom prst="rect">
            <a:avLst/>
          </a:prstGeom>
        </p:spPr>
      </p:pic>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pPr algn="l" rtl="0"/>
            <a:r>
              <a:rPr lang="vi" b="0" i="0" u="none" baseline="0"/>
              <a:t>Tắt hệ thống thông gió </a:t>
            </a:r>
          </a:p>
          <a:p>
            <a:pPr algn="l" rtl="0"/>
            <a:r>
              <a:rPr lang="vi" b="0" i="0" u="none" baseline="0"/>
              <a:t>Đi đến phòng trú ẩn của quý vị </a:t>
            </a:r>
          </a:p>
          <a:p>
            <a:pPr algn="l" rtl="0"/>
            <a:r>
              <a:rPr lang="vi" b="0" i="0" u="none" baseline="0"/>
              <a:t>Sử dụng tấm nhựa cắt sẵn để che lỗ thông hơi </a:t>
            </a:r>
          </a:p>
          <a:p>
            <a:pPr algn="l" rtl="0"/>
            <a:r>
              <a:rPr lang="vi" b="0" i="0" u="none" baseline="0"/>
              <a:t>Dán kín cửa ra vào, cửa sổ, lỗ thông hơi </a:t>
            </a:r>
          </a:p>
          <a:p>
            <a:pPr algn="l" rtl="0"/>
            <a:r>
              <a:rPr lang="vi" b="0" i="0" u="none" baseline="0"/>
              <a:t>Sử dụng băng keo để bịt kín các khu vực khác </a:t>
            </a:r>
          </a:p>
          <a:p>
            <a:pPr algn="l" rtl="0"/>
            <a:r>
              <a:rPr lang="vi" b="0" i="0" u="none" baseline="0"/>
              <a:t>Nghe radio chạy bằng pin </a:t>
            </a:r>
          </a:p>
          <a:p>
            <a:pPr algn="l" rtl="0"/>
            <a:r>
              <a:rPr lang="vi" b="0" i="0" u="none" baseline="0"/>
              <a:t>Thông gió cho căn phòng khi chất gây ô nhiễm đã hết </a:t>
            </a:r>
          </a:p>
        </p:txBody>
      </p:sp>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p:txBody>
          <a:bodyPr>
            <a:normAutofit/>
          </a:bodyPr>
          <a:lstStyle/>
          <a:p>
            <a:pPr algn="l" rtl="0"/>
            <a:r>
              <a:rPr lang="vi" b="1" i="1" u="none" baseline="0" dirty="0"/>
              <a:t>Thủ tục Trú ẩn Tại chỗ</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pPr algn="r" rtl="0"/>
            <a:r>
              <a:rPr lang="vi" b="0" i="0" u="none" baseline="0"/>
              <a:t>8-18</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pPr rtl="0"/>
            <a:r>
              <a:rPr lang="vi" b="0" i="0" u="none" baseline="0"/>
              <a:t>8-15</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pPr algn="l" rtl="0"/>
            <a:r>
              <a:rPr lang="vi" sz="2200" b="0" i="0" u="none" baseline="0" dirty="0"/>
              <a:t>Khi những kẻ khủng bố tấn công, mục tiêu của chúng là:</a:t>
            </a:r>
          </a:p>
          <a:p>
            <a:pPr lvl="1" algn="l" rtl="0"/>
            <a:r>
              <a:rPr lang="vi" sz="1800" b="0" i="0" u="none" baseline="0" dirty="0"/>
              <a:t>Gây thương vong hàng loạt</a:t>
            </a:r>
          </a:p>
          <a:p>
            <a:pPr lvl="1" algn="l" rtl="0"/>
            <a:r>
              <a:rPr lang="vi" sz="1800" b="0" i="0" u="none" baseline="0" dirty="0"/>
              <a:t>Phá vỡ các nguồn lực quan trọng, các dịch vụ quan trọng và nền kinh tế</a:t>
            </a:r>
          </a:p>
          <a:p>
            <a:pPr lvl="1" algn="l" rtl="0"/>
            <a:r>
              <a:rPr lang="vi" sz="1800" b="0" i="0" u="none" baseline="0" dirty="0"/>
              <a:t>Gây sợ hãi </a:t>
            </a:r>
          </a:p>
          <a:p>
            <a:pPr algn="l" rtl="0"/>
            <a:r>
              <a:rPr lang="vi" sz="2200" b="0" i="0" u="none" baseline="0" dirty="0"/>
              <a:t>Chiến thuật Mới</a:t>
            </a:r>
          </a:p>
          <a:p>
            <a:pPr lvl="1" algn="l" rtl="0"/>
            <a:r>
              <a:rPr lang="vi" sz="1800" b="0" i="0" u="none" baseline="0" dirty="0"/>
              <a:t>Kẻ Xả súng Đang Thực hiện Hành động</a:t>
            </a:r>
          </a:p>
          <a:p>
            <a:pPr lvl="1" algn="l" rtl="0"/>
            <a:r>
              <a:rPr lang="vi" sz="1800" b="0" i="0" u="none" baseline="0" dirty="0"/>
              <a:t>Các Thiết bị Nổ Tự chế</a:t>
            </a:r>
          </a:p>
          <a:p>
            <a:pPr lvl="1" algn="l" rtl="0"/>
            <a:r>
              <a:rPr lang="vi" sz="1800" b="0" i="0" u="none" baseline="0" dirty="0"/>
              <a:t>Các Cuộc tấn công Phối hợp Phức tạp</a:t>
            </a:r>
          </a:p>
          <a:p>
            <a:pPr lvl="1" algn="l" rtl="0"/>
            <a:r>
              <a:rPr lang="vi" sz="1800" b="0" i="0" u="none" baseline="0" dirty="0"/>
              <a:t>Tấn công Mạng </a:t>
            </a:r>
          </a:p>
          <a:p>
            <a:pPr algn="l" rtl="0"/>
            <a:r>
              <a:rPr lang="vi" sz="2200" b="0" i="0" u="none" baseline="0" dirty="0"/>
              <a:t>Tình nguyện viên CERT KHÔNG được trang bị hoặc huấn luyện để ứng phó với các sự cố khủng bố </a:t>
            </a:r>
          </a:p>
        </p:txBody>
      </p:sp>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pPr algn="l" rtl="0"/>
            <a:r>
              <a:rPr lang="vi" b="0" i="0" u="none" baseline="0"/>
              <a:t>Đào tạo Cơ bản cho CERT Bài 8: CERT và Khủng bố</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pPr algn="r" rtl="0"/>
            <a:r>
              <a:rPr lang="vi" b="0" i="0" u="none" baseline="0"/>
              <a:t>8-19</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pPr rtl="0"/>
            <a:r>
              <a:rPr lang="vi" b="0" i="0" u="none" baseline="0"/>
              <a:t>PM 8-17</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pPr algn="l" rtl="0"/>
            <a:r>
              <a:rPr lang="vi" b="0" i="0" u="none" baseline="0" dirty="0"/>
              <a:t>Xem lại tài liệu cho buổi học tiếp theo </a:t>
            </a:r>
          </a:p>
          <a:p>
            <a:pPr algn="l" rtl="0"/>
            <a:r>
              <a:rPr lang="vi" b="0" i="0" u="none" baseline="0" dirty="0"/>
              <a:t>Mặc quần áo phù hợp cho buổi học tiếp theo </a:t>
            </a:r>
          </a:p>
        </p:txBody>
      </p:sp>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p:txBody>
          <a:bodyPr>
            <a:normAutofit/>
          </a:bodyPr>
          <a:lstStyle/>
          <a:p>
            <a:pPr algn="l" rtl="0"/>
            <a:r>
              <a:rPr lang="vi" b="1" i="1" u="none" baseline="0"/>
              <a:t>Bài tập Về nhà</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pPr algn="l" rtl="0"/>
            <a:r>
              <a:rPr lang="vi" b="0" i="0" u="none" baseline="0" dirty="0"/>
              <a:t>Đào tạo Cơ bản cho CERT Bài 8: CERT và Khủng bố</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pPr algn="r" rtl="0"/>
            <a:r>
              <a:rPr lang="vi" b="0" i="0" u="none" baseline="0" dirty="0"/>
              <a:t>8-20</a:t>
            </a:r>
          </a:p>
        </p:txBody>
      </p:sp>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pPr rtl="0"/>
            <a:r>
              <a:rPr lang="vi" b="0" i="0" u="none" baseline="0" dirty="0"/>
              <a:t>PM 8-18</a:t>
            </a:r>
          </a:p>
        </p:txBody>
      </p:sp>
      <p:pic>
        <p:nvPicPr>
          <p:cNvPr id="6" name="Picture 5" descr="Bài tập Về nhà. Hình ảnh bốn tình nguyện viên giúp đỡ một nạn nhân.">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lgn="l" rtl="0">
              <a:spcBef>
                <a:spcPts val="400"/>
              </a:spcBef>
            </a:pPr>
            <a:r>
              <a:rPr lang="vi" sz="2500" b="1" i="0" u="none" baseline="0" dirty="0"/>
              <a:t>Nơi trú ẩn tại chỗ: niêm phong một căn phòng</a:t>
            </a:r>
          </a:p>
          <a:p>
            <a:pPr lvl="1" algn="l" rtl="0">
              <a:spcBef>
                <a:spcPts val="400"/>
              </a:spcBef>
            </a:pPr>
            <a:r>
              <a:rPr lang="vi" sz="2000" b="0" i="0" u="none" baseline="0" dirty="0"/>
              <a:t>Xác định một căn phòng bên trong</a:t>
            </a:r>
          </a:p>
          <a:p>
            <a:pPr lvl="1" algn="l" rtl="0">
              <a:spcBef>
                <a:spcPts val="400"/>
              </a:spcBef>
            </a:pPr>
            <a:r>
              <a:rPr lang="vi" sz="2000" b="0" i="0" u="none" baseline="0" dirty="0"/>
              <a:t>Ở lại trong vài giờ</a:t>
            </a:r>
          </a:p>
          <a:p>
            <a:pPr lvl="1" algn="l" rtl="0">
              <a:spcBef>
                <a:spcPts val="400"/>
              </a:spcBef>
            </a:pPr>
            <a:r>
              <a:rPr lang="vi" sz="2000" b="0" i="0" u="none" baseline="0" dirty="0"/>
              <a:t>Tích trữ các vật dụng </a:t>
            </a:r>
          </a:p>
          <a:p>
            <a:pPr algn="l" rtl="0">
              <a:spcBef>
                <a:spcPts val="400"/>
              </a:spcBef>
            </a:pPr>
            <a:r>
              <a:rPr lang="vi" sz="2500" b="1" i="0" u="none" baseline="0" dirty="0"/>
              <a:t>Nơi trú ẩn cho thời gian lâu dài</a:t>
            </a:r>
          </a:p>
          <a:p>
            <a:pPr lvl="1" algn="l" rtl="0">
              <a:spcBef>
                <a:spcPts val="400"/>
              </a:spcBef>
            </a:pPr>
            <a:r>
              <a:rPr lang="vi" sz="2000" b="0" i="0" u="none" baseline="0" dirty="0"/>
              <a:t>Ở lại vài ngày hoặc tối đa 2 tuần</a:t>
            </a:r>
          </a:p>
          <a:p>
            <a:pPr lvl="1" algn="l" rtl="0">
              <a:spcBef>
                <a:spcPts val="400"/>
              </a:spcBef>
            </a:pPr>
            <a:r>
              <a:rPr lang="vi" sz="2000" b="0" i="0" u="none" baseline="0" dirty="0"/>
              <a:t>Tích trữ các vật dụng trong tình huống khẩn cấp </a:t>
            </a:r>
          </a:p>
          <a:p>
            <a:pPr algn="l" rtl="0">
              <a:spcBef>
                <a:spcPts val="400"/>
              </a:spcBef>
            </a:pPr>
            <a:r>
              <a:rPr lang="vi" sz="2500" b="1" i="0" u="none" baseline="0" dirty="0"/>
              <a:t>Nơi chăm sóc cho nhiều người hoặc nơi trú ẩn của cộng đồng</a:t>
            </a:r>
          </a:p>
          <a:p>
            <a:pPr lvl="1" algn="l" rtl="0">
              <a:spcBef>
                <a:spcPts val="400"/>
              </a:spcBef>
            </a:pPr>
            <a:r>
              <a:rPr lang="vi" sz="2000" b="0" i="0" u="none" baseline="0" dirty="0"/>
              <a:t>Lấy bộ dụng cụ sử dụng trong 3 ngày khi thảm họa xảy ra</a:t>
            </a:r>
          </a:p>
          <a:p>
            <a:pPr lvl="1" algn="l" rtl="0">
              <a:spcBef>
                <a:spcPts val="400"/>
              </a:spcBef>
            </a:pPr>
            <a:r>
              <a:rPr lang="vi" sz="2000" b="0" i="0" u="none" baseline="0" dirty="0"/>
              <a:t>Nơi trú ẩn sẽ cung cấp hầu hết các vật dụng </a:t>
            </a:r>
          </a:p>
          <a:p>
            <a:pPr algn="l" rtl="0">
              <a:spcBef>
                <a:spcPts val="400"/>
              </a:spcBef>
            </a:pPr>
            <a:endParaRPr lang="vi" dirty="0"/>
          </a:p>
          <a:p>
            <a:pPr lvl="1" algn="l" rtl="0">
              <a:spcBef>
                <a:spcPts val="400"/>
              </a:spcBef>
            </a:pPr>
            <a:endParaRPr lang="vi" dirty="0"/>
          </a:p>
          <a:p>
            <a:pPr algn="l" rtl="0">
              <a:spcBef>
                <a:spcPts val="400"/>
              </a:spcBef>
            </a:pPr>
            <a:endParaRPr lang="vi" dirty="0"/>
          </a:p>
        </p:txBody>
      </p:sp>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p:txBody>
          <a:bodyPr/>
          <a:lstStyle/>
          <a:p>
            <a:pPr algn="l" rtl="0"/>
            <a:r>
              <a:rPr lang="vi" b="1" i="1" u="none" baseline="0"/>
              <a:t>Trú ẩn</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pPr algn="r" rtl="0"/>
            <a:r>
              <a:rPr lang="vi" b="0" i="0" u="none" baseline="0"/>
              <a:t>1-25</a:t>
            </a:r>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pPr rtl="0"/>
            <a:r>
              <a:rPr lang="vi" b="0" i="0" u="none" baseline="0"/>
              <a:t>PM 1-19</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pPr algn="l" rtl="0"/>
            <a:r>
              <a:rPr lang="vi" b="0" i="0" u="none" baseline="0"/>
              <a:t>Giảm thiểu nghĩa là giảm thiệt hại về tính mạng và tài sản bằng cách giảm bớt tác động của thảm họa, bao gồm mọi hoạt động ngăn chặn tình huống khẩn cấp hoặc giảm tác động của các mối nguy </a:t>
            </a:r>
          </a:p>
          <a:p>
            <a:pPr algn="l" rtl="0"/>
            <a:r>
              <a:rPr lang="vi" b="0" i="0" u="none" baseline="0"/>
              <a:t>Các thành viên CERT nên có bảo hiểm đầy đủ dành cho chủ nhà </a:t>
            </a:r>
          </a:p>
          <a:p>
            <a:pPr lvl="1" algn="l" rtl="0"/>
            <a:r>
              <a:rPr lang="vi" b="0" i="0" u="none" baseline="0"/>
              <a:t>Và có bảo hiểm lũ lụt nếu sống trong vùng có khả năng bị lũ lụt </a:t>
            </a:r>
          </a:p>
          <a:p>
            <a:endParaRPr lang="vi" dirty="0"/>
          </a:p>
        </p:txBody>
      </p:sp>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p:txBody>
          <a:bodyPr/>
          <a:lstStyle/>
          <a:p>
            <a:pPr algn="l" rtl="0"/>
            <a:r>
              <a:rPr lang="vi" b="1" i="1" u="none" baseline="0"/>
              <a:t>Giảm thiểu</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pPr algn="r" rtl="0"/>
            <a:r>
              <a:rPr lang="vi" b="0" i="0" u="none" baseline="0"/>
              <a:t>1-26</a:t>
            </a:r>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pPr rtl="0"/>
            <a:r>
              <a:rPr lang="vi" b="0" i="0" u="none" baseline="0"/>
              <a:t>PM 1-20</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pPr algn="l" rtl="0"/>
            <a:r>
              <a:rPr lang="vi" b="0" i="0" u="none" baseline="0"/>
              <a:t>Gắn chặt nhà vào nền móng </a:t>
            </a:r>
          </a:p>
          <a:p>
            <a:pPr algn="l" rtl="0"/>
            <a:r>
              <a:rPr lang="vi" b="0" i="0" u="none" baseline="0"/>
              <a:t>Lắp đặt giàn khung đỡ hoặc dây đai tránh bão để làm mái nhà thêm chắc chắn </a:t>
            </a:r>
          </a:p>
          <a:p>
            <a:pPr algn="l" rtl="0"/>
            <a:r>
              <a:rPr lang="vi" b="0" i="0" u="none" baseline="0"/>
              <a:t>Buộc bình propane và ống khói bằng dây đai </a:t>
            </a:r>
          </a:p>
          <a:p>
            <a:pPr algn="l" rtl="0"/>
            <a:r>
              <a:rPr lang="vi" b="0" i="0" u="none" baseline="0"/>
              <a:t>Chằng buộc nhà di động chặt vào nền nhà của nó </a:t>
            </a:r>
          </a:p>
          <a:p>
            <a:pPr algn="l" rtl="0"/>
            <a:r>
              <a:rPr lang="vi" b="0" i="0" u="none" baseline="0"/>
              <a:t>Nâng cao các tiện ích </a:t>
            </a:r>
          </a:p>
          <a:p>
            <a:pPr algn="l" rtl="0"/>
            <a:r>
              <a:rPr lang="vi" b="0" i="0" u="none" baseline="0"/>
              <a:t>Xây một căn phòng an toàn </a:t>
            </a:r>
          </a:p>
        </p:txBody>
      </p:sp>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a:xfrm>
            <a:off x="315142" y="320678"/>
            <a:ext cx="6243920" cy="1017672"/>
          </a:xfrm>
        </p:spPr>
        <p:txBody>
          <a:bodyPr>
            <a:normAutofit fontScale="90000"/>
          </a:bodyPr>
          <a:lstStyle/>
          <a:p>
            <a:pPr algn="l" rtl="0"/>
            <a:r>
              <a:rPr lang="vi" b="1" i="1" u="none" baseline="0" dirty="0"/>
              <a:t>Các Biện pháp Giảm thiểu Dựa trên Cấu trúc Nhà</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pPr algn="r" rtl="0"/>
            <a:r>
              <a:rPr lang="vi" b="0" i="0" u="none" baseline="0"/>
              <a:t>1-27</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pPr rtl="0"/>
            <a:r>
              <a:rPr lang="vi" b="0" i="0" u="none" baseline="0"/>
              <a:t>PM 1-20</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pPr algn="l" rtl="0"/>
            <a:r>
              <a:rPr lang="vi" b="0" i="0" u="none" baseline="0" dirty="0"/>
              <a:t>Các CERT có thể:</a:t>
            </a:r>
          </a:p>
          <a:p>
            <a:pPr lvl="1" algn="l" rtl="0"/>
            <a:r>
              <a:rPr lang="vi" b="0" i="0" u="none" baseline="0" dirty="0"/>
              <a:t>Hỗ trợ nhân viên dịch vụ khẩn cấp khi được yêu cầu theo quy trình vận hành tiêu chuẩn (SOP) được lập bởi cơ quan tài trợ và theo khu vực đào tạo </a:t>
            </a:r>
          </a:p>
          <a:p>
            <a:pPr lvl="1" algn="l" rtl="0"/>
            <a:r>
              <a:rPr lang="vi" b="0" i="0" u="none" baseline="0" dirty="0"/>
              <a:t>Đảm nhiệm một số chức năng tương tự như nhân viên dịch vụ khẩn cấp sau thảm họa </a:t>
            </a:r>
          </a:p>
          <a:p>
            <a:pPr lvl="1" algn="l" rtl="0"/>
            <a:r>
              <a:rPr lang="vi" b="0" i="0" u="none" baseline="0" dirty="0"/>
              <a:t>Chuẩn bị cho các gia đình và các cộng đồng trước tình huống khẩn cấp và hỗ trợ cho những người hàng xóm trong tình huống khẩn cấp khi những phản ứng viên đầu tiên chưa có mặt ngay lập tức </a:t>
            </a:r>
          </a:p>
        </p:txBody>
      </p:sp>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p:txBody>
          <a:bodyPr/>
          <a:lstStyle/>
          <a:p>
            <a:pPr algn="l" rtl="0"/>
            <a:r>
              <a:rPr lang="vi" b="1" i="1" u="none" baseline="0" dirty="0"/>
              <a:t>Chuẩn bị</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pPr algn="l" rtl="0"/>
            <a:r>
              <a:rPr lang="vi" b="0" i="0" u="none" baseline="0"/>
              <a:t>Đào tạo Cơ bản cho CERT Bài 1: Chuẩn bị Sẵn sàng cho Thảm họa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pPr algn="r" rtl="0"/>
            <a:r>
              <a:rPr lang="vi" b="0" i="0" u="none" baseline="0"/>
              <a:t>1-1</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pPr rtl="0"/>
            <a:r>
              <a:rPr lang="vi" b="0" i="0" u="none" baseline="0"/>
              <a:t>PM 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normAutofit/>
          </a:bodyPr>
          <a:lstStyle/>
          <a:p>
            <a:pPr algn="l" rtl="0"/>
            <a:r>
              <a:rPr lang="vi" sz="2600" b="0" i="0" u="none" baseline="0" dirty="0"/>
              <a:t>Gắn chắc các đồ nội thất nặng </a:t>
            </a:r>
          </a:p>
          <a:p>
            <a:pPr algn="l" rtl="0"/>
            <a:r>
              <a:rPr lang="vi" sz="2600" b="0" i="0" u="none" baseline="0" dirty="0"/>
              <a:t>Gắn các trang thiết bị và thiết bị văn phòng </a:t>
            </a:r>
          </a:p>
          <a:p>
            <a:pPr algn="l" rtl="0"/>
            <a:r>
              <a:rPr lang="vi" sz="2600" b="0" i="0" u="none" baseline="0" dirty="0"/>
              <a:t>Lắp cánh các cửa tủ tránh trẻ em nghịch phá </a:t>
            </a:r>
          </a:p>
          <a:p>
            <a:pPr algn="l" rtl="0"/>
            <a:r>
              <a:rPr lang="vi" sz="2600" b="0" i="0" u="none" baseline="0" dirty="0"/>
              <a:t>Xác định vị trí và dán nhãn các chốt khóa gas, điện, và nước </a:t>
            </a:r>
          </a:p>
          <a:p>
            <a:pPr algn="l" rtl="0"/>
            <a:r>
              <a:rPr lang="vi" sz="2600" b="0" i="0" u="none" baseline="0" dirty="0"/>
              <a:t>Gắn chặt máy nước nóng và lắp đặt đường gas linh hoạt </a:t>
            </a:r>
          </a:p>
          <a:p>
            <a:pPr algn="l" rtl="0"/>
            <a:r>
              <a:rPr lang="vi" sz="2600" b="0" i="0" u="none" baseline="0" dirty="0"/>
              <a:t>Lắp đặt cửa chớp tránh bão </a:t>
            </a:r>
          </a:p>
        </p:txBody>
      </p:sp>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a:xfrm>
            <a:off x="297558" y="197583"/>
            <a:ext cx="7940834" cy="1017672"/>
          </a:xfrm>
        </p:spPr>
        <p:txBody>
          <a:bodyPr>
            <a:normAutofit fontScale="90000"/>
          </a:bodyPr>
          <a:lstStyle/>
          <a:p>
            <a:pPr algn="l" rtl="0"/>
            <a:r>
              <a:rPr lang="vi" b="1" i="1" u="none" baseline="0" dirty="0"/>
              <a:t>Các biện pháp Giảm thiểu rủi ro Không dựa trên Cấu trúc</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pPr algn="r" rtl="0"/>
            <a:r>
              <a:rPr lang="vi" b="0" i="0" u="none" baseline="0"/>
              <a:t>1-28</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pPr rtl="0"/>
            <a:r>
              <a:rPr lang="vi" b="0" i="0" u="none" baseline="0"/>
              <a:t>PM 1-20</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pPr algn="l" rtl="0"/>
            <a:r>
              <a:rPr lang="vi" b="0" i="0" u="none" baseline="0" dirty="0"/>
              <a:t>Cách giảm thiểu rủi ro không dựa trên cấu trúc nhà theo từng loại thảm họa khác nhau:</a:t>
            </a:r>
          </a:p>
          <a:p>
            <a:pPr lvl="1" algn="l" rtl="0"/>
            <a:r>
              <a:rPr lang="vi" b="0" i="0" u="none" baseline="0" dirty="0"/>
              <a:t>Cháy nổ tại nhà: Thanh chống trộm và khóa trên các cửa sổ bên ngoài nhà có thể dễ dàng mở từ bên trong</a:t>
            </a:r>
          </a:p>
          <a:p>
            <a:pPr lvl="1" algn="l" rtl="0"/>
            <a:r>
              <a:rPr lang="vi" b="0" i="0" u="none" baseline="0" dirty="0"/>
              <a:t>Lở đất: Các phụ kiện lắp ráp linh hoạt có khả năng chống gãy tốt hơn</a:t>
            </a:r>
          </a:p>
          <a:p>
            <a:pPr lvl="1" algn="l" rtl="0"/>
            <a:r>
              <a:rPr lang="vi" b="0" i="0" u="none" baseline="0" dirty="0"/>
              <a:t>Cháy rừng: Giảm các nguồn nhiên liệu</a:t>
            </a:r>
          </a:p>
          <a:p>
            <a:pPr lvl="2" algn="l" rtl="0"/>
            <a:r>
              <a:rPr lang="vi" b="0" i="0" u="none" baseline="0" dirty="0"/>
              <a:t>Tránh sử dụng vật liệu hoặc tấm lợp bằng gỗ</a:t>
            </a:r>
          </a:p>
          <a:p>
            <a:pPr lvl="2" algn="l" rtl="0"/>
            <a:r>
              <a:rPr lang="vi" b="0" i="0" u="none" baseline="0" dirty="0"/>
              <a:t>Dọn sạch những xác cây cối dễ cháy cách nhà đến 30 feet và loại bỏ dây leo khỏi tường nhà </a:t>
            </a:r>
          </a:p>
          <a:p>
            <a:pPr lvl="1" algn="l" rtl="0"/>
            <a:endParaRPr lang="vi" dirty="0"/>
          </a:p>
          <a:p>
            <a:endParaRPr lang="vi" dirty="0"/>
          </a:p>
        </p:txBody>
      </p:sp>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a:xfrm>
            <a:off x="315142" y="320678"/>
            <a:ext cx="6717425" cy="1017672"/>
          </a:xfrm>
        </p:spPr>
        <p:txBody>
          <a:bodyPr>
            <a:normAutofit fontScale="90000"/>
          </a:bodyPr>
          <a:lstStyle/>
          <a:p>
            <a:pPr algn="l" rtl="0"/>
            <a:r>
              <a:rPr lang="vi" b="1" i="1" u="none" baseline="0" dirty="0"/>
              <a:t>Làm cho nhà của Quý vị trở nên Chắc chắn</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pPr algn="r" rtl="0"/>
            <a:r>
              <a:rPr lang="vi" b="0" i="0" u="none" baseline="0"/>
              <a:t>1-29</a:t>
            </a:r>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pPr rtl="0"/>
            <a:r>
              <a:rPr lang="vi" b="0" i="0" u="none" baseline="0"/>
              <a:t>PM 1-21</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pPr algn="l" rtl="0"/>
            <a:r>
              <a:rPr lang="vi" b="0" i="0" u="none" baseline="0" dirty="0"/>
              <a:t>Các CERT ứng phó sau thảm họa bằng cách:</a:t>
            </a:r>
          </a:p>
          <a:p>
            <a:pPr lvl="1" algn="l" rtl="0"/>
            <a:r>
              <a:rPr lang="vi" b="0" i="0" u="none" baseline="0" dirty="0"/>
              <a:t>Điều trị các chấn thương đe dọa tính mạng cho đến khi nhận được hỗ trợ chuyên nghiệp</a:t>
            </a:r>
          </a:p>
          <a:p>
            <a:pPr lvl="1" algn="l" rtl="0"/>
            <a:r>
              <a:rPr lang="vi" b="0" i="0" u="none" baseline="0" dirty="0"/>
              <a:t>Giúp những nạn nhân sau thảm họa đối phó với những căng thẳng cảm xúc của họ</a:t>
            </a:r>
          </a:p>
          <a:p>
            <a:pPr lvl="1" algn="l" rtl="0"/>
            <a:r>
              <a:rPr lang="vi" b="0" i="0" u="none" baseline="0" dirty="0"/>
              <a:t>Xác định vị trí và tắt các tiện ích, nếu làm như vậy an toàn</a:t>
            </a:r>
          </a:p>
          <a:p>
            <a:pPr lvl="1" algn="l" rtl="0"/>
            <a:r>
              <a:rPr lang="vi" b="0" i="0" u="none" baseline="0" dirty="0"/>
              <a:t>Dập tắt đám cháy nhỏ</a:t>
            </a:r>
          </a:p>
          <a:p>
            <a:pPr lvl="1" algn="l" rtl="0"/>
            <a:r>
              <a:rPr lang="vi" b="0" i="0" u="none" baseline="0" dirty="0"/>
              <a:t>Tiến hành các hoạt động tìm kiếm và cứu hộ đơn giản </a:t>
            </a:r>
          </a:p>
          <a:p>
            <a:endParaRPr lang="vi" dirty="0"/>
          </a:p>
        </p:txBody>
      </p:sp>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a:xfrm>
            <a:off x="315142" y="320678"/>
            <a:ext cx="6454935" cy="1017672"/>
          </a:xfrm>
        </p:spPr>
        <p:txBody>
          <a:bodyPr>
            <a:noAutofit/>
          </a:bodyPr>
          <a:lstStyle/>
          <a:p>
            <a:pPr algn="l" rtl="0"/>
            <a:r>
              <a:rPr lang="vi" b="1" i="1" u="none" baseline="0" dirty="0"/>
              <a:t>CERT Ứng phó với Thảm họa</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pPr algn="r" rtl="0"/>
            <a:r>
              <a:rPr lang="vi" b="0" i="0" u="none" baseline="0"/>
              <a:t>1-30</a:t>
            </a:r>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pPr rtl="0"/>
            <a:r>
              <a:rPr lang="vi" b="0" i="0" u="none" baseline="0"/>
              <a:t>PM 1-22</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ơ đồ tổ chức cho CERT. Trên cùng là một nút có tên “Sự Phối hợp của Cơ quan Chính phủ”. Ngay phía dưới là “Trưởng phòng” và ngay phía dưới là 4 Trưởng phòng. Trưởng phòng Hoạt động xử lý việc Cứu hỏa, Tìm kiếm &amp; cứu nạn và Y tế. Trưởng phòng Kế hoạch xử lý các Tài liệu và các Tình trạng Sự cố. Hai trưởng phòng khác là Trưởng phòng Hậu cần và Trưởng phòng Hành chính.">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686065"/>
            <a:ext cx="7509796" cy="4027783"/>
          </a:xfrm>
        </p:spPr>
      </p:pic>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p:txBody>
          <a:bodyPr/>
          <a:lstStyle/>
          <a:p>
            <a:pPr algn="l" rtl="0"/>
            <a:r>
              <a:rPr lang="vi" b="1" i="1" u="none" baseline="0" dirty="0"/>
              <a:t>Tổ chức CERT</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pPr algn="r" rtl="0"/>
            <a:r>
              <a:rPr lang="vi" b="0" i="0" u="none" baseline="0"/>
              <a:t>1-31</a:t>
            </a:r>
          </a:p>
        </p:txBody>
      </p:sp>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pPr rtl="0"/>
            <a:r>
              <a:rPr lang="vi" b="0" i="0" u="none" baseline="0"/>
              <a:t>PM 1-23</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p:txBody>
          <a:bodyPr>
            <a:normAutofit/>
          </a:bodyPr>
          <a:lstStyle/>
          <a:p>
            <a:pPr algn="l" rtl="0"/>
            <a:r>
              <a:rPr lang="vi" sz="2400" b="0" i="0" u="none" baseline="0" dirty="0"/>
              <a:t>Mũ bảo hiểm</a:t>
            </a:r>
          </a:p>
          <a:p>
            <a:pPr algn="l" rtl="0"/>
            <a:r>
              <a:rPr lang="vi" sz="2400" b="0" i="0" u="none" baseline="0" dirty="0"/>
              <a:t>Kính bảo hộ</a:t>
            </a:r>
          </a:p>
          <a:p>
            <a:pPr algn="l" rtl="0"/>
            <a:r>
              <a:rPr lang="vi" sz="2400" b="0" i="0" u="none" baseline="0" dirty="0"/>
              <a:t>Khẩu trang N95</a:t>
            </a:r>
          </a:p>
          <a:p>
            <a:pPr algn="l" rtl="0"/>
            <a:r>
              <a:rPr lang="vi" sz="2400" b="0" i="0" u="none" baseline="0" dirty="0"/>
              <a:t>Găng tay</a:t>
            </a:r>
            <a:endParaRPr lang="en-US" sz="2400" b="0" i="0" u="none" baseline="0" dirty="0"/>
          </a:p>
          <a:p>
            <a:pPr marL="0" indent="0" algn="l" rtl="0">
              <a:buNone/>
            </a:pPr>
            <a:r>
              <a:rPr lang="vi" sz="2400" b="0" i="0" u="none" baseline="0" dirty="0"/>
              <a:t> (để lao động và không chứa latex)</a:t>
            </a:r>
          </a:p>
          <a:p>
            <a:pPr algn="l" rtl="0"/>
            <a:r>
              <a:rPr lang="vi" sz="2400" b="0" i="0" u="none" baseline="0" dirty="0"/>
              <a:t>Giày chắc chắn hoặc ủng lao động</a:t>
            </a:r>
          </a:p>
        </p:txBody>
      </p:sp>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p:txBody>
          <a:bodyPr>
            <a:normAutofit fontScale="90000"/>
          </a:bodyPr>
          <a:lstStyle/>
          <a:p>
            <a:pPr algn="l" rtl="0"/>
            <a:r>
              <a:rPr lang="vi" b="1" i="1" u="none" baseline="0" dirty="0"/>
              <a:t>Thiết bị Bảo hộ Cá nhân</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pPr algn="l" rtl="0"/>
            <a:r>
              <a:rPr lang="vi" b="0" i="0" u="none" baseline="0" dirty="0"/>
              <a:t>Đào tạo Cơ bản cho CERT Bài 1: Chuẩn bị Sẵn sàng cho Thảm họa</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pPr algn="r" rtl="0"/>
            <a:r>
              <a:rPr lang="vi" b="0" i="0" u="none" baseline="0" dirty="0"/>
              <a:t>1-32</a:t>
            </a:r>
          </a:p>
        </p:txBody>
      </p:sp>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pPr rtl="0"/>
            <a:r>
              <a:rPr lang="vi" b="0" i="0" u="none" baseline="0" dirty="0"/>
              <a:t>PM 1-24</a:t>
            </a:r>
          </a:p>
        </p:txBody>
      </p:sp>
      <p:pic>
        <p:nvPicPr>
          <p:cNvPr id="9" name="Content Placeholder 7" descr="Tám vật phẩm trên bục gỗ, giày lao động màu nâu, kính bảo hộ trong, nón lao động màu xanh lá cây tươi sáng với CERT, Biểu tượng Nhóm Phản ứng Khẩn cấp Cộng đồng. Ba lô có khóa kéo màu xanh đậm có biểu tượng CERT màu vàng. Bao tay lao động, bao tay cao su và mặt nạ chống bụi chỉ dùng một lần.">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849" y="1656566"/>
            <a:ext cx="3702372" cy="2750042"/>
          </a:xfrm>
          <a:prstGeom prst="rect">
            <a:avLst/>
          </a:prstGeom>
        </p:spPr>
      </p:pic>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p:txBody>
          <a:bodyPr/>
          <a:lstStyle/>
          <a:p>
            <a:pPr algn="l" rtl="0"/>
            <a:r>
              <a:rPr lang="vi" b="1" i="1" u="none" baseline="0" dirty="0"/>
              <a:t>CERT trong Thực tế</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pPr algn="l" rtl="0"/>
            <a:r>
              <a:rPr lang="vi" b="0" i="0" u="none" baseline="0" dirty="0"/>
              <a:t>Đào tạo Cơ bản cho CERT Bài 1: Chuẩn bị Sẵn sàng cho Thảm họa</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pPr algn="r" rtl="0"/>
            <a:r>
              <a:rPr lang="vi" b="0" i="0" u="none" baseline="0" dirty="0"/>
              <a:t>1-33</a:t>
            </a:r>
          </a:p>
        </p:txBody>
      </p:sp>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pPr rtl="0"/>
            <a:r>
              <a:rPr lang="vi" b="0" i="0" u="none" baseline="0" dirty="0"/>
              <a:t>PM 1-24</a:t>
            </a:r>
          </a:p>
        </p:txBody>
      </p:sp>
      <p:pic>
        <p:nvPicPr>
          <p:cNvPr id="9" name="Picture 8" descr="Ba người cùng nhau mặc một chiếc áo khoác màu vàng sáng. và hai người khác mặc áo lao động CERT màu xanh đậm hơn đang giao tiếp với nhau.">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Một nhóm các cá nhân trong một lớp học. Tất cả mặc áo loa động màu vàng với CERT, biểu tượng Nhóm Phản ứng Khẩn cấp Cộng đồng ở mặt sau. Họ đang được đào tạo trong khóa học an toàn CERT.">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Một nhóm người đội nón lao động đang làm vững ô cửa bằng khung gỗ lớn. Những người khác xung quanh giá đỡ đang bảo vệ miếng gỗ lớn để nó giữ nguyên vị trí.">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a:bodyPr>
          <a:lstStyle/>
          <a:p>
            <a:pPr algn="l" rtl="0">
              <a:lnSpc>
                <a:spcPct val="110000"/>
              </a:lnSpc>
              <a:spcBef>
                <a:spcPts val="600"/>
              </a:spcBef>
            </a:pPr>
            <a:r>
              <a:rPr lang="vi" sz="2200" b="0" i="0" u="none" baseline="0" dirty="0"/>
              <a:t>Xác định và hỗ trợ những người hàng xóm/đồng nghiệp có thể đang cần hỗ trợ </a:t>
            </a:r>
          </a:p>
          <a:p>
            <a:pPr algn="l" rtl="0">
              <a:lnSpc>
                <a:spcPct val="110000"/>
              </a:lnSpc>
              <a:spcBef>
                <a:spcPts val="600"/>
              </a:spcBef>
            </a:pPr>
            <a:r>
              <a:rPr lang="vi" sz="2200" b="0" i="0" u="none" baseline="0" dirty="0"/>
              <a:t>Phân phối các vật dụng đã được chuẩn bị; làm thử </a:t>
            </a:r>
          </a:p>
          <a:p>
            <a:pPr algn="l" rtl="0">
              <a:lnSpc>
                <a:spcPct val="110000"/>
              </a:lnSpc>
              <a:spcBef>
                <a:spcPts val="600"/>
              </a:spcBef>
            </a:pPr>
            <a:r>
              <a:rPr lang="vi" sz="2200" b="0" i="0" u="none" baseline="0" dirty="0"/>
              <a:t>Các quầy của nhân viên sơ cứu tại các sự kiện đặc biệt </a:t>
            </a:r>
          </a:p>
          <a:p>
            <a:pPr algn="l" rtl="0">
              <a:lnSpc>
                <a:spcPct val="110000"/>
              </a:lnSpc>
              <a:spcBef>
                <a:spcPts val="600"/>
              </a:spcBef>
            </a:pPr>
            <a:r>
              <a:rPr lang="vi" sz="2200" b="0" i="0" u="none" baseline="0" dirty="0"/>
              <a:t>Hỗ trợ lắp đặt thiết bị báo khói </a:t>
            </a:r>
          </a:p>
          <a:p>
            <a:pPr algn="l" rtl="0">
              <a:lnSpc>
                <a:spcPct val="110000"/>
              </a:lnSpc>
              <a:spcBef>
                <a:spcPts val="600"/>
              </a:spcBef>
            </a:pPr>
            <a:r>
              <a:rPr lang="vi" sz="2200" b="0" i="0" u="none" baseline="0" dirty="0"/>
              <a:t>Tham gia quản lý tuyến đường diễu hành </a:t>
            </a:r>
          </a:p>
        </p:txBody>
      </p:sp>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p:txBody>
          <a:bodyPr>
            <a:normAutofit fontScale="90000"/>
          </a:bodyPr>
          <a:lstStyle/>
          <a:p>
            <a:pPr algn="l" rtl="0"/>
            <a:r>
              <a:rPr lang="vi" b="1" i="1" u="none" baseline="0" dirty="0"/>
              <a:t>Các Vai trò khi Không Xảy ra Thảm họa</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pPr algn="r" rtl="0"/>
            <a:r>
              <a:rPr lang="vi" b="0" i="0" u="none" baseline="0"/>
              <a:t>1-34</a:t>
            </a:r>
          </a:p>
        </p:txBody>
      </p:sp>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pPr rtl="0"/>
            <a:r>
              <a:rPr lang="vi" b="0" i="0" u="none" baseline="0"/>
              <a:t>PM 1-24</a:t>
            </a:r>
          </a:p>
        </p:txBody>
      </p:sp>
      <p:pic>
        <p:nvPicPr>
          <p:cNvPr id="15" name="Content Placeholder 7" descr="Cộng đồng CERT, Khẩn cấp, Đội Phản ứng, Lều màu xanh với chữ màu vàng. Một bảng bố trí các sản phẩm an toàn trước mặt bao gồm mũ lao động màu vàng, chai nước và giấy tờ về chương trình CERT. Các thành viên nhóm CERT bên trong lều và cung cấp thông tin cho công chúng về chương trình.">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pPr algn="l" rtl="0"/>
            <a:r>
              <a:rPr lang="vi" b="0" i="0" u="none" baseline="0" dirty="0"/>
              <a:t>Các thành viên CERT thường được bảo vệ bởi:</a:t>
            </a:r>
          </a:p>
          <a:p>
            <a:pPr lvl="1" algn="l" rtl="0"/>
            <a:r>
              <a:rPr lang="vi" b="0" i="0" u="none" baseline="0" dirty="0"/>
              <a:t>Luật “Good Samaritan” (Luật người nhân hậu)</a:t>
            </a:r>
          </a:p>
          <a:p>
            <a:pPr lvl="1" algn="l" rtl="0"/>
            <a:r>
              <a:rPr lang="vi" b="0" i="0" u="none" baseline="0" dirty="0"/>
              <a:t>Đạo luật Bảo vệ Tình nguyện viên năm 1997</a:t>
            </a:r>
          </a:p>
          <a:p>
            <a:pPr lvl="1" algn="l" rtl="0"/>
            <a:r>
              <a:rPr lang="vi" b="0" i="0" u="none" baseline="0" dirty="0"/>
              <a:t>Các đạo luật Tiểu bang có liên quan </a:t>
            </a:r>
          </a:p>
          <a:p>
            <a:pPr marL="0" indent="0" algn="l" rtl="0">
              <a:buNone/>
            </a:pPr>
            <a:endParaRPr lang="vi" dirty="0"/>
          </a:p>
        </p:txBody>
      </p:sp>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p:txBody>
          <a:bodyPr>
            <a:normAutofit fontScale="90000"/>
          </a:bodyPr>
          <a:lstStyle/>
          <a:p>
            <a:pPr algn="l" rtl="0"/>
            <a:r>
              <a:rPr lang="vi" b="1" i="1" u="none" baseline="0"/>
              <a:t>Bảo vệ Những Nhân viên Hỗ trợ trong Thảm họa</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pPr algn="r" rtl="0"/>
            <a:r>
              <a:rPr lang="vi" b="0" i="0" u="none" baseline="0"/>
              <a:t>1-35</a:t>
            </a:r>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pPr rtl="0"/>
            <a:r>
              <a:rPr lang="vi" b="0" i="0" u="none" baseline="0"/>
              <a:t>PM 1-24</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normAutofit/>
          </a:bodyPr>
          <a:lstStyle/>
          <a:p>
            <a:pPr algn="l" rtl="0"/>
            <a:r>
              <a:rPr lang="vi" sz="2650" b="0" i="0" u="none" baseline="0" dirty="0"/>
              <a:t>Sơ cứu nâng cao</a:t>
            </a:r>
          </a:p>
          <a:p>
            <a:pPr algn="l" rtl="0"/>
            <a:r>
              <a:rPr lang="vi" sz="2650" b="0" i="0" u="none" baseline="0" dirty="0"/>
              <a:t>Các vấn đề về động vật khi thảm họa xảy ra</a:t>
            </a:r>
          </a:p>
          <a:p>
            <a:pPr algn="l" rtl="0"/>
            <a:r>
              <a:rPr lang="vi" sz="2650" b="0" i="0" u="none" baseline="0" dirty="0"/>
              <a:t>Sử dụng Máy Khử Rung Tim Ngoài Tự động (AED)</a:t>
            </a:r>
          </a:p>
          <a:p>
            <a:pPr algn="l" rtl="0"/>
            <a:r>
              <a:rPr lang="vi" sz="2650" b="0" i="0" u="none" baseline="0" dirty="0"/>
              <a:t>Các mối quan hệ cộng đồng</a:t>
            </a:r>
          </a:p>
          <a:p>
            <a:pPr algn="l" rtl="0"/>
            <a:r>
              <a:rPr lang="vi" sz="2650" b="0" i="0" u="none" baseline="0" dirty="0"/>
              <a:t>Các kỹ năng CPR</a:t>
            </a:r>
          </a:p>
          <a:p>
            <a:pPr algn="l" rtl="0"/>
            <a:r>
              <a:rPr lang="vi" sz="2650" b="0" i="0" u="none" baseline="0" dirty="0"/>
              <a:t>Loại bỏ mảnh vỡ</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pPr algn="l" rtl="0"/>
            <a:r>
              <a:rPr lang="vi" sz="2650" b="0" i="0" u="none" baseline="0" dirty="0"/>
              <a:t>Quản lý các hoạt động quyên góp</a:t>
            </a:r>
          </a:p>
          <a:p>
            <a:pPr algn="l" rtl="0"/>
            <a:r>
              <a:rPr lang="vi" sz="2650" b="0" i="0" u="none" baseline="0" dirty="0"/>
              <a:t>Quản lý nơi trú ẩn</a:t>
            </a:r>
          </a:p>
          <a:p>
            <a:pPr algn="l" rtl="0"/>
            <a:r>
              <a:rPr lang="vi" sz="2650" b="0" i="0" u="none" baseline="0" dirty="0"/>
              <a:t>Các mối quan ngại về các nhu cầu đặc biệt</a:t>
            </a:r>
          </a:p>
          <a:p>
            <a:pPr algn="l" rtl="0"/>
            <a:r>
              <a:rPr lang="vi" sz="2650" b="0" i="0" u="none" baseline="0" dirty="0"/>
              <a:t>Kiểm soát giao thông/đám đông</a:t>
            </a:r>
          </a:p>
          <a:p>
            <a:pPr algn="l" rtl="0"/>
            <a:r>
              <a:rPr lang="vi" sz="2650" b="0" i="0" u="none" baseline="0" dirty="0"/>
              <a:t>Kiểm soát các tiện ích</a:t>
            </a:r>
          </a:p>
          <a:p>
            <a:pPr algn="l" rtl="0"/>
            <a:r>
              <a:rPr lang="vi" sz="2650" b="0" i="0" u="none" baseline="0" dirty="0"/>
              <a:t>Các khóa học trực tuyến</a:t>
            </a:r>
          </a:p>
          <a:p>
            <a:pPr marL="0" indent="0" algn="l" rtl="0">
              <a:buNone/>
            </a:pPr>
            <a:endParaRPr lang="vi" dirty="0"/>
          </a:p>
        </p:txBody>
      </p:sp>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p:txBody>
          <a:bodyPr/>
          <a:lstStyle/>
          <a:p>
            <a:pPr algn="l" rtl="0"/>
            <a:r>
              <a:rPr lang="vi" b="1" i="1" u="none" baseline="0"/>
              <a:t>Đào tạo Bổ sung</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pPr algn="r" rtl="0"/>
            <a:r>
              <a:rPr lang="vi" b="0" i="0" u="none" baseline="0"/>
              <a:t>1-36</a:t>
            </a:r>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pPr rtl="0"/>
            <a:r>
              <a:rPr lang="vi" b="0" i="0" u="none" baseline="0"/>
              <a:t>PM 1-26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pPr algn="l" rtl="0"/>
            <a:r>
              <a:rPr lang="vi" b="0" i="0" u="none" baseline="0"/>
              <a:t>Bây giờ quý vị có thể:</a:t>
            </a:r>
          </a:p>
          <a:p>
            <a:pPr lvl="1" algn="l" rtl="0"/>
            <a:r>
              <a:rPr lang="vi" b="0" i="0" u="none" baseline="0"/>
              <a:t>Xác định các vai trò và trách nhiệm đối với sự chuẩn bị của cộng đồng</a:t>
            </a:r>
          </a:p>
          <a:p>
            <a:pPr lvl="1" algn="l" rtl="0"/>
            <a:r>
              <a:rPr lang="vi" b="0" i="0" u="none" baseline="0"/>
              <a:t>Mô tả các loại mối nguy hiểm ảnh hưởng đến cộng đồng, con người, sức khỏe và cơ sở hạ tầng</a:t>
            </a:r>
          </a:p>
          <a:p>
            <a:pPr lvl="1" algn="l" rtl="0"/>
            <a:r>
              <a:rPr lang="vi" b="0" i="0" u="none" baseline="0"/>
              <a:t>Đảm nhiệm các hành động chuẩn bị theo cá nhân và tổ chức</a:t>
            </a:r>
          </a:p>
          <a:p>
            <a:pPr lvl="1" algn="l" rtl="0"/>
            <a:r>
              <a:rPr lang="vi" b="0" i="0" u="none" baseline="0"/>
              <a:t>Mô tả chức năng của các CERT </a:t>
            </a:r>
          </a:p>
        </p:txBody>
      </p:sp>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p:txBody>
          <a:bodyPr/>
          <a:lstStyle/>
          <a:p>
            <a:pPr algn="l" rtl="0"/>
            <a:r>
              <a:rPr lang="vi" b="1" i="1" u="none" baseline="0"/>
              <a:t>Tóm tắt Bài học</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pPr algn="r" rtl="0"/>
            <a:r>
              <a:rPr lang="vi" b="0" i="0" u="none" baseline="0"/>
              <a:t>1-37</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pPr rtl="0"/>
            <a:r>
              <a:rPr lang="vi" b="0" i="0" u="none" baseline="0"/>
              <a:t>PM 1-27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a:xfrm>
            <a:off x="315142" y="1680510"/>
            <a:ext cx="8512974" cy="4053094"/>
          </a:xfrm>
        </p:spPr>
        <p:txBody>
          <a:bodyPr>
            <a:normAutofit/>
          </a:bodyPr>
          <a:lstStyle/>
          <a:p>
            <a:pPr algn="l" rtl="0"/>
            <a:r>
              <a:rPr lang="vi" sz="2400" b="0" i="0" u="none" baseline="0" dirty="0"/>
              <a:t>Bài 1: Chuẩn bị Sẵn sàng cho Thảm họa</a:t>
            </a:r>
          </a:p>
          <a:p>
            <a:pPr algn="l" rtl="0"/>
            <a:r>
              <a:rPr lang="vi" sz="2400" b="0" i="0" u="none" baseline="0" dirty="0"/>
              <a:t>Bài 2: Tổ chức CERT</a:t>
            </a:r>
          </a:p>
          <a:p>
            <a:pPr algn="l" rtl="0"/>
            <a:r>
              <a:rPr lang="vi" sz="2400" b="0" i="0" u="none" baseline="0" dirty="0"/>
              <a:t>Bài 3: Các Hoạt động Y tế khi có Thảm họa Xảy ra, Phần 1</a:t>
            </a:r>
          </a:p>
          <a:p>
            <a:pPr algn="l" rtl="0"/>
            <a:r>
              <a:rPr lang="vi" sz="2400" b="0" i="0" u="none" baseline="0" dirty="0"/>
              <a:t>Bài 4: Các Hoạt động Y tế khi có Thảm họa Xảy ra, Phần 2</a:t>
            </a:r>
          </a:p>
          <a:p>
            <a:pPr algn="l" rtl="0"/>
            <a:r>
              <a:rPr lang="vi" sz="2400" b="0" i="0" u="none" baseline="0" dirty="0"/>
              <a:t>Bài 5: Tâm lý khi có Thảm họa Xảy ra</a:t>
            </a:r>
          </a:p>
          <a:p>
            <a:pPr algn="l" rtl="0"/>
            <a:r>
              <a:rPr lang="vi" sz="2400" b="0" i="0" u="none" baseline="0" dirty="0"/>
              <a:t>Bài 6: An toàn Cháy nổ và Kiểm soát các Tiện ích</a:t>
            </a:r>
          </a:p>
          <a:p>
            <a:pPr algn="l" rtl="0"/>
            <a:r>
              <a:rPr lang="vi" sz="2400" b="0" i="0" u="none" baseline="0" dirty="0"/>
              <a:t>Bài 7: Hoạt động Tìm kiếm và Cứu hộ Đơn giản</a:t>
            </a:r>
          </a:p>
          <a:p>
            <a:pPr algn="l" rtl="0"/>
            <a:r>
              <a:rPr lang="vi" sz="2400" b="0" i="0" u="none" baseline="0" dirty="0"/>
              <a:t>Bài 8: CERT và Khủng bố</a:t>
            </a:r>
          </a:p>
        </p:txBody>
      </p:sp>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p:txBody>
          <a:bodyPr/>
          <a:lstStyle/>
          <a:p>
            <a:pPr algn="l" rtl="0"/>
            <a:r>
              <a:rPr lang="vi" b="1" i="1" u="none" baseline="0" dirty="0"/>
              <a:t>Xem trước Khóa học</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pPr algn="r" rtl="0"/>
            <a:r>
              <a:rPr lang="vi" b="0" i="0" u="none" baseline="0"/>
              <a:t>1-2</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pPr rtl="0"/>
            <a:r>
              <a:rPr lang="vi" b="0" i="0" u="none" baseline="0"/>
              <a:t>PM 1-1</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lgn="l" rtl="0">
              <a:spcBef>
                <a:spcPts val="0"/>
              </a:spcBef>
            </a:pPr>
            <a:r>
              <a:rPr lang="vi" sz="2500" b="0" i="0" u="none" baseline="0" dirty="0"/>
              <a:t>Xem lại thông tin chi tiết trong Bài 1 của Sách hướng dẫn cho Người tham gia </a:t>
            </a:r>
          </a:p>
          <a:p>
            <a:pPr algn="l" rtl="0">
              <a:spcBef>
                <a:spcPts val="0"/>
              </a:spcBef>
            </a:pPr>
            <a:r>
              <a:rPr lang="vi" sz="2500" b="0" i="0" u="none" baseline="0" dirty="0"/>
              <a:t>Đọc và làm quen với Bài 2: Tổ chức CERT trong Sách hướng dẫn cho Người tham gia </a:t>
            </a:r>
          </a:p>
          <a:p>
            <a:pPr algn="l" rtl="0">
              <a:spcBef>
                <a:spcPts val="0"/>
              </a:spcBef>
            </a:pPr>
            <a:r>
              <a:rPr lang="vi" sz="2500" b="0" i="0" u="none" baseline="0" dirty="0"/>
              <a:t>Thảo luận về sự chuẩn bị với gia đình và quý vị bè và lập một kế hoạch liên lạc, bao gồm cả một liên lạc ngoài tiểu bang để “thông báo an toàn”</a:t>
            </a:r>
          </a:p>
          <a:p>
            <a:pPr algn="l" rtl="0">
              <a:spcBef>
                <a:spcPts val="0"/>
              </a:spcBef>
            </a:pPr>
            <a:r>
              <a:rPr lang="vi" sz="2500" b="0" i="0" u="none" baseline="0" dirty="0"/>
              <a:t>Bắt đầu đặt các vật dụng cần thiết ở nhiều địa điểm </a:t>
            </a:r>
          </a:p>
          <a:p>
            <a:pPr algn="l" rtl="0">
              <a:spcBef>
                <a:spcPts val="0"/>
              </a:spcBef>
            </a:pPr>
            <a:r>
              <a:rPr lang="vi" sz="2500" b="0" i="0" u="none" baseline="0" dirty="0"/>
              <a:t>Kiểm tra nhà của quý vị để biết các mối nguy hiểm và xác định các cách để ngăn ngừa các thương tích tiềm tàng </a:t>
            </a:r>
          </a:p>
        </p:txBody>
      </p:sp>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p:txBody>
          <a:bodyPr>
            <a:normAutofit/>
          </a:bodyPr>
          <a:lstStyle/>
          <a:p>
            <a:pPr algn="l" rtl="0"/>
            <a:r>
              <a:rPr lang="vi" b="1" i="1" u="none" baseline="0" dirty="0"/>
              <a:t>Bài tập Về nhà</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pPr algn="r" rtl="0"/>
            <a:r>
              <a:rPr lang="vi" b="0" i="0" u="none" baseline="0"/>
              <a:t>1-38</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pPr rtl="0"/>
            <a:r>
              <a:rPr lang="vi" b="0" i="0" u="none" baseline="0"/>
              <a:t>PM 1-27</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p:txBody>
          <a:bodyPr/>
          <a:lstStyle/>
          <a:p>
            <a:pPr rtl="0"/>
            <a:r>
              <a:rPr lang="vi" b="1" i="0" u="none" baseline="0" dirty="0">
                <a:solidFill>
                  <a:schemeClr val="bg2">
                    <a:lumMod val="25000"/>
                  </a:schemeClr>
                </a:solidFill>
              </a:rPr>
              <a:t>Bài 2: Tổ chức CERT</a:t>
            </a:r>
          </a:p>
        </p:txBody>
      </p:sp>
      <p:sp>
        <p:nvSpPr>
          <p:cNvPr id="4" name="Title 3"/>
          <p:cNvSpPr>
            <a:spLocks noGrp="1"/>
          </p:cNvSpPr>
          <p:nvPr>
            <p:ph type="title" idx="4294967295"/>
          </p:nvPr>
        </p:nvSpPr>
        <p:spPr>
          <a:xfrm>
            <a:off x="0" y="1569580"/>
            <a:ext cx="9144000" cy="906920"/>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sz="5000" dirty="0"/>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pPr algn="l" rtl="0"/>
            <a:r>
              <a:rPr lang="vi" b="0" i="0" u="none" baseline="0"/>
              <a:t>Mô tả cấu trúc tổ chức CERT </a:t>
            </a:r>
          </a:p>
          <a:p>
            <a:pPr algn="l" rtl="0"/>
            <a:r>
              <a:rPr lang="vi" b="0" i="0" u="none" baseline="0"/>
              <a:t>Giải thích Hệ thống Chỉ huy Sự cố (ICS) và cách thức hoạt động của CERT trong cấu trúc này </a:t>
            </a:r>
          </a:p>
          <a:p>
            <a:pPr algn="l" rtl="0"/>
            <a:r>
              <a:rPr lang="vi" b="0" i="0" u="none" baseline="0"/>
              <a:t>Mô tả quá trình đánh giá toàn diện gồm 9 bước </a:t>
            </a:r>
          </a:p>
          <a:p>
            <a:pPr algn="l" rtl="0"/>
            <a:r>
              <a:rPr lang="vi" b="0" i="0" u="none" baseline="0"/>
              <a:t>Mô tả cách sử dụng các tài liệu tiêu chuẩn cho CERT </a:t>
            </a:r>
          </a:p>
        </p:txBody>
      </p:sp>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pPr algn="r" rtl="0"/>
            <a:r>
              <a:rPr lang="vi" b="0" i="0" u="none" baseline="0"/>
              <a:t>2-1</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pPr rtl="0"/>
            <a:r>
              <a:rPr lang="vi" b="0" i="0" u="none" baseline="0"/>
              <a:t>PM 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pPr algn="l" rtl="0"/>
            <a:r>
              <a:rPr lang="vi" b="0" i="0" u="none" baseline="0"/>
              <a:t>Duy trì sự an toàn của những người hỗ trợ trong thảm họa </a:t>
            </a:r>
          </a:p>
          <a:p>
            <a:pPr algn="l" rtl="0"/>
            <a:r>
              <a:rPr lang="vi" b="0" i="0" u="none" baseline="0"/>
              <a:t>Cung cấp thông tin lãnh đạo và cơ cấu tổ chức rõ ràng </a:t>
            </a:r>
          </a:p>
          <a:p>
            <a:pPr algn="l" rtl="0"/>
            <a:r>
              <a:rPr lang="vi" b="0" i="0" u="none" baseline="0"/>
              <a:t>Nâng cao hiệu quả của các nỗ lực cứu hộ </a:t>
            </a:r>
          </a:p>
        </p:txBody>
      </p:sp>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p:txBody>
          <a:bodyPr>
            <a:normAutofit fontScale="90000"/>
          </a:bodyPr>
          <a:lstStyle/>
          <a:p>
            <a:pPr algn="l" rtl="0"/>
            <a:r>
              <a:rPr lang="vi" b="1" i="1" u="none" baseline="0"/>
              <a:t>Các Nguyên tắc Quản lý tại Hiện trường</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pPr algn="r" rtl="0"/>
            <a:r>
              <a:rPr lang="vi" b="0" i="0" u="none" baseline="0"/>
              <a:t>2-2</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pPr rtl="0"/>
            <a:r>
              <a:rPr lang="vi" b="0" i="0" u="none" baseline="0"/>
              <a:t>PM 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normAutofit/>
          </a:bodyPr>
          <a:lstStyle/>
          <a:p>
            <a:pPr algn="l" rtl="0"/>
            <a:r>
              <a:rPr lang="vi" sz="2700" b="0" i="0" u="none" baseline="0" dirty="0"/>
              <a:t>Cơ cấu quản lý được xác định rõ ràng</a:t>
            </a:r>
          </a:p>
          <a:p>
            <a:pPr algn="l" rtl="0"/>
            <a:r>
              <a:rPr lang="vi" sz="2700" b="0" i="0" u="none" baseline="0" dirty="0"/>
              <a:t>Tầm hạn kiểm soát có thể quản lý được</a:t>
            </a:r>
          </a:p>
          <a:p>
            <a:pPr algn="l" rtl="0"/>
            <a:r>
              <a:rPr lang="vi" sz="2700" b="0" i="0" u="none" baseline="0" dirty="0"/>
              <a:t>Thuật ngữ có tính phổ biến</a:t>
            </a:r>
          </a:p>
          <a:p>
            <a:pPr algn="l" rtl="0"/>
            <a:r>
              <a:rPr lang="vi" sz="2700" b="0" i="0" u="none" baseline="0" dirty="0"/>
              <a:t>Giao tiếp hiệu quả</a:t>
            </a:r>
          </a:p>
          <a:p>
            <a:pPr algn="l" rtl="0"/>
            <a:r>
              <a:rPr lang="vi" sz="2700" b="0" i="0" u="none" baseline="0" dirty="0"/>
              <a:t>Các kế hoạch hành động được hợp nhất</a:t>
            </a:r>
          </a:p>
          <a:p>
            <a:pPr algn="l" rtl="0"/>
            <a:r>
              <a:rPr lang="vi" sz="2700" b="0" i="0" u="none" baseline="0" dirty="0"/>
              <a:t>Quản lý các nguồn trợ giúp một cách toàn diện</a:t>
            </a:r>
          </a:p>
          <a:p>
            <a:pPr algn="l" rtl="0"/>
            <a:r>
              <a:rPr lang="vi" sz="2700" b="0" i="0" u="none" baseline="0" dirty="0"/>
              <a:t>Trách nhiệm</a:t>
            </a:r>
          </a:p>
        </p:txBody>
      </p:sp>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p:txBody>
          <a:bodyPr>
            <a:normAutofit fontScale="90000"/>
          </a:bodyPr>
          <a:lstStyle/>
          <a:p>
            <a:pPr algn="l" rtl="0"/>
            <a:r>
              <a:rPr lang="vi" b="1" i="1" u="none" baseline="0"/>
              <a:t>Quản lý tại Hiện trường của CERT</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pPr algn="r" rtl="0"/>
            <a:r>
              <a:rPr lang="vi" b="0" i="0" u="none" baseline="0"/>
              <a:t>2-3</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pPr rtl="0"/>
            <a:r>
              <a:rPr lang="vi" b="0" i="0" u="none" baseline="0"/>
              <a:t>PM 2-2</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pPr algn="l" rtl="0"/>
            <a:r>
              <a:rPr lang="vi" b="0" i="0" u="none" baseline="0" dirty="0"/>
              <a:t>Xác định phạm vi sự cố</a:t>
            </a:r>
          </a:p>
          <a:p>
            <a:pPr algn="l" rtl="0"/>
            <a:r>
              <a:rPr lang="vi" b="0" i="0" u="none" baseline="0" dirty="0"/>
              <a:t>Xác định chiến lược tổng thể</a:t>
            </a:r>
          </a:p>
          <a:p>
            <a:pPr algn="l" rtl="0"/>
            <a:r>
              <a:rPr lang="vi" b="0" i="0" u="none" baseline="0" dirty="0"/>
              <a:t>Triển khai sử dụng các nguồn tài nguyên</a:t>
            </a:r>
          </a:p>
          <a:p>
            <a:pPr algn="l" rtl="0"/>
            <a:r>
              <a:rPr lang="vi" b="0" i="0" u="none" baseline="0" dirty="0"/>
              <a:t>Ghi lại tài liệu về các hành động và kết quả</a:t>
            </a:r>
          </a:p>
        </p:txBody>
      </p:sp>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p:txBody>
          <a:bodyPr>
            <a:normAutofit fontScale="90000"/>
          </a:bodyPr>
          <a:lstStyle/>
          <a:p>
            <a:pPr algn="l" rtl="0"/>
            <a:r>
              <a:rPr lang="vi" b="1" i="1" u="none" baseline="0"/>
              <a:t>Các mục tiêu Quản lý tại Hiện trường</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pPr algn="r" rtl="0"/>
            <a:r>
              <a:rPr lang="vi" b="0" i="0" u="none" baseline="0"/>
              <a:t>2-4</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pPr rtl="0"/>
            <a:r>
              <a:rPr lang="vi" b="0" i="0" u="none" baseline="0"/>
              <a:t>PM 2-2</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ơ đồ Tổ chức cho Chỉ huy ICS. Trên cùng là một nút có tên “Bộ chỉ huy Sự cố”. Một bên là danh sách các Nhân viên Chỉ huy: Viên chức Thông tin Công cộng, Nhân viên An toàn, Nhân viên Liên lạc. Bên dưới cả Chỉ huy Sự cố và Nhân viên Chỉ huy là Tổng Tham Mưu trưởng: Trưởng phòng Điều hành, Trưởng phòng Tình báo / Điều tra, Trưởng phòng Kế hoạch, Trưởng phòng Hậu cần, và Trưởng phòng Tài chính / Hành chính.">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99498"/>
            <a:ext cx="6674386" cy="3871999"/>
          </a:xfrm>
        </p:spPr>
      </p:pic>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p:txBody>
          <a:bodyPr>
            <a:normAutofit fontScale="90000"/>
          </a:bodyPr>
          <a:lstStyle/>
          <a:p>
            <a:pPr algn="l" rtl="0"/>
            <a:r>
              <a:rPr lang="vi" b="1" i="1" u="none" baseline="0" dirty="0"/>
              <a:t>Hệ thống Chỉ huy Sự cố</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pPr algn="r" rtl="0"/>
            <a:r>
              <a:rPr lang="vi" b="0" i="0" u="none" baseline="0"/>
              <a:t>2-5</a:t>
            </a:r>
          </a:p>
        </p:txBody>
      </p:sp>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pPr rtl="0"/>
            <a:r>
              <a:rPr lang="vi" b="0" i="0" u="none" baseline="0"/>
              <a:t>PM 2-3</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pPr algn="l" rtl="0"/>
            <a:r>
              <a:rPr lang="vi" b="0" i="0" u="none" baseline="0"/>
              <a:t>Cấu trúc chỉ huy</a:t>
            </a:r>
          </a:p>
          <a:p>
            <a:pPr algn="l" rtl="0"/>
            <a:r>
              <a:rPr lang="vi" b="0" i="0" u="none" baseline="0"/>
              <a:t>Trưởng nhóm CERT</a:t>
            </a:r>
          </a:p>
          <a:p>
            <a:pPr algn="l" rtl="0"/>
            <a:r>
              <a:rPr lang="vi" b="0" i="0" u="none" baseline="0"/>
              <a:t>Sở Chỉ huy</a:t>
            </a:r>
          </a:p>
          <a:p>
            <a:pPr algn="l" rtl="0"/>
            <a:r>
              <a:rPr lang="vi" b="0" i="0" u="none" baseline="0"/>
              <a:t>Cấu trúc mở rộng khi cần thiết</a:t>
            </a:r>
          </a:p>
        </p:txBody>
      </p:sp>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p:txBody>
          <a:bodyPr>
            <a:normAutofit fontScale="90000"/>
          </a:bodyPr>
          <a:lstStyle/>
          <a:p>
            <a:pPr algn="l" rtl="0"/>
            <a:r>
              <a:rPr lang="vi" b="1" i="1" u="none" baseline="0"/>
              <a:t>Các hoạt động của CERT</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pPr algn="r" rtl="0"/>
            <a:r>
              <a:rPr lang="vi" b="0" i="0" u="none" baseline="0"/>
              <a:t>2-6</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pPr rtl="0"/>
            <a:r>
              <a:rPr lang="vi" b="0" i="0" u="none" baseline="0"/>
              <a:t>PM 2-5</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normAutofit/>
          </a:bodyPr>
          <a:lstStyle/>
          <a:p>
            <a:pPr algn="l" rtl="0"/>
            <a:r>
              <a:rPr lang="vi" sz="2500" b="0" i="0" u="none" baseline="0" dirty="0"/>
              <a:t>Chuyển các câu hỏi của truyền thông đến Người Chỉ huy Sự cố/Trưởng nhóm của CERT </a:t>
            </a:r>
          </a:p>
          <a:p>
            <a:pPr algn="l" rtl="0"/>
            <a:r>
              <a:rPr lang="vi" sz="2500" b="0" i="0" u="none" baseline="0" dirty="0"/>
              <a:t>Không để truyền thông làm cản trở các mục tiêu của CERT </a:t>
            </a:r>
          </a:p>
          <a:p>
            <a:pPr algn="l" rtl="0"/>
            <a:r>
              <a:rPr lang="vi" sz="2500" b="0" i="0" u="none" baseline="0" dirty="0"/>
              <a:t>Hãy cẩn thận trong việc tiết lộ thông tin </a:t>
            </a:r>
          </a:p>
        </p:txBody>
      </p:sp>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p:txBody>
          <a:bodyPr>
            <a:normAutofit fontScale="90000"/>
          </a:bodyPr>
          <a:lstStyle/>
          <a:p>
            <a:pPr algn="l" rtl="0"/>
            <a:r>
              <a:rPr lang="vi" b="1" i="1" u="none" baseline="0"/>
              <a:t>Làm việc với Truyền thông</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pPr algn="r" rtl="0"/>
            <a:r>
              <a:rPr lang="vi" b="0" i="0" u="none" baseline="0"/>
              <a:t>2-7</a:t>
            </a:r>
          </a:p>
        </p:txBody>
      </p:sp>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pPr rtl="0"/>
            <a:r>
              <a:rPr lang="vi" b="0" i="0" u="none" baseline="0"/>
              <a:t>PM 2-6</a:t>
            </a:r>
          </a:p>
        </p:txBody>
      </p:sp>
      <p:pic>
        <p:nvPicPr>
          <p:cNvPr id="12" name="Content Placeholder 10" descr="Hình ảnh cho thấy một phóng viên và người quay phim phỏng vấn một tình nguyện viên.">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227216" y="1538814"/>
            <a:ext cx="5144881" cy="4758287"/>
          </a:xfrm>
        </p:spPr>
        <p:txBody>
          <a:bodyPr/>
          <a:lstStyle/>
          <a:p>
            <a:pPr algn="l" rtl="0"/>
            <a:r>
              <a:rPr lang="vi" b="0" i="0" u="none" baseline="0" dirty="0"/>
              <a:t>Khả năng làm việc cùng nhau</a:t>
            </a:r>
          </a:p>
          <a:p>
            <a:pPr algn="l" rtl="0"/>
            <a:r>
              <a:rPr lang="vi" b="0" i="0" u="none" baseline="0" dirty="0"/>
              <a:t>IS-100: Giới thiệu về ICS</a:t>
            </a:r>
          </a:p>
          <a:p>
            <a:pPr lvl="1" algn="l" rtl="0"/>
            <a:r>
              <a:rPr lang="vi" b="0" i="0" u="none" baseline="0" dirty="0">
                <a:hlinkClick r:id="rId2"/>
              </a:rPr>
              <a:t>https://emilms.fema.gov/IS100c/curriculum/1.html</a:t>
            </a:r>
            <a:endParaRPr lang="vi" dirty="0"/>
          </a:p>
          <a:p>
            <a:pPr algn="l" rtl="0"/>
            <a:r>
              <a:rPr lang="vi" b="0" i="0" u="none" baseline="0" dirty="0"/>
              <a:t>IS-700: Giới thiệu về NIMS</a:t>
            </a:r>
          </a:p>
          <a:p>
            <a:pPr lvl="1" algn="l" rtl="0"/>
            <a:r>
              <a:rPr lang="vi" b="0" i="0" u="none" baseline="0" dirty="0">
                <a:hlinkClick r:id="rId3"/>
              </a:rPr>
              <a:t>https://emilms.fema.gov/IS700b/curriculum/1.html</a:t>
            </a:r>
            <a:r>
              <a:rPr lang="vi" b="0" i="0" u="none" baseline="0" dirty="0"/>
              <a:t> </a:t>
            </a:r>
          </a:p>
        </p:txBody>
      </p:sp>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p:txBody>
          <a:bodyPr/>
          <a:lstStyle/>
          <a:p>
            <a:pPr algn="l" rtl="0"/>
            <a:r>
              <a:rPr lang="vi" b="1" i="1" u="none" baseline="0"/>
              <a:t>Triển khai NIMS</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pPr algn="l" rtl="0"/>
            <a:r>
              <a:rPr lang="vi" b="0" i="0" u="none" baseline="0" dirty="0"/>
              <a:t>Đào tạo Cơ bản cho CERT Bài 2: Tổ chức CERT</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pPr algn="r" rtl="0"/>
            <a:r>
              <a:rPr lang="vi" b="0" i="0" u="none" baseline="0" dirty="0"/>
              <a:t>2-8</a:t>
            </a:r>
          </a:p>
        </p:txBody>
      </p:sp>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pPr rtl="0"/>
            <a:r>
              <a:rPr lang="vi" b="0" i="0" u="none" baseline="0" dirty="0"/>
              <a:t>PM 2-6</a:t>
            </a:r>
          </a:p>
        </p:txBody>
      </p:sp>
      <p:pic>
        <p:nvPicPr>
          <p:cNvPr id="12" name="Content Placeholder 7" descr="Hình ảnh cho thấy ảnh chụp qua màn hình của trang mạng chào mừng tới khóa học bao gồm biểu tượng của FEMA và, USDA">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lgn="l" rtl="0">
              <a:buFont typeface="+mj-lt"/>
              <a:buAutoNum type="arabicPeriod"/>
            </a:pPr>
            <a:r>
              <a:rPr lang="vi" sz="2200" b="0" i="0" u="none" baseline="0" dirty="0"/>
              <a:t>Mô tả các chức năng của CERT, thảo luận về vai trò của quý vị với tư cách là tình nguyện viên của CERT và giải thích vì sao CERT thích hợp với cấu trúc chuẩn bị cho tình huống khẩn cấp trong cộng đồng của quý vị </a:t>
            </a:r>
          </a:p>
          <a:p>
            <a:pPr marL="514350" indent="-514350" algn="l" rtl="0">
              <a:buFont typeface="+mj-lt"/>
              <a:buAutoNum type="arabicPeriod"/>
            </a:pPr>
            <a:r>
              <a:rPr lang="vi" sz="2200" b="0" i="0" u="none" baseline="0" dirty="0"/>
              <a:t>Mô tả các loại mối nguy hiểm có nhiều khả năng ảnh hưởng đến cộng đồng của quý vị và tác động tiềm tàng của chúng đối với con người, sức khỏe và cơ sở hạ tầng </a:t>
            </a:r>
          </a:p>
          <a:p>
            <a:pPr marL="514350" indent="-514350" algn="l" rtl="0">
              <a:buFont typeface="+mj-lt"/>
              <a:buAutoNum type="arabicPeriod"/>
            </a:pPr>
            <a:r>
              <a:rPr lang="vi" sz="2200" b="0" i="0" u="none" baseline="0" dirty="0"/>
              <a:t>Hãy chuẩn bị cho bản thân và gia đình trước những thảm họa tiềm tàng mà cộng đồng của quý vị có thể gặp phải, bao gồm cả việc học cách xây dựng một kế hoạch phòng chống thảm họa cho gia đình và chuẩn bị bộ dụng cụ sẵn sàng cho tình huống khẩn cấp </a:t>
            </a:r>
          </a:p>
        </p:txBody>
      </p:sp>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p:txBody>
          <a:bodyPr/>
          <a:lstStyle/>
          <a:p>
            <a:pPr algn="l" rtl="0"/>
            <a:r>
              <a:rPr lang="vi" b="1" i="1" u="none" baseline="0"/>
              <a:t>Các mục tiêu của Bài 1</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pPr algn="r" rtl="0"/>
            <a:r>
              <a:rPr lang="vi" b="0" i="0" u="none" baseline="0"/>
              <a:t>1-3</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pPr rtl="0"/>
            <a:r>
              <a:rPr lang="vi" b="0" i="0" u="none" baseline="0"/>
              <a:t>PM 1-1</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normAutofit/>
          </a:bodyPr>
          <a:lstStyle/>
          <a:p>
            <a:pPr algn="l" rtl="0"/>
            <a:r>
              <a:rPr lang="vi" sz="2500" b="0" i="0" u="none" baseline="0" dirty="0"/>
              <a:t>Sử dụng những hiểu biết của quý vị về các chức năng ICS, quyết định xem các hoạt động CERT sau sẽ thất bại theo chức năng nào. Một số hoạt động có thể liên quan đến nhiều hơn một chức năng cần được hoàn thành </a:t>
            </a:r>
          </a:p>
          <a:p>
            <a:pPr algn="l" rtl="0"/>
            <a:r>
              <a:rPr lang="vi" sz="2500" b="0" i="0" u="none" baseline="0" dirty="0"/>
              <a:t>Sử dụng các nội dung sau để điền vào chỗ trống trước mỗi hoạt động:</a:t>
            </a:r>
          </a:p>
          <a:p>
            <a:pPr lvl="1" algn="l" rtl="0"/>
            <a:r>
              <a:rPr lang="vi" b="0" i="0" u="none" baseline="0" dirty="0"/>
              <a:t>Trưởng nhóm = TL</a:t>
            </a:r>
          </a:p>
          <a:p>
            <a:pPr lvl="1" algn="l" rtl="0"/>
            <a:r>
              <a:rPr lang="vi" b="0" i="0" u="none" baseline="0" dirty="0"/>
              <a:t>Hoạt động = O</a:t>
            </a:r>
          </a:p>
          <a:p>
            <a:pPr lvl="1" algn="l" rtl="0"/>
            <a:r>
              <a:rPr lang="vi" b="0" i="0" u="none" baseline="0" dirty="0"/>
              <a:t>Kế hoạch = P</a:t>
            </a:r>
          </a:p>
          <a:p>
            <a:pPr lvl="1" algn="l" rtl="0"/>
            <a:r>
              <a:rPr lang="vi" b="0" i="0" u="none" baseline="0" dirty="0"/>
              <a:t>Hậu cần = L</a:t>
            </a:r>
          </a:p>
          <a:p>
            <a:endParaRPr lang="vi" dirty="0"/>
          </a:p>
        </p:txBody>
      </p:sp>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p:txBody>
          <a:bodyPr/>
          <a:lstStyle/>
          <a:p>
            <a:pPr algn="l" rtl="0"/>
            <a:r>
              <a:rPr lang="vi" b="1" i="1" u="none" baseline="0" dirty="0"/>
              <a:t>Bài tập 2.1</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pPr algn="r" rtl="0"/>
            <a:r>
              <a:rPr lang="vi" b="0" i="0" u="none" baseline="0"/>
              <a:t>2-9</a:t>
            </a:r>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pPr rtl="0"/>
            <a:r>
              <a:rPr lang="vi" b="0" i="0" u="none" baseline="0"/>
              <a:t>PM 2-6</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pPr algn="l" rtl="0"/>
            <a:r>
              <a:rPr lang="vi" b="0" i="0" u="none" baseline="0"/>
              <a:t>Các CERT chăm sóc cho bản thân, gia đình, nhà cửa, hàng xóm </a:t>
            </a:r>
          </a:p>
          <a:p>
            <a:pPr algn="l" rtl="0"/>
            <a:r>
              <a:rPr lang="vi" b="0" i="0" u="none" baseline="0"/>
              <a:t>Đi tới khu vực tập trung được chỉ định trước </a:t>
            </a:r>
          </a:p>
          <a:p>
            <a:pPr algn="l" rtl="0"/>
            <a:r>
              <a:rPr lang="vi" b="0" i="0" u="none" baseline="0"/>
              <a:t>TL được chỉ định, tổ chức nhóm </a:t>
            </a:r>
          </a:p>
          <a:p>
            <a:pPr algn="l" rtl="0"/>
            <a:r>
              <a:rPr lang="vi" b="0" i="0" u="none" baseline="0"/>
              <a:t>TL ưu tiên các hành động </a:t>
            </a:r>
          </a:p>
          <a:p>
            <a:pPr algn="l" rtl="0"/>
            <a:r>
              <a:rPr lang="vi" b="0" i="0" u="none" baseline="0"/>
              <a:t>Tổ chức linh hoạt và phát triển dựa trên thông tin mới </a:t>
            </a:r>
          </a:p>
        </p:txBody>
      </p:sp>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p:txBody>
          <a:bodyPr/>
          <a:lstStyle/>
          <a:p>
            <a:pPr algn="l" rtl="0"/>
            <a:r>
              <a:rPr lang="vi" b="1" i="1" u="none" baseline="0"/>
              <a:t>Huy động CERT</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pPr algn="r" rtl="0"/>
            <a:r>
              <a:rPr lang="vi" b="0" i="0" u="none" baseline="0"/>
              <a:t>2-10</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pPr rtl="0"/>
            <a:r>
              <a:rPr lang="vi" b="0" i="0" u="none" baseline="0"/>
              <a:t>PM 2-8</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a:bodyPr>
          <a:lstStyle/>
          <a:p>
            <a:pPr algn="l" rtl="0">
              <a:spcBef>
                <a:spcPts val="800"/>
              </a:spcBef>
            </a:pPr>
            <a:r>
              <a:rPr lang="vi" sz="2500" b="0" i="0" u="none" baseline="0" dirty="0"/>
              <a:t>Thu thập Dữ kiện</a:t>
            </a:r>
          </a:p>
          <a:p>
            <a:pPr algn="l" rtl="0">
              <a:spcBef>
                <a:spcPts val="800"/>
              </a:spcBef>
            </a:pPr>
            <a:r>
              <a:rPr lang="vi" sz="2500" b="0" i="0" u="none" baseline="0" dirty="0"/>
              <a:t>Đánh giá và Thông tin về Thiệt hại</a:t>
            </a:r>
          </a:p>
          <a:p>
            <a:pPr algn="l" rtl="0">
              <a:spcBef>
                <a:spcPts val="800"/>
              </a:spcBef>
            </a:pPr>
            <a:r>
              <a:rPr lang="vi" sz="2500" b="0" i="0" u="none" baseline="0" dirty="0"/>
              <a:t>Xem xét các Khả năng</a:t>
            </a:r>
          </a:p>
          <a:p>
            <a:pPr algn="l" rtl="0">
              <a:spcBef>
                <a:spcPts val="800"/>
              </a:spcBef>
            </a:pPr>
            <a:r>
              <a:rPr lang="vi" sz="2500" b="0" i="0" u="none" baseline="0" dirty="0"/>
              <a:t>Đánh giá Tình hình của Chính Quý vị</a:t>
            </a:r>
          </a:p>
          <a:p>
            <a:pPr algn="l" rtl="0">
              <a:spcBef>
                <a:spcPts val="800"/>
              </a:spcBef>
            </a:pPr>
            <a:r>
              <a:rPr lang="vi" sz="2500" b="0" i="0" u="none" baseline="0" dirty="0"/>
              <a:t>Thiết lập các Ưu tiên</a:t>
            </a:r>
          </a:p>
          <a:p>
            <a:pPr algn="l" rtl="0">
              <a:spcBef>
                <a:spcPts val="800"/>
              </a:spcBef>
            </a:pPr>
            <a:r>
              <a:rPr lang="vi" sz="2500" b="0" i="0" u="none" baseline="0" dirty="0"/>
              <a:t>Ra Quyết định</a:t>
            </a:r>
          </a:p>
          <a:p>
            <a:pPr algn="l" rtl="0">
              <a:spcBef>
                <a:spcPts val="800"/>
              </a:spcBef>
            </a:pPr>
            <a:r>
              <a:rPr lang="vi" sz="2500" b="0" i="0" u="none" baseline="0" dirty="0"/>
              <a:t>Xây dựng Kế hoạch Hành động</a:t>
            </a:r>
          </a:p>
          <a:p>
            <a:pPr algn="l" rtl="0">
              <a:spcBef>
                <a:spcPts val="800"/>
              </a:spcBef>
            </a:pPr>
            <a:r>
              <a:rPr lang="vi" sz="2500" b="0" i="0" u="none" baseline="0" dirty="0"/>
              <a:t>Hành động</a:t>
            </a:r>
          </a:p>
          <a:p>
            <a:pPr algn="l" rtl="0">
              <a:spcBef>
                <a:spcPts val="800"/>
              </a:spcBef>
            </a:pPr>
            <a:r>
              <a:rPr lang="vi" sz="2500" b="0" i="0" u="none" baseline="0" dirty="0"/>
              <a:t>Đánh giá Tiến độ</a:t>
            </a:r>
          </a:p>
        </p:txBody>
      </p:sp>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p:txBody>
          <a:bodyPr/>
          <a:lstStyle/>
          <a:p>
            <a:pPr algn="l" rtl="0"/>
            <a:r>
              <a:rPr lang="vi" b="1" i="1" u="none" baseline="0"/>
              <a:t>Đánh giá Hiện trường</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pPr algn="r" rtl="0"/>
            <a:r>
              <a:rPr lang="vi" b="0" i="0" u="none" baseline="0"/>
              <a:t>2-11</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pPr rtl="0"/>
            <a:r>
              <a:rPr lang="vi" b="0" i="0" u="none" baseline="0"/>
              <a:t>PM 2-9</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normAutofit/>
          </a:bodyPr>
          <a:lstStyle/>
          <a:p>
            <a:pPr algn="l" rtl="0"/>
            <a:r>
              <a:rPr lang="vi" sz="2400" b="0" i="0" u="none" baseline="0" dirty="0"/>
              <a:t>An toàn của người cứu hộ = ưu tiên hàng đầu</a:t>
            </a:r>
          </a:p>
          <a:p>
            <a:pPr algn="l" rtl="0"/>
            <a:r>
              <a:rPr lang="vi" sz="2400" b="0" i="0" u="none" baseline="0" dirty="0"/>
              <a:t>Thiệt hại nặng nề = Không cứu hộ</a:t>
            </a:r>
          </a:p>
          <a:p>
            <a:pPr algn="l" rtl="0"/>
            <a:r>
              <a:rPr lang="vi" sz="2400" b="0" i="0" u="none" baseline="0" dirty="0"/>
              <a:t>Thiệt hại vừa phải = Xác định vị trí, đánh giá, sơ tán</a:t>
            </a:r>
          </a:p>
          <a:p>
            <a:pPr algn="l" rtl="0"/>
            <a:r>
              <a:rPr lang="vi" sz="2400" b="0" i="0" u="none" baseline="0" dirty="0"/>
              <a:t>Thiệt hại nhẹ = Xác định vị trí, đánh giá, tiếp tục đánh giá và ghi lại tài liệu</a:t>
            </a:r>
          </a:p>
        </p:txBody>
      </p:sp>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p:txBody>
          <a:bodyPr>
            <a:normAutofit fontScale="90000"/>
          </a:bodyPr>
          <a:lstStyle/>
          <a:p>
            <a:pPr algn="l" rtl="0"/>
            <a:r>
              <a:rPr lang="vi" b="1" i="1" u="none" baseline="0"/>
              <a:t>An toàn của Người cứu hộ</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pPr algn="r" rtl="0"/>
            <a:r>
              <a:rPr lang="vi" b="0" i="0" u="none" baseline="0"/>
              <a:t>2-12</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pPr rtl="0"/>
            <a:r>
              <a:rPr lang="vi" b="0" i="0" u="none" baseline="0"/>
              <a:t>PM 2-10</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pPr algn="l" rtl="0"/>
            <a:r>
              <a:rPr lang="vi" b="0" i="0" u="none" baseline="0" dirty="0"/>
              <a:t>Sở Chỉ huy</a:t>
            </a:r>
          </a:p>
          <a:p>
            <a:pPr lvl="1" algn="l" rtl="0"/>
            <a:r>
              <a:rPr lang="vi" b="0" i="0" u="none" baseline="0" dirty="0"/>
              <a:t>Ghi lại tài liệu về tình trạng của tình hình </a:t>
            </a:r>
          </a:p>
          <a:p>
            <a:pPr lvl="2" algn="l" rtl="0"/>
            <a:r>
              <a:rPr lang="vi" b="0" i="0" u="none" baseline="0" dirty="0"/>
              <a:t>Các địa điểm xảy ra sự cố</a:t>
            </a:r>
          </a:p>
          <a:p>
            <a:pPr lvl="2" algn="l" rtl="0"/>
            <a:r>
              <a:rPr lang="vi" b="0" i="0" u="none" baseline="0" dirty="0"/>
              <a:t>Các tuyến đường tiếp cận</a:t>
            </a:r>
          </a:p>
          <a:p>
            <a:pPr lvl="2" algn="l" rtl="0"/>
            <a:r>
              <a:rPr lang="vi" b="0" i="0" u="none" baseline="0" dirty="0"/>
              <a:t>Các mối nguy hiểm đã được xác định</a:t>
            </a:r>
          </a:p>
          <a:p>
            <a:pPr lvl="2" algn="l" rtl="0"/>
            <a:r>
              <a:rPr lang="vi" b="0" i="0" u="none" baseline="0" dirty="0"/>
              <a:t>Các địa điểm hỗ trợ</a:t>
            </a:r>
          </a:p>
          <a:p>
            <a:pPr algn="l" rtl="0"/>
            <a:r>
              <a:rPr lang="vi" b="0" i="0" u="none" baseline="0" dirty="0"/>
              <a:t>Trưởng phòng</a:t>
            </a:r>
          </a:p>
          <a:p>
            <a:pPr lvl="1" algn="l" rtl="0"/>
            <a:r>
              <a:rPr lang="vi" b="0" i="0" u="none" baseline="0" dirty="0"/>
              <a:t>Cung cấp thông tin cho Sở chỉ huy </a:t>
            </a:r>
          </a:p>
          <a:p>
            <a:pPr lvl="1" algn="l" rtl="0"/>
            <a:endParaRPr lang="vi" dirty="0"/>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p:txBody>
          <a:bodyPr/>
          <a:lstStyle/>
          <a:p>
            <a:pPr algn="l" rtl="0"/>
            <a:r>
              <a:rPr lang="vi" b="1" i="1" u="none" baseline="0"/>
              <a:t>Tài liệu</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pPr algn="r" rtl="0"/>
            <a:r>
              <a:rPr lang="vi" b="0" i="0" u="none" baseline="0"/>
              <a:t>2-13</a:t>
            </a:r>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pPr rtl="0"/>
            <a:r>
              <a:rPr lang="vi" b="0" i="0" u="none" baseline="0"/>
              <a:t>PM 2-11</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ình ảnh cho thấy cận cảnh của một notepad với cây viết ở bên trên">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8797" y="1520825"/>
            <a:ext cx="6486407" cy="4403529"/>
          </a:xfrm>
        </p:spPr>
      </p:pic>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p:txBody>
          <a:bodyPr/>
          <a:lstStyle/>
          <a:p>
            <a:pPr algn="l" rtl="0"/>
            <a:r>
              <a:rPr lang="vi" b="1" i="1" u="none" baseline="0"/>
              <a:t>Tài liệu</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pPr algn="r" rtl="0"/>
            <a:r>
              <a:rPr lang="vi" b="0" i="0" u="none" baseline="0"/>
              <a:t>2-14</a:t>
            </a:r>
          </a:p>
        </p:txBody>
      </p:sp>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pPr rtl="0"/>
            <a:r>
              <a:rPr lang="vi" b="0" i="0" u="none" baseline="0"/>
              <a:t>PM 2-11</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pPr algn="l" rtl="0"/>
            <a:r>
              <a:rPr lang="vi" b="0" i="0" u="none" baseline="0"/>
              <a:t>Đánh giá Thiệt hại</a:t>
            </a:r>
          </a:p>
          <a:p>
            <a:pPr algn="l" rtl="0"/>
            <a:r>
              <a:rPr lang="vi" b="0" i="0" u="none" baseline="0"/>
              <a:t>Đăng nhập Tài nguyên về Nhân sự</a:t>
            </a:r>
          </a:p>
          <a:p>
            <a:pPr algn="l" rtl="0"/>
            <a:r>
              <a:rPr lang="vi" b="0" i="0" u="none" baseline="0"/>
              <a:t>Nhật ký Theo dõi Giao nhiệm vụ cho CERT</a:t>
            </a:r>
          </a:p>
          <a:p>
            <a:pPr algn="l" rtl="0"/>
            <a:r>
              <a:rPr lang="vi" b="0" i="0" u="none" baseline="0"/>
              <a:t>Tóm tắt Giao nhiệm vụ</a:t>
            </a:r>
          </a:p>
          <a:p>
            <a:pPr algn="l" rtl="0"/>
            <a:r>
              <a:rPr lang="vi" b="0" i="0" u="none" baseline="0"/>
              <a:t>Hồ sơ Khu vực Điều trị</a:t>
            </a:r>
          </a:p>
          <a:p>
            <a:pPr algn="l" rtl="0"/>
            <a:r>
              <a:rPr lang="vi" b="0" i="0" u="none" baseline="0"/>
              <a:t>Theo dõi việc Liên lạc</a:t>
            </a:r>
          </a:p>
          <a:p>
            <a:pPr algn="l" rtl="0"/>
            <a:r>
              <a:rPr lang="vi" b="0" i="0" u="none" baseline="0"/>
              <a:t>Kiểm kê Trang thiết bị</a:t>
            </a:r>
          </a:p>
          <a:p>
            <a:pPr algn="l" rtl="0"/>
            <a:r>
              <a:rPr lang="vi" b="0" i="0" u="none" baseline="0"/>
              <a:t>Tin nhắn Thông thường</a:t>
            </a:r>
          </a:p>
        </p:txBody>
      </p:sp>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p:txBody>
          <a:bodyPr/>
          <a:lstStyle/>
          <a:p>
            <a:pPr algn="l" rtl="0"/>
            <a:r>
              <a:rPr lang="vi" b="1" i="1" u="none" baseline="0"/>
              <a:t>Các Biểu mẫu Tài liệu</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pPr algn="r" rtl="0"/>
            <a:r>
              <a:rPr lang="vi" b="0" i="0" u="none" baseline="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pPr rtl="0"/>
            <a:r>
              <a:rPr lang="vi" b="0" i="0" u="none" baseline="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ình ảnh cho thấy một sơ đồ của một người đàn ông được trang bị đúng cách để giải cứu đối tượng: Sở Chỉ huy.">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7762"/>
            <a:ext cx="8080131" cy="4240163"/>
          </a:xfrm>
          <a:prstGeom prst="rect">
            <a:avLst/>
          </a:prstGeom>
        </p:spPr>
      </p:pic>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p:txBody>
          <a:bodyPr/>
          <a:lstStyle/>
          <a:p>
            <a:pPr algn="l" rtl="0"/>
            <a:r>
              <a:rPr lang="vi" b="1" i="1" u="none" baseline="0"/>
              <a:t>Luồng Tài liệu</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pPr algn="l" rtl="0"/>
            <a:r>
              <a:rPr lang="vi" b="0" i="0" u="none" baseline="0" dirty="0"/>
              <a:t>Đào tạo Cơ bản cho CERT Bài 2: Tổ chức CERT</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pPr algn="r" rtl="0"/>
            <a:r>
              <a:rPr lang="vi" b="0" i="0" u="none" baseline="0" dirty="0"/>
              <a:t>2-16</a:t>
            </a:r>
          </a:p>
        </p:txBody>
      </p:sp>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pPr rtl="0"/>
            <a:r>
              <a:rPr lang="vi" b="0" i="0" u="none" baseline="0" dirty="0"/>
              <a:t>PM 2-13</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p:txBody>
          <a:bodyPr/>
          <a:lstStyle/>
          <a:p>
            <a:pPr algn="l" rtl="0"/>
            <a:r>
              <a:rPr lang="vi" b="1" i="1" u="none" baseline="0" dirty="0"/>
              <a:t>Luồng Tài liệu</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pPr algn="l" rtl="0"/>
            <a:r>
              <a:rPr lang="vi" b="0" i="0" u="none" baseline="0" dirty="0"/>
              <a:t>Đào tạo Cơ bản cho CERT Bài 2: Tổ chức CERT</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pPr algn="r" rtl="0"/>
            <a:r>
              <a:rPr lang="vi" b="0" i="0" u="none" baseline="0" dirty="0"/>
              <a:t>2-17</a:t>
            </a:r>
          </a:p>
        </p:txBody>
      </p:sp>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pPr rtl="0"/>
            <a:r>
              <a:rPr lang="vi" b="0" i="0" u="none" baseline="0" dirty="0"/>
              <a:t>PM 2-13</a:t>
            </a:r>
          </a:p>
        </p:txBody>
      </p:sp>
      <p:pic>
        <p:nvPicPr>
          <p:cNvPr id="7" name="Picture 6" descr="Hình ảnh cho thấy một sơ đồ của một người đàn ông được trang bị đúng cách để giải cứu đối tượng: Sở Chỉ huy. Tiếp theo là một hình ảnh khác với ba tình nguyện viên được trang bị đúng chủ đề như ở bên trên: Tình nguyện viên đến CERT và hình ảnh của một xu hướng thể hiện chủ đề tập chung/hậu cần.">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p:txBody>
          <a:bodyPr/>
          <a:lstStyle/>
          <a:p>
            <a:pPr algn="l" rtl="0"/>
            <a:r>
              <a:rPr lang="vi" b="1" i="1" u="none" baseline="0" dirty="0"/>
              <a:t>Luồng Tài liệu</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pPr algn="l" rtl="0"/>
            <a:r>
              <a:rPr lang="vi" b="0" i="0" u="none" baseline="0" dirty="0"/>
              <a:t>Đào tạo Cơ bản cho CERT Bài 2: Tổ chức CERT</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pPr algn="r" rtl="0"/>
            <a:r>
              <a:rPr lang="vi" b="0" i="0" u="none" baseline="0" dirty="0"/>
              <a:t>2-18</a:t>
            </a:r>
          </a:p>
        </p:txBody>
      </p:sp>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pPr rtl="0"/>
            <a:r>
              <a:rPr lang="vi" b="0" i="0" u="none" baseline="0" dirty="0"/>
              <a:t>PM 2-13</a:t>
            </a:r>
          </a:p>
        </p:txBody>
      </p:sp>
      <p:pic>
        <p:nvPicPr>
          <p:cNvPr id="7" name="Picture 6" descr="Hình ảnh cho thấy một sơ đồ của một người đàn ông được trang bị đúng cách để giải cứu đối tượng: Sở Chỉ huy. Tiếp theo là một hình ảnh khác với ba tình nguyện viên được trang bị đúng chủ đề như ở bên trên: Tình nguyện viên đến CERT và hình ảnh của một xu hướng thể hiện chủ đề tập chung/hậu cần. Hình ảnh tiếp theo cho thấy một nhóm tình nguyện viên làm việc với chủ đề là Nhóm Chức năng.">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normAutofit/>
          </a:bodyPr>
          <a:lstStyle/>
          <a:p>
            <a:pPr algn="l" rtl="0"/>
            <a:r>
              <a:rPr lang="vi" sz="2400" b="0" i="0" u="none" baseline="0" dirty="0"/>
              <a:t>Làm việc theo nhóm năm người để thiết kế và xây dựng một tòa tháp đứng riêng biệt cao ít nhất 5 feet từ dưới cùng lên đến đỉnh </a:t>
            </a:r>
          </a:p>
          <a:p>
            <a:pPr algn="l" rtl="0"/>
            <a:r>
              <a:rPr lang="vi" sz="2400" b="0" i="0" u="none" baseline="0" dirty="0"/>
              <a:t>Các quý vị sẽ có tổng cộng 10 phút. Dành 5 phút đầu tiên để cùng cả nhóm lên kế hoạch và thiết kế tòa tháp. Trong khi đang lên kế hoạch, quý vị không nên chạm vào bất kỳ vật liệu nào </a:t>
            </a:r>
          </a:p>
          <a:p>
            <a:pPr algn="l" rtl="0"/>
            <a:r>
              <a:rPr lang="vi" sz="2400" b="0" i="0" u="none" baseline="0" dirty="0"/>
              <a:t>Đợi đến khi có thông báo bắt đầu xây dựng và các quý vị sẽ có 5 phút kể từ thời điểm đó để hoàn thành tòa tháp </a:t>
            </a:r>
          </a:p>
        </p:txBody>
      </p:sp>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p:txBody>
          <a:bodyPr/>
          <a:lstStyle/>
          <a:p>
            <a:pPr algn="l" rtl="0"/>
            <a:r>
              <a:rPr lang="vi" b="1" i="1" u="none" baseline="0"/>
              <a:t>Bài tập 1.1</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pPr algn="r" rtl="0"/>
            <a:r>
              <a:rPr lang="vi" b="0" i="0" u="none" baseline="0"/>
              <a:t>1-4</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pPr rtl="0"/>
            <a:r>
              <a:rPr lang="vi" b="0" i="0" u="none" baseline="0"/>
              <a:t>PM 1-2</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p:txBody>
          <a:bodyPr/>
          <a:lstStyle/>
          <a:p>
            <a:pPr algn="l" rtl="0"/>
            <a:r>
              <a:rPr lang="vi" b="1" i="1" u="none" baseline="0" dirty="0"/>
              <a:t>Luồng Tài liệu</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pPr algn="r" rtl="0"/>
            <a:r>
              <a:rPr lang="vi" b="0" i="0" u="none" baseline="0"/>
              <a:t>2-19</a:t>
            </a:r>
          </a:p>
        </p:txBody>
      </p:sp>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pPr rtl="0"/>
            <a:r>
              <a:rPr lang="vi" b="0" i="0" u="none" baseline="0"/>
              <a:t>PM 2-13</a:t>
            </a:r>
          </a:p>
        </p:txBody>
      </p:sp>
      <p:pic>
        <p:nvPicPr>
          <p:cNvPr id="7" name="Picture 6" descr="Hình ảnh cho thấy một sơ đồ của một người đàn ông được trang bị đúng cách để giải cứu đối tượng: Sở Chỉ huy. Tiếp theo là một hình ảnh khác với ba tình nguyện viên được trang bị đúng chủ đề như ở bên trên: Tình nguyện viên đến CERT và hình ảnh của một xu hướng thể hiện chủ đề tập chung/hậu cần. Hình ảnh tiếp theo cho thấy một nhóm tình nguyện viên tham gia với chủ đề là Nhóm Chức năng. Hình ảnh tiếp theo cho thấy một tình nguyện viên giúp đỡ nạn nhân với chủ đề là Khu vực Điều trị dành cho Nạn nhân.">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63" y="1575106"/>
            <a:ext cx="8173875" cy="4277471"/>
          </a:xfrm>
          <a:prstGeom prst="rect">
            <a:avLst/>
          </a:prstGeom>
        </p:spPr>
      </p:pic>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p:txBody>
          <a:bodyPr/>
          <a:lstStyle/>
          <a:p>
            <a:pPr algn="l" rtl="0"/>
            <a:r>
              <a:rPr lang="vi" b="1" i="1" u="none" baseline="0"/>
              <a:t>Luồng Tài liệu</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pPr algn="r" rtl="0"/>
            <a:r>
              <a:rPr lang="vi" b="0" i="0" u="none" baseline="0"/>
              <a:t>2-20</a:t>
            </a:r>
          </a:p>
        </p:txBody>
      </p:sp>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pPr rtl="0"/>
            <a:r>
              <a:rPr lang="vi" b="0" i="0" u="none" baseline="0"/>
              <a:t>PM 2-13</a:t>
            </a:r>
          </a:p>
        </p:txBody>
      </p:sp>
      <p:pic>
        <p:nvPicPr>
          <p:cNvPr id="7" name="Picture 6" descr="Hình ảnh cho thấy một sơ đồ của một người đàn ông được trang bị đúng cách để giải cứu đối tượng: Sở Chỉ huy Tiếp theo là một hình ảnh khác với ba tình nguyện viên được trang bị đúng chủ đề như ở bên trên: Tình nguyện viên đến CERT và hình ảnh của một xu hướng thể hiện chủ đề tập chung/hậu cần. Hình ảnh tiếp theo cho thấy một nhóm tình nguyện viên làm việc với chủ đề là Nhóm Chức năng. Hình ảnh tiếp theo cho thấy một tình nguyện viên giúp đỡ nạn nhân với chủ đề là Khu vực Điều trị dành cho Nạn nhân. Hình ảnh tiếp theo cho thấy mẫu thiết bị cứu hộ và hình ảnh cuối cùng cho thấy một người đàn ông có radio với đối tượng: Giao tiếp.">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78" y="1575933"/>
            <a:ext cx="8289045" cy="4306121"/>
          </a:xfrm>
          <a:prstGeom prst="rect">
            <a:avLst/>
          </a:prstGeom>
        </p:spPr>
      </p:pic>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pPr algn="l" rtl="0"/>
            <a:r>
              <a:rPr lang="vi" b="0" i="0" u="none" baseline="0"/>
              <a:t>ICS cung cấp phương tiện tổ chức linh hoạt </a:t>
            </a:r>
          </a:p>
          <a:p>
            <a:pPr algn="l" rtl="0"/>
            <a:r>
              <a:rPr lang="vi" b="0" i="0" u="none" baseline="0"/>
              <a:t>Đặt câu hỏi “Có an toàn không khi cố gắng giải cứu?”</a:t>
            </a:r>
          </a:p>
          <a:p>
            <a:pPr algn="l" rtl="0"/>
            <a:r>
              <a:rPr lang="vi" b="0" i="0" u="none" baseline="0"/>
              <a:t>Ghi lại tài liệu và truyền đạt thông tin đến tất cả các cấp độ CERT </a:t>
            </a:r>
          </a:p>
          <a:p>
            <a:pPr algn="l" rtl="0"/>
            <a:r>
              <a:rPr lang="vi" b="0" i="0" u="none" baseline="0"/>
              <a:t>Cung cấp cho Sở Chỉ huy thông tin mới nhất về đánh giá thiệt hại, tình trạng nhóm và các nhu cầu </a:t>
            </a:r>
          </a:p>
          <a:p>
            <a:pPr algn="l" rtl="0"/>
            <a:r>
              <a:rPr lang="vi" b="0" i="0" u="none" baseline="0"/>
              <a:t>Sở Chỉ huy ghi lại tài liệu và theo dõi trạng thái tình hình </a:t>
            </a:r>
          </a:p>
        </p:txBody>
      </p:sp>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p:txBody>
          <a:bodyPr/>
          <a:lstStyle/>
          <a:p>
            <a:pPr algn="l" rtl="0"/>
            <a:r>
              <a:rPr lang="vi" b="1" i="1" u="none" baseline="0"/>
              <a:t>Tóm tắt Bài học</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pPr algn="r" rtl="0"/>
            <a:r>
              <a:rPr lang="vi" b="0" i="0" u="none" baseline="0"/>
              <a:t>2-21</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pPr rtl="0"/>
            <a:r>
              <a:rPr lang="vi" b="0" i="0" u="none" baseline="0"/>
              <a:t>PM 2-25</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normAutofit/>
          </a:bodyPr>
          <a:lstStyle/>
          <a:p>
            <a:pPr algn="l" rtl="0"/>
            <a:r>
              <a:rPr lang="vi" sz="2700" b="0" i="0" u="none" baseline="0" dirty="0"/>
              <a:t>Đọc trước bài học cho buổi học tiếp theo </a:t>
            </a:r>
          </a:p>
          <a:p>
            <a:pPr algn="l" rtl="0"/>
            <a:r>
              <a:rPr lang="vi" sz="2700" b="0" i="0" u="none" baseline="0" dirty="0"/>
              <a:t>Mang theo các vật dụng cần thiết cho buổi học tiếp theo </a:t>
            </a:r>
          </a:p>
          <a:p>
            <a:pPr algn="l" rtl="0"/>
            <a:r>
              <a:rPr lang="vi" sz="2700" b="0" i="0" u="none" baseline="0" dirty="0"/>
              <a:t>Mặc quần áo phù hợp đến buổi học tiếp theo </a:t>
            </a:r>
          </a:p>
        </p:txBody>
      </p:sp>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p:txBody>
          <a:bodyPr>
            <a:normAutofit/>
          </a:bodyPr>
          <a:lstStyle/>
          <a:p>
            <a:pPr algn="l" rtl="0"/>
            <a:r>
              <a:rPr lang="vi" b="1" i="1" u="none" baseline="0"/>
              <a:t>Bài tập Về nhà</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pPr algn="l" rtl="0"/>
            <a:r>
              <a:rPr lang="vi" b="0" i="0" u="none" baseline="0"/>
              <a:t>Đào tạo Cơ bản cho CERT Bài 2: Tổ chức CERT</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pPr algn="r" rtl="0"/>
            <a:r>
              <a:rPr lang="vi" b="0" i="0" u="none" baseline="0"/>
              <a:t>2-22</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pPr rtl="0"/>
            <a:r>
              <a:rPr lang="vi" b="0" i="0" u="none" baseline="0"/>
              <a:t>PM 2-25</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p:txBody>
          <a:bodyPr>
            <a:normAutofit/>
          </a:bodyPr>
          <a:lstStyle/>
          <a:p>
            <a:pPr rtl="0"/>
            <a:r>
              <a:rPr lang="vi" sz="2400" b="1" i="0" u="none" baseline="0" dirty="0">
                <a:solidFill>
                  <a:schemeClr val="bg2">
                    <a:lumMod val="25000"/>
                  </a:schemeClr>
                </a:solidFill>
              </a:rPr>
              <a:t>Bài 3: Các Hoạt động Y tế khi có Thảm họa Xảy ra - Phần 1</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vi-VN" sz="5000" b="1" i="0" kern="1200" baseline="0" dirty="0">
                <a:solidFill>
                  <a:srgbClr val="FFFFFF"/>
                </a:solidFill>
                <a:effectLst/>
                <a:latin typeface="Arial" panose="020B0604020202020204" pitchFamily="34" charset="0"/>
                <a:ea typeface="+mn-ea"/>
                <a:cs typeface="Arial" panose="020B0604020202020204" pitchFamily="34" charset="0"/>
              </a:rPr>
              <a:t>Đào tạo Cơ bản cho CERT</a:t>
            </a:r>
            <a:endParaRPr lang="en-US" sz="5000" dirty="0"/>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lgn="l" rtl="0"/>
            <a:r>
              <a:rPr lang="vi" b="0" i="0" u="none" baseline="0" dirty="0"/>
              <a:t>Xác định các tình trạng đe dọa tính mạng do chấn thương bao gồm chảy máu nghiêm trọng, nhiệt độ cơ thể thấp và tắc nghẽn đường thở </a:t>
            </a:r>
          </a:p>
          <a:p>
            <a:pPr algn="l" rtl="0"/>
            <a:r>
              <a:rPr lang="vi" b="0" i="0" u="none" baseline="0" dirty="0"/>
              <a:t>Áp dụng đúng kỹ thuật cứu người </a:t>
            </a:r>
          </a:p>
          <a:p>
            <a:pPr algn="l" rtl="0"/>
            <a:r>
              <a:rPr lang="vi" b="0" i="0" u="none" baseline="0" dirty="0"/>
              <a:t>Hỗ trợ chăm sóc sơ cứu cơ bản cho các thương tích không đe dọa đến tính mạng </a:t>
            </a:r>
          </a:p>
        </p:txBody>
      </p:sp>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p:txBody>
          <a:bodyPr>
            <a:normAutofit fontScale="90000"/>
          </a:bodyPr>
          <a:lstStyle/>
          <a:p>
            <a:pPr algn="l" rtl="0"/>
            <a:r>
              <a:rPr lang="vi" b="1" i="1" u="none" baseline="0" dirty="0"/>
              <a:t>Các mục tiêu của Bài học</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pPr algn="r" rtl="0"/>
            <a:r>
              <a:rPr lang="vi" b="0" i="0" u="none" baseline="0"/>
              <a:t>3-1</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pPr rtl="0"/>
            <a:r>
              <a:rPr lang="vi" b="0" i="0" u="none" baseline="0"/>
              <a:t>PM 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algn="l" rtl="0"/>
            <a:r>
              <a:rPr lang="vi" b="0" i="0" u="none" baseline="0"/>
              <a:t>Nếu không được điều trị, chảy máu nghiêm trọng và tắc nghẽn đường thở có thể nhanh chóng dẫn đến tử vong </a:t>
            </a:r>
          </a:p>
          <a:p>
            <a:pPr algn="l" rtl="0"/>
            <a:r>
              <a:rPr lang="vi" b="0" i="0" u="none" baseline="0"/>
              <a:t>Ưu tiên hàng đầu của các tình nguyện viên CERT hỗ trợ các hoạt động y tế khi thảm họa xảy ra là chú ý đến những điều này bằng cách kiểm soát chảy máu và đặt bệnh nhân nằm ở tư thế để họ có thể thở </a:t>
            </a:r>
          </a:p>
        </p:txBody>
      </p:sp>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p:txBody>
          <a:bodyPr>
            <a:normAutofit fontScale="90000"/>
          </a:bodyPr>
          <a:lstStyle/>
          <a:p>
            <a:pPr algn="l" rtl="0"/>
            <a:r>
              <a:rPr lang="vi" b="1" i="1" u="none" baseline="0"/>
              <a:t>Điều trị các Tình trạng Đe dọa đến Tính mạng</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pPr algn="r" rtl="0"/>
            <a:r>
              <a:rPr lang="vi" b="0" i="0" u="none" baseline="0"/>
              <a:t>3-2</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pPr rtl="0"/>
            <a:r>
              <a:rPr lang="vi" b="0" i="0" u="none" baseline="0"/>
              <a:t>PM 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pPr algn="l" rtl="0"/>
            <a:r>
              <a:rPr lang="vi" sz="2600" b="0" i="0" u="none" baseline="0" dirty="0"/>
              <a:t>Trước khi điều trị, đảm bảo rằng cả bệnh nhân và người cứu hộ đều ở trong một môi trường an toàn để thực hiện việc chăm sóc </a:t>
            </a:r>
          </a:p>
          <a:p>
            <a:pPr algn="l" rtl="0"/>
            <a:r>
              <a:rPr lang="vi" sz="2600" b="0" i="0" u="none" baseline="0" dirty="0"/>
              <a:t>Một số câu hỏi tình nguyện viên CERT cần xem xét</a:t>
            </a:r>
          </a:p>
          <a:p>
            <a:pPr lvl="1" algn="l" rtl="0"/>
            <a:r>
              <a:rPr lang="vi" sz="2200" b="0" i="0" u="none" baseline="0" dirty="0"/>
              <a:t>Tôi có cảm thấy an toàn ở nơi này không?</a:t>
            </a:r>
          </a:p>
          <a:p>
            <a:pPr lvl="1" algn="l" rtl="0"/>
            <a:r>
              <a:rPr lang="vi" sz="2200" b="0" i="0" u="none" baseline="0" dirty="0"/>
              <a:t>Tôi có nên rời đi và chuyển đến một địa điểm an toàn hơn không, hay tôi có thể ở lại đây và bắt đầu chăm sóc ngay lập tức không?</a:t>
            </a:r>
          </a:p>
          <a:p>
            <a:pPr lvl="1" algn="l" rtl="0"/>
            <a:r>
              <a:rPr lang="vi" sz="2200" b="0" i="0" u="none" baseline="0" dirty="0"/>
              <a:t>Nếu tôi rời đi, tôi có thể đưa theo ai không?</a:t>
            </a:r>
          </a:p>
          <a:p>
            <a:endParaRPr lang="vi" dirty="0"/>
          </a:p>
        </p:txBody>
      </p:sp>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p:txBody>
          <a:bodyPr>
            <a:normAutofit fontScale="90000"/>
          </a:bodyPr>
          <a:lstStyle/>
          <a:p>
            <a:pPr algn="l" rtl="0"/>
            <a:r>
              <a:rPr lang="vi" b="1" i="1" u="none" baseline="0"/>
              <a:t>Cân nhắc về Sự An toàn</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pPr algn="r" rtl="0"/>
            <a:r>
              <a:rPr lang="vi" b="0" i="0" u="none" baseline="0"/>
              <a:t>3-3</a:t>
            </a:r>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pPr rtl="0"/>
            <a:r>
              <a:rPr lang="vi" b="0" i="0" u="none" baseline="0"/>
              <a:t>PM 3-2</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a:xfrm>
            <a:off x="183257" y="1530443"/>
            <a:ext cx="8512974" cy="4781145"/>
          </a:xfrm>
        </p:spPr>
        <p:txBody>
          <a:bodyPr/>
          <a:lstStyle/>
          <a:p>
            <a:pPr algn="l" rtl="0"/>
            <a:r>
              <a:rPr lang="vi" sz="2200" b="0" i="0" u="none" baseline="0" dirty="0"/>
              <a:t>Hãy chắc chắn rằng bệnh nhân có thể nhìn thấy quý vị</a:t>
            </a:r>
          </a:p>
          <a:p>
            <a:pPr algn="l" rtl="0"/>
            <a:r>
              <a:rPr lang="vi" sz="2200" b="0" i="0" u="none" baseline="0" dirty="0"/>
              <a:t>Nói thông tin nhận dạng bản thân</a:t>
            </a:r>
          </a:p>
          <a:p>
            <a:pPr lvl="1" algn="l" rtl="0"/>
            <a:r>
              <a:rPr lang="vi" sz="2000" b="0" i="0" u="none" baseline="0" dirty="0"/>
              <a:t>Tên quý vị và tên của tổ chức của quý vị</a:t>
            </a:r>
          </a:p>
          <a:p>
            <a:pPr algn="l" rtl="0"/>
            <a:r>
              <a:rPr lang="vi" sz="2200" b="0" i="0" u="none" baseline="0" dirty="0"/>
              <a:t>Yêu cầu được cho phép điều trị, nếu có thể</a:t>
            </a:r>
          </a:p>
          <a:p>
            <a:pPr algn="l" rtl="0"/>
            <a:r>
              <a:rPr lang="vi" sz="2200" b="0" i="0" u="none" baseline="0" dirty="0"/>
              <a:t>Tôn trọng sự khác biệt văn hóa</a:t>
            </a:r>
          </a:p>
          <a:p>
            <a:pPr algn="l" rtl="0"/>
            <a:r>
              <a:rPr lang="vi" sz="2200" b="0" i="0" u="none" baseline="0" dirty="0"/>
              <a:t>Bảo vệ quyền riêng tư của bệnh nhân</a:t>
            </a:r>
          </a:p>
          <a:p>
            <a:endParaRPr lang="vi" dirty="0"/>
          </a:p>
        </p:txBody>
      </p:sp>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p:txBody>
          <a:bodyPr>
            <a:normAutofit/>
          </a:bodyPr>
          <a:lstStyle/>
          <a:p>
            <a:pPr algn="l" rtl="0"/>
            <a:r>
              <a:rPr lang="vi" b="1" i="1" u="none" baseline="0"/>
              <a:t>Tiếp cận Bệnh nhân</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pPr algn="r" rtl="0"/>
            <a:r>
              <a:rPr lang="vi" b="0" i="0" u="none" baseline="0"/>
              <a:t>3-4</a:t>
            </a:r>
          </a:p>
        </p:txBody>
      </p:sp>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pPr rtl="0"/>
            <a:r>
              <a:rPr lang="vi" b="0" i="0" u="none" baseline="0"/>
              <a:t>PM 3-2</a:t>
            </a:r>
          </a:p>
        </p:txBody>
      </p:sp>
      <p:pic>
        <p:nvPicPr>
          <p:cNvPr id="6" name="Picture 5" descr="Tiếp cận hình ảnh bệnh nhân cho thấy hai nhân viên y tế tiếp cận một bệnh nhân.">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432228" y="3568175"/>
            <a:ext cx="3200677" cy="2121592"/>
          </a:xfrm>
          <a:prstGeom prst="rect">
            <a:avLst/>
          </a:prstGeom>
        </p:spPr>
      </p:pic>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lgn="l" rtl="0"/>
            <a:r>
              <a:rPr lang="vi" b="0" i="0" u="none" baseline="0"/>
              <a:t>Các dấu hiệu chảy máu đe dọa tính mạng:</a:t>
            </a:r>
          </a:p>
          <a:p>
            <a:pPr lvl="1" algn="l" rtl="0"/>
            <a:r>
              <a:rPr lang="vi" b="0" i="0" u="none" baseline="0"/>
              <a:t>Chảy máu thành dòng/liên tục</a:t>
            </a:r>
          </a:p>
          <a:p>
            <a:pPr lvl="1" algn="l" rtl="0"/>
            <a:r>
              <a:rPr lang="vi" b="0" i="0" u="none" baseline="0"/>
              <a:t>Máu đang chảy ộc ra</a:t>
            </a:r>
          </a:p>
          <a:p>
            <a:pPr lvl="1" algn="l" rtl="0"/>
            <a:r>
              <a:rPr lang="vi" b="0" i="0" u="none" baseline="0"/>
              <a:t>Máu thấm qua quần áo đang mặc</a:t>
            </a:r>
          </a:p>
          <a:p>
            <a:pPr lvl="1" algn="l" rtl="0"/>
            <a:r>
              <a:rPr lang="vi" b="0" i="0" u="none" baseline="0"/>
              <a:t>Máu thấm qua băng</a:t>
            </a:r>
          </a:p>
          <a:p>
            <a:pPr lvl="1" algn="l" rtl="0"/>
            <a:r>
              <a:rPr lang="vi" b="0" i="0" u="none" baseline="0"/>
              <a:t>Cắt cụt</a:t>
            </a:r>
          </a:p>
          <a:p>
            <a:endParaRPr lang="vi" dirty="0"/>
          </a:p>
        </p:txBody>
      </p:sp>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p:txBody>
          <a:bodyPr>
            <a:normAutofit fontScale="90000"/>
          </a:bodyPr>
          <a:lstStyle/>
          <a:p>
            <a:pPr algn="l" rtl="0"/>
            <a:r>
              <a:rPr lang="vi" b="1" i="1" u="none" baseline="0"/>
              <a:t>Chảy máu Đe dọa Tính mạng</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pPr algn="r" rtl="0"/>
            <a:r>
              <a:rPr lang="vi" b="0" i="0" u="none" baseline="0"/>
              <a:t>3-5</a:t>
            </a:r>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pPr rtl="0"/>
            <a:r>
              <a:rPr lang="vi" b="0" i="0" u="none" baseline="0"/>
              <a:t>PM 3-3</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pPr algn="l" rtl="0"/>
            <a:r>
              <a:rPr lang="vi" b="0" i="0" u="none" baseline="0" dirty="0"/>
              <a:t>Sự chuẩn bị sẵn sàng rất quan trọng đối với các cộng đồng thuộc mọi quy mô trên Toàn quốc</a:t>
            </a:r>
          </a:p>
          <a:p>
            <a:pPr lvl="1" algn="l" rtl="0"/>
            <a:r>
              <a:rPr lang="vi" sz="2200" b="0" i="0" u="none" baseline="0" dirty="0"/>
              <a:t>Là ưu tiên chính trong việc làm giảm tác động của thảm họa</a:t>
            </a:r>
          </a:p>
          <a:p>
            <a:pPr lvl="1" algn="l" rtl="0"/>
            <a:r>
              <a:rPr lang="vi" sz="2200" b="0" i="0" u="none" baseline="0" dirty="0"/>
              <a:t>Quan trọng là tất cả các thành viên trong cộng đồng thực hiện các bước để chuẩn bị</a:t>
            </a:r>
          </a:p>
          <a:p>
            <a:pPr lvl="1" algn="l" rtl="0"/>
            <a:r>
              <a:rPr lang="vi" sz="2200" b="0" i="0" u="none" baseline="0" dirty="0"/>
              <a:t>Hiệu quả khi đề cập đến các thuộc tính riêng biệt của cộng đồng và thu hút toàn bộ cộng đồng tham gia </a:t>
            </a:r>
          </a:p>
        </p:txBody>
      </p:sp>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a:xfrm>
            <a:off x="315142" y="320678"/>
            <a:ext cx="7079189" cy="1017672"/>
          </a:xfrm>
        </p:spPr>
        <p:txBody>
          <a:bodyPr>
            <a:normAutofit fontScale="90000"/>
          </a:bodyPr>
          <a:lstStyle/>
          <a:p>
            <a:pPr algn="l" rtl="0"/>
            <a:r>
              <a:rPr lang="vi" b="1" i="1" u="none" baseline="0" dirty="0"/>
              <a:t>Các Vai trò trong việc Chuẩn bị Sẵn sàng cho Cộng đồng</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pPr algn="r" rtl="0"/>
            <a:r>
              <a:rPr lang="vi" b="0" i="0" u="none" baseline="0"/>
              <a:t>1-5</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pPr rtl="0"/>
            <a:r>
              <a:rPr lang="vi" b="0" i="0" u="none" baseline="0"/>
              <a:t>PM 1-3</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p:txBody>
          <a:bodyPr>
            <a:normAutofit fontScale="90000"/>
          </a:bodyPr>
          <a:lstStyle/>
          <a:p>
            <a:pPr algn="l" rtl="0"/>
            <a:r>
              <a:rPr lang="vi" b="1" i="1" u="none" baseline="0" dirty="0"/>
              <a:t>Các giai đoạn Chảy máu Nghiêm trọng</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pPr algn="l" rtl="0"/>
            <a:r>
              <a:rPr lang="vi" b="0" i="0" u="none" baseline="0"/>
              <a:t>Đào tạo Cơ bản cho CERT Bài 3: Các Hoạt động Y tế khi có Thảm họa Xảy ra - Phần 1</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pPr algn="r" rtl="0"/>
            <a:r>
              <a:rPr lang="vi" b="0" i="0" u="none" baseline="0"/>
              <a:t>3-6</a:t>
            </a:r>
          </a:p>
        </p:txBody>
      </p:sp>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pPr rtl="0"/>
            <a:r>
              <a:rPr lang="vi" b="0" i="0" u="none" baseline="0"/>
              <a:t>PM 3-3</a:t>
            </a:r>
          </a:p>
        </p:txBody>
      </p:sp>
      <p:graphicFrame>
        <p:nvGraphicFramePr>
          <p:cNvPr id="2" name="Table 1" descr="Các giai đoạn của Bảng Chảy máu nhiều, chi tiết các giai đoạn, mất máu, nhịp tim, huyết áp, nhịp thở và nổi bật của bệnh nhân.">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132306635"/>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Giai đoạn</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Mất máu</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Nhịp tim</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Huyết áp</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Nhịp thở</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vi"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Bệnh nhân</a:t>
                      </a:r>
                      <a:endParaRPr lang="vi"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extLst>
                  <a:ext uri="{0D108BD9-81ED-4DB2-BD59-A6C34878D82A}">
                    <a16:rowId xmlns:a16="http://schemas.microsoft.com/office/drawing/2014/main" val="4244108842"/>
                  </a:ext>
                </a:extLst>
              </a:tr>
              <a:tr h="827385">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I</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Chưa đến 15%</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Bình thường (&lt;100 bpm)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Bình thường</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14-20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Bệnh nhân có biểu hiện bình thường</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II</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15%-40%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Nhanh (&gt;100 bpm)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Hơi Chậm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20-30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Bệnh nhân có thể cảm thấy lo lắng</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III</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30%-40%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Rất Nhanh </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(&gt;120 bpm)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Thấp</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30-40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Bệnh nhân cảm thấy lú lẫn</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IV</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Lớn hơn 40%</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Nguy kịch (&gt;140 bpm)</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Nguy kịch</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a:effectLst/>
                          <a:latin typeface="Arial" panose="020B0604020202020204" pitchFamily="34" charset="0"/>
                          <a:ea typeface="Calibri" panose="020F0502020204030204" pitchFamily="34" charset="0"/>
                          <a:cs typeface="Times New Roman" panose="02020603050405020304" pitchFamily="18" charset="0"/>
                        </a:rPr>
                        <a:t>&gt;35</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vi" sz="1100" b="0" i="0" u="none" baseline="0" dirty="0">
                          <a:effectLst/>
                          <a:latin typeface="Arial" panose="020B0604020202020204" pitchFamily="34" charset="0"/>
                          <a:ea typeface="Calibri" panose="020F0502020204030204" pitchFamily="34" charset="0"/>
                          <a:cs typeface="Times New Roman" panose="02020603050405020304" pitchFamily="18" charset="0"/>
                        </a:rPr>
                        <a:t>Bệnh nhân hôn mê</a:t>
                      </a:r>
                      <a:endParaRPr lang="vi"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lgn="l" rtl="0"/>
            <a:r>
              <a:rPr lang="vi" b="1" i="0" u="none" baseline="0"/>
              <a:t>Chảy máu động mạch: </a:t>
            </a:r>
            <a:r>
              <a:rPr lang="vi" b="0" i="0" u="none" baseline="0"/>
              <a:t>Động mạch vận chuyển máu dưới áp lực cao</a:t>
            </a:r>
          </a:p>
          <a:p>
            <a:pPr lvl="1" algn="l" rtl="0"/>
            <a:r>
              <a:rPr lang="vi" b="0" i="0" u="none" baseline="0"/>
              <a:t>Máu chảy từ động mạch sẽ phun ra </a:t>
            </a:r>
          </a:p>
          <a:p>
            <a:pPr algn="l" rtl="0"/>
            <a:r>
              <a:rPr lang="vi" b="1" i="0" u="none" baseline="0"/>
              <a:t>Chảy máu tĩnh mạch: </a:t>
            </a:r>
            <a:r>
              <a:rPr lang="vi" b="0" i="0" u="none" baseline="0"/>
              <a:t>Tĩnh mạch vận chuyển máu dưới áp lực thấp</a:t>
            </a:r>
          </a:p>
          <a:p>
            <a:pPr lvl="1" algn="l" rtl="0"/>
            <a:r>
              <a:rPr lang="vi" b="0" i="0" u="none" baseline="0"/>
              <a:t>Máu từ tĩnh mạch sẽ chảy thành dòng </a:t>
            </a:r>
          </a:p>
          <a:p>
            <a:pPr algn="l" rtl="0"/>
            <a:r>
              <a:rPr lang="vi" b="1" i="0" u="none" baseline="0"/>
              <a:t>Chảy máu mao mạch: </a:t>
            </a:r>
            <a:r>
              <a:rPr lang="vi" b="0" i="0" u="none" baseline="0"/>
              <a:t>Mao mạch cũng vận chuyển máu dưới áp lực thấp</a:t>
            </a:r>
          </a:p>
          <a:p>
            <a:pPr lvl="1" algn="l" rtl="0"/>
            <a:r>
              <a:rPr lang="vi" b="0" i="0" u="none" baseline="0"/>
              <a:t>Máu từ mao mạch sẽ rỉ ra </a:t>
            </a:r>
          </a:p>
        </p:txBody>
      </p:sp>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p:txBody>
          <a:bodyPr/>
          <a:lstStyle/>
          <a:p>
            <a:pPr algn="l" rtl="0"/>
            <a:r>
              <a:rPr lang="vi" b="1" i="1" u="none" baseline="0"/>
              <a:t>Các loại Chảy máu</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pPr algn="r" rtl="0"/>
            <a:r>
              <a:rPr lang="vi" b="0" i="0" u="none" baseline="0"/>
              <a:t>3-7</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pPr rtl="0"/>
            <a:r>
              <a:rPr lang="vi" b="0" i="0" u="none" baseline="0"/>
              <a:t>PM 3-3</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p:txBody>
          <a:bodyPr/>
          <a:lstStyle/>
          <a:p>
            <a:pPr algn="l" rtl="0"/>
            <a:r>
              <a:rPr lang="vi" b="1" i="1" u="none" baseline="0"/>
              <a:t>Các loại Chảy máu</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pPr algn="r" rtl="0"/>
            <a:r>
              <a:rPr lang="vi" b="0" i="0" u="none" baseline="0"/>
              <a:t>3-8</a:t>
            </a: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pPr rtl="0"/>
            <a:r>
              <a:rPr lang="vi" b="0" i="0" u="none" baseline="0"/>
              <a:t>PM 3-3</a:t>
            </a:r>
          </a:p>
        </p:txBody>
      </p:sp>
      <p:pic>
        <p:nvPicPr>
          <p:cNvPr id="8" name="Picture 7" descr="Các loại Hình ảnh bị Chảy máu. Chảy máu động mạch cổ tay, chảy máu mao mạch cổ tay và chảy máu tĩnh mạch cổ tay.">
            <a:extLst>
              <a:ext uri="{FF2B5EF4-FFF2-40B4-BE49-F238E27FC236}">
                <a16:creationId xmlns:a16="http://schemas.microsoft.com/office/drawing/2014/main" id="{AEEFF7E2-B858-4DF3-AE85-0BD24580F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99" y="1714499"/>
            <a:ext cx="4443201" cy="4219925"/>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lgn="l" rtl="0"/>
            <a:r>
              <a:rPr lang="vi" b="0" i="0" u="none" baseline="0"/>
              <a:t>Bước 1: Tìm (các) nguyên nhân chảy máu </a:t>
            </a:r>
          </a:p>
          <a:p>
            <a:pPr algn="l" rtl="0"/>
            <a:r>
              <a:rPr lang="vi" b="0" i="0" u="none" baseline="0"/>
              <a:t>Bước 2: Băng bó vị trí chảy máu </a:t>
            </a:r>
          </a:p>
          <a:p>
            <a:pPr algn="l" rtl="0"/>
            <a:r>
              <a:rPr lang="vi" b="0" i="0" u="none" baseline="0"/>
              <a:t>Bước 3: Sử dụng áp lực </a:t>
            </a:r>
          </a:p>
          <a:p>
            <a:pPr algn="l" rtl="0"/>
            <a:r>
              <a:rPr lang="vi" b="0" i="0" u="none" baseline="0"/>
              <a:t>Bước 4: Duy trì áp lực cho đến khi ngừng chảy máu </a:t>
            </a:r>
          </a:p>
        </p:txBody>
      </p:sp>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p:txBody>
          <a:bodyPr>
            <a:normAutofit fontScale="90000"/>
          </a:bodyPr>
          <a:lstStyle/>
          <a:p>
            <a:pPr algn="l" rtl="0"/>
            <a:r>
              <a:rPr lang="vi" b="1" i="1" u="none" baseline="0"/>
              <a:t>Kiểm soát chảy máu: Áp lực Trực tiếp</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pPr algn="l" rtl="0"/>
            <a:r>
              <a:rPr lang="vi" b="0" i="0" u="none" baseline="0"/>
              <a:t>Đào tạo Cơ bản cho CERT Bài 3: Các Hoạt động Y tế khi có Thảm họa Xảy ra - Phần 1</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pPr algn="r" rtl="0"/>
            <a:r>
              <a:rPr lang="vi" b="0" i="0" u="none" baseline="0"/>
              <a:t>3-9</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pPr rtl="0"/>
            <a:r>
              <a:rPr lang="vi" b="0" i="0" u="none" baseline="0"/>
              <a:t>PM 3-3</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Autofit/>
          </a:bodyPr>
          <a:lstStyle/>
          <a:p>
            <a:pPr algn="l" rtl="0">
              <a:spcBef>
                <a:spcPts val="300"/>
              </a:spcBef>
            </a:pPr>
            <a:r>
              <a:rPr lang="vi" sz="2500" b="0" i="0" u="none" baseline="0" dirty="0"/>
              <a:t>Đặt chi bị thương càng cao càng tốt </a:t>
            </a:r>
          </a:p>
          <a:p>
            <a:pPr algn="l" rtl="0">
              <a:spcBef>
                <a:spcPts val="300"/>
              </a:spcBef>
            </a:pPr>
            <a:r>
              <a:rPr lang="vi" sz="2500" b="0" i="0" u="none" baseline="0" dirty="0"/>
              <a:t>Kéo dây đai qua khóa </a:t>
            </a:r>
          </a:p>
          <a:p>
            <a:pPr algn="l" rtl="0">
              <a:spcBef>
                <a:spcPts val="300"/>
              </a:spcBef>
            </a:pPr>
            <a:r>
              <a:rPr lang="vi" sz="2500" b="0" i="0" u="none" baseline="0" dirty="0"/>
              <a:t>Xoay thanh cho đến khi máu ngừng chảy/chảy chậm </a:t>
            </a:r>
          </a:p>
          <a:p>
            <a:pPr algn="l" rtl="0">
              <a:spcBef>
                <a:spcPts val="300"/>
              </a:spcBef>
            </a:pPr>
            <a:r>
              <a:rPr lang="vi" sz="2500" b="0" i="0" u="none" baseline="0" dirty="0"/>
              <a:t>Dán chặt thanh </a:t>
            </a:r>
          </a:p>
          <a:p>
            <a:pPr algn="l" rtl="0">
              <a:spcBef>
                <a:spcPts val="300"/>
              </a:spcBef>
            </a:pPr>
            <a:r>
              <a:rPr lang="vi" sz="2500" b="0" i="0" u="none" baseline="0" dirty="0"/>
              <a:t>Nếu máu vẫn tiếp tục chảy, đặt thêm dụng cụ cầm máu thứ hai </a:t>
            </a:r>
          </a:p>
          <a:p>
            <a:pPr algn="l" rtl="0">
              <a:spcBef>
                <a:spcPts val="300"/>
              </a:spcBef>
            </a:pPr>
            <a:r>
              <a:rPr lang="vi" sz="2500" b="0" i="0" u="none" baseline="0" dirty="0"/>
              <a:t>Để bệnh nhân tại chỗ cho đến khi EMS tiếp quản </a:t>
            </a:r>
          </a:p>
        </p:txBody>
      </p:sp>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p:txBody>
          <a:bodyPr>
            <a:normAutofit fontScale="90000"/>
          </a:bodyPr>
          <a:lstStyle/>
          <a:p>
            <a:pPr algn="l" rtl="0"/>
            <a:r>
              <a:rPr lang="vi" b="1" i="1" u="none" baseline="0"/>
              <a:t>Kiểm soát chảy máu: Dụng cụ cầm máu</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pPr algn="r" rtl="0"/>
            <a:r>
              <a:rPr lang="vi" b="0" i="0" u="none" baseline="0"/>
              <a:t>3-10</a:t>
            </a:r>
          </a:p>
        </p:txBody>
      </p:sp>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pPr rtl="0"/>
            <a:r>
              <a:rPr lang="vi" b="0" i="0" u="none" baseline="0"/>
              <a:t>PM 3-4</a:t>
            </a:r>
          </a:p>
        </p:txBody>
      </p:sp>
      <p:pic>
        <p:nvPicPr>
          <p:cNvPr id="7" name="Picture 6" descr="Hình ảnh của thiết bị để kiểm soát cầm chảy máu.">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pPr algn="l" rtl="0"/>
            <a:r>
              <a:rPr lang="vi" b="0" i="0" u="none" baseline="0" dirty="0"/>
              <a:t>Sốc thường khó chẩn đoán </a:t>
            </a:r>
          </a:p>
          <a:p>
            <a:pPr algn="l" rtl="0"/>
            <a:r>
              <a:rPr lang="vi" b="0" i="0" u="none" baseline="0" dirty="0"/>
              <a:t>Các dấu hiệu chính của sốc:</a:t>
            </a:r>
          </a:p>
          <a:p>
            <a:pPr lvl="1" algn="l" rtl="0"/>
            <a:r>
              <a:rPr lang="vi" b="0" i="0" u="none" baseline="0" dirty="0"/>
              <a:t>Thở nhanh và không sâu</a:t>
            </a:r>
          </a:p>
          <a:p>
            <a:pPr lvl="1" algn="l" rtl="0"/>
            <a:r>
              <a:rPr lang="vi" b="0" i="0" u="none" baseline="0" dirty="0"/>
              <a:t>Thời gian làm đầy mao mạch lớn hơn hai giây</a:t>
            </a:r>
          </a:p>
          <a:p>
            <a:pPr lvl="1" algn="l" rtl="0"/>
            <a:r>
              <a:rPr lang="vi" b="0" i="0" u="none" baseline="0" dirty="0"/>
              <a:t>Không tuân theo các mệnh lệnh đơn giản, chẳng hạn như “siết chặt tay tôi </a:t>
            </a:r>
          </a:p>
          <a:p>
            <a:pPr algn="l" rtl="0"/>
            <a:r>
              <a:rPr lang="vi" b="0" i="0" u="none" baseline="0" dirty="0"/>
              <a:t>Các triệu chứng sốc rất dễ bị bỏ qua. Hãy thận trọng chú ý tới bệnh nhân của quý vị</a:t>
            </a:r>
          </a:p>
          <a:p>
            <a:pPr lvl="1" algn="l" rtl="0"/>
            <a:endParaRPr lang="vi" dirty="0"/>
          </a:p>
          <a:p>
            <a:endParaRPr lang="vi" dirty="0"/>
          </a:p>
        </p:txBody>
      </p:sp>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p:txBody>
          <a:bodyPr/>
          <a:lstStyle/>
          <a:p>
            <a:pPr algn="l" rtl="0"/>
            <a:r>
              <a:rPr lang="vi" b="1" i="1" u="none" baseline="0"/>
              <a:t>Cú sốc</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pPr algn="r" rtl="0"/>
            <a:r>
              <a:rPr lang="vi" b="0" i="0" u="none" baseline="0"/>
              <a:t>3-11</a:t>
            </a:r>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pPr rtl="0"/>
            <a:r>
              <a:rPr lang="vi" b="0" i="0" u="none" baseline="0"/>
              <a:t>PM 3-5</a:t>
            </a:r>
          </a:p>
        </p:txBody>
      </p:sp>
      <p:pic>
        <p:nvPicPr>
          <p:cNvPr id="6" name="Picture 5" descr="Hình ảnh với hai bác sĩ đang chạy với một y tá và một bệnh nhân đang nằm trên một chiếc băng ca của bệnh viện.">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lgn="l" rtl="0"/>
            <a:r>
              <a:rPr lang="vi" b="0" i="0" u="none" baseline="0"/>
              <a:t>Giữ ấm cho bệnh nhân</a:t>
            </a:r>
          </a:p>
          <a:p>
            <a:pPr lvl="1" algn="l" rtl="0"/>
            <a:r>
              <a:rPr lang="vi" b="0" i="0" u="none" baseline="0"/>
              <a:t>Cởi bỏ quần áo ướt</a:t>
            </a:r>
          </a:p>
          <a:p>
            <a:pPr lvl="1" algn="l" rtl="0"/>
            <a:r>
              <a:rPr lang="vi" b="0" i="0" u="none" baseline="0"/>
              <a:t>Đặt thứ gì đó giữa bệnh nhân và mặt đất (ví dụ: bìa cứng, áo khoác, chăn)</a:t>
            </a:r>
          </a:p>
          <a:p>
            <a:pPr lvl="1" algn="l" rtl="0"/>
            <a:r>
              <a:rPr lang="vi" b="0" i="0" u="none" baseline="0"/>
              <a:t>Cho bệnh nhân đắp thứ gì đó khô (ví dụ: áo khoác, chăn, chăn cấp cứu Mylar)</a:t>
            </a:r>
          </a:p>
          <a:p>
            <a:pPr lvl="1" algn="l" rtl="0"/>
            <a:r>
              <a:rPr lang="vi" b="0" i="0" u="none" baseline="0"/>
              <a:t>Bảo vệ bệnh nhân tránh khỏi gió </a:t>
            </a:r>
          </a:p>
        </p:txBody>
      </p:sp>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p:txBody>
          <a:bodyPr>
            <a:normAutofit/>
          </a:bodyPr>
          <a:lstStyle/>
          <a:p>
            <a:pPr algn="l" rtl="0"/>
            <a:r>
              <a:rPr lang="vi" b="1" i="1" u="none" baseline="0"/>
              <a:t>Duy trì Nhiệt độ Cơ thể</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pPr algn="r" rtl="0"/>
            <a:r>
              <a:rPr lang="vi" b="0" i="0" u="none" baseline="0"/>
              <a:t>3-12</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pPr rtl="0"/>
            <a:r>
              <a:rPr lang="vi" b="0" i="0" u="none" baseline="0"/>
              <a:t>PM 3-5</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pPr algn="l" rtl="0"/>
            <a:r>
              <a:rPr lang="vi" b="0" i="0" u="none" baseline="0"/>
              <a:t>Sau khi chia thành từng cặp, xác định một người đảm nhận vai trò bệnh nhân và một người đảm nhận vai trò của người cứu hộ </a:t>
            </a:r>
          </a:p>
          <a:p>
            <a:pPr algn="l" rtl="0">
              <a:spcBef>
                <a:spcPts val="300"/>
              </a:spcBef>
            </a:pPr>
            <a:r>
              <a:rPr lang="vi" b="0" i="0" u="none" baseline="0"/>
              <a:t>Thực hành phản ứng như thể bệnh nhân bị chấn thương ở cẳng tay phải, ngay dưới khuỷu tay </a:t>
            </a:r>
          </a:p>
          <a:p>
            <a:pPr algn="l" rtl="0">
              <a:spcBef>
                <a:spcPts val="300"/>
              </a:spcBef>
            </a:pPr>
            <a:r>
              <a:rPr lang="vi" b="0" i="0" u="none" baseline="0"/>
              <a:t>Sử dụng một băng áp lực hoặc dụng cụ cầm máu (nếu có) </a:t>
            </a:r>
          </a:p>
          <a:p>
            <a:pPr algn="l" rtl="0">
              <a:spcBef>
                <a:spcPts val="300"/>
              </a:spcBef>
            </a:pPr>
            <a:r>
              <a:rPr lang="vi" b="0" i="0" u="none" baseline="0"/>
              <a:t>Lặp lại quá trình hai lần </a:t>
            </a:r>
          </a:p>
          <a:p>
            <a:pPr algn="l" rtl="0">
              <a:spcBef>
                <a:spcPts val="300"/>
              </a:spcBef>
            </a:pPr>
            <a:r>
              <a:rPr lang="vi" b="0" i="0" u="none" baseline="0"/>
              <a:t>Hoán đổi vai trò và người cứu hộ mới hoàn thành các bước trên </a:t>
            </a:r>
          </a:p>
        </p:txBody>
      </p:sp>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p:txBody>
          <a:bodyPr/>
          <a:lstStyle/>
          <a:p>
            <a:pPr algn="l" rtl="0"/>
            <a:r>
              <a:rPr lang="vi" b="1" i="1" u="none" baseline="0"/>
              <a:t>Bài tập 3.1</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pPr algn="r" rtl="0"/>
            <a:r>
              <a:rPr lang="vi" b="0" i="0" u="none" baseline="0"/>
              <a:t>3-13</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pPr rtl="0"/>
            <a:r>
              <a:rPr lang="vi" b="0" i="0" u="none" baseline="0"/>
              <a:t>PM 3-6</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p:txBody>
          <a:bodyPr/>
          <a:lstStyle/>
          <a:p>
            <a:pPr algn="l" rtl="0"/>
            <a:r>
              <a:rPr lang="vi" b="1" i="1" u="none" baseline="0"/>
              <a:t>Mở Đường thở</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pPr algn="r" rtl="0"/>
            <a:r>
              <a:rPr lang="vi" b="0" i="0" u="none" baseline="0"/>
              <a:t>3-14</a:t>
            </a:r>
          </a:p>
        </p:txBody>
      </p:sp>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pPr rtl="0"/>
            <a:r>
              <a:rPr lang="vi" b="0" i="0" u="none" baseline="0"/>
              <a:t>PM 3-6</a:t>
            </a:r>
          </a:p>
        </p:txBody>
      </p:sp>
      <p:pic>
        <p:nvPicPr>
          <p:cNvPr id="8" name="Picture 7" descr="Mở Đường thở Hình ảnh hệ hô hấp của con người. Bao gồm tín hiệu của khoang mũi, biểu mô, hầu họng, thanh quản, khí quản, phế quản, phổi phải, cơ hoành, khoang màng phổi và phổi trái.">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25" y="1661746"/>
            <a:ext cx="4643750" cy="4206020"/>
          </a:xfrm>
          <a:prstGeom prst="rect">
            <a:avLst/>
          </a:prstGeom>
        </p:spPr>
      </p:pic>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p:txBody>
          <a:bodyPr>
            <a:normAutofit fontScale="90000"/>
          </a:bodyPr>
          <a:lstStyle/>
          <a:p>
            <a:pPr algn="l" rtl="0"/>
            <a:r>
              <a:rPr lang="vi" b="1" i="1" u="none" baseline="0"/>
              <a:t>Đường thở Mở và Bị Tắc nghẽn</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pPr algn="r" rtl="0"/>
            <a:r>
              <a:rPr lang="vi" b="0" i="0" u="none" baseline="0"/>
              <a:t>3-15</a:t>
            </a:r>
          </a:p>
        </p:txBody>
      </p:sp>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pPr rtl="0"/>
            <a:r>
              <a:rPr lang="vi" b="0" i="0" u="none" baseline="0"/>
              <a:t>PM 3-6</a:t>
            </a:r>
          </a:p>
        </p:txBody>
      </p:sp>
      <p:pic>
        <p:nvPicPr>
          <p:cNvPr id="7" name="Picture 6" descr="Đường thở Mở so với Bị tắc nghẽn. Hình ảnh đầu tiên cho thấy đầu người báo hiệu lưỡi và đường thở mở. Hình ảnh thứ hai cho thấy đầu người báo hiệu lưỡi và đường thở bị tắc nghẽn.">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31" y="1628095"/>
            <a:ext cx="3635537" cy="4520629"/>
          </a:xfrm>
          <a:prstGeom prst="rect">
            <a:avLst/>
          </a:prstGeom>
        </p:spPr>
      </p:pic>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pPr algn="l" rtl="0"/>
            <a:r>
              <a:rPr lang="vi" b="0" i="0" u="none" baseline="0" dirty="0"/>
              <a:t>Chính phủ có trách nhiệm:</a:t>
            </a:r>
          </a:p>
          <a:p>
            <a:pPr lvl="1" algn="l" rtl="0"/>
            <a:r>
              <a:rPr lang="vi" b="0" i="0" u="none" baseline="0" dirty="0"/>
              <a:t>Phát triển, thử nghiệm và tinh chỉnh các kế hoạch cho tình huống khẩn cấp</a:t>
            </a:r>
          </a:p>
          <a:p>
            <a:pPr lvl="1" algn="l" rtl="0"/>
            <a:r>
              <a:rPr lang="vi" b="0" i="0" u="none" baseline="0" dirty="0"/>
              <a:t>Đảm bảo phản ứng viên khẩn cấp có đủ kỹ năng và nguồn lực</a:t>
            </a:r>
          </a:p>
          <a:p>
            <a:pPr lvl="1" algn="l" rtl="0"/>
            <a:r>
              <a:rPr lang="vi" b="0" i="0" u="none" baseline="0" dirty="0"/>
              <a:t>Cung cấp các dịch vụ để bảo vệ và hỗ trợ người dân </a:t>
            </a:r>
          </a:p>
          <a:p>
            <a:endParaRPr lang="vi" dirty="0"/>
          </a:p>
        </p:txBody>
      </p:sp>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p:txBody>
          <a:bodyPr/>
          <a:lstStyle/>
          <a:p>
            <a:pPr algn="l" rtl="0"/>
            <a:r>
              <a:rPr lang="vi" b="1" i="1" u="none" baseline="0"/>
              <a:t>Chính phủ</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pPr algn="r" rtl="0"/>
            <a:r>
              <a:rPr lang="vi" b="0" i="0" u="none" baseline="0"/>
              <a:t>1-6</a:t>
            </a:r>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pPr rtl="0"/>
            <a:r>
              <a:rPr lang="vi" b="0" i="0" u="none" baseline="0"/>
              <a:t>PM 1-3</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pPr algn="l" rtl="0"/>
            <a:r>
              <a:rPr lang="vi" b="1" i="0" u="none" baseline="0"/>
              <a:t>Khi ngồi trên bục cao</a:t>
            </a:r>
            <a:r>
              <a:rPr lang="vi" b="0" i="0" u="none" baseline="0"/>
              <a:t>(ví dụ: ghế, ghế dài): Hai chân rộng bằng vai, khuỷu tay hoặc hai tay đặt lên lên đầu gối, và hơi nghiêng về phía trước </a:t>
            </a:r>
          </a:p>
          <a:p>
            <a:pPr algn="l" rtl="0"/>
            <a:r>
              <a:rPr lang="vi" b="1" i="0" u="none" baseline="0"/>
              <a:t>Khi đứng: </a:t>
            </a:r>
            <a:r>
              <a:rPr lang="vi" b="0" i="0" u="none" baseline="0"/>
              <a:t>Hai chân rộng bằng vai, hai tay đặt lên đầu gối, cánh tay thẳng và nghiêng về phía trước, lưng thẳng </a:t>
            </a:r>
          </a:p>
        </p:txBody>
      </p:sp>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p:txBody>
          <a:bodyPr>
            <a:normAutofit fontScale="90000"/>
          </a:bodyPr>
          <a:lstStyle/>
          <a:p>
            <a:pPr algn="l" rtl="0"/>
            <a:r>
              <a:rPr lang="vi" b="1" i="1" u="none" baseline="0"/>
              <a:t>Đặt một Bệnh nhân Tỉnh táo Đúng tư thế</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3: Các Hoạt động Y tế khi có Thảm họa Xảy ra - Phần 1</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pPr algn="r" rtl="0"/>
            <a:r>
              <a:rPr lang="vi" b="0" i="0" u="none" baseline="0"/>
              <a:t>3-16</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pPr rtl="0"/>
            <a:r>
              <a:rPr lang="vi" b="0" i="0" u="none" baseline="0"/>
              <a:t>PM 3-6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p:txBody>
          <a:bodyPr>
            <a:normAutofit fontScale="90000"/>
          </a:bodyPr>
          <a:lstStyle/>
          <a:p>
            <a:pPr algn="l" rtl="0"/>
            <a:r>
              <a:rPr lang="vi" b="1" i="1" u="none" baseline="0"/>
              <a:t>Đặt một Bệnh nhân Bất tỉnh Đúng tư thế</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pPr algn="r" rtl="0"/>
            <a:r>
              <a:rPr lang="vi" b="0" i="0" u="none" baseline="0"/>
              <a:t>3-17</a:t>
            </a:r>
          </a:p>
        </p:txBody>
      </p:sp>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pPr rtl="0"/>
            <a:r>
              <a:rPr lang="vi" b="0" i="0" u="none" baseline="0"/>
              <a:t>PM 3-7</a:t>
            </a:r>
          </a:p>
        </p:txBody>
      </p:sp>
      <p:pic>
        <p:nvPicPr>
          <p:cNvPr id="6" name="Picture 5" descr="Biểu đồ cho thấy làm thế nào để đặt một người bất tỉnh. Toàn văn bản: 1 Người bị thương có thở không? Nếu có, di chuyển người bị thương vào chỗ phục hồi. Nếu không, 2 Quý vị có biết CPR không? Nếu không, di chuyển người bị thương vào chỗ phục hồi. Nếu có, loại bỏ các vật cản và thực hiện CPR.">
            <a:extLst>
              <a:ext uri="{FF2B5EF4-FFF2-40B4-BE49-F238E27FC236}">
                <a16:creationId xmlns:a16="http://schemas.microsoft.com/office/drawing/2014/main" id="{2FAB4220-9A7D-4EEF-B56A-BAE18C6A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6" y="2248877"/>
            <a:ext cx="5806850" cy="2896870"/>
          </a:xfrm>
          <a:prstGeom prst="rect">
            <a:avLst/>
          </a:prstGeom>
        </p:spPr>
      </p:pic>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lgn="l" rtl="0"/>
            <a:r>
              <a:rPr lang="vi" b="1" i="0" u="none" baseline="0"/>
              <a:t>Thân mình: </a:t>
            </a:r>
            <a:r>
              <a:rPr lang="vi" b="0" i="0" u="none" baseline="0"/>
              <a:t>Đặt nằm nghiêng</a:t>
            </a:r>
          </a:p>
          <a:p>
            <a:pPr algn="l" rtl="0"/>
            <a:r>
              <a:rPr lang="vi" b="1" i="0" u="none" baseline="0"/>
              <a:t>Cánh tay Phía dưới: </a:t>
            </a:r>
            <a:r>
              <a:rPr lang="vi" b="0" i="0" u="none" baseline="0"/>
              <a:t>Vươn ra Ngoài</a:t>
            </a:r>
          </a:p>
          <a:p>
            <a:pPr algn="l" rtl="0"/>
            <a:r>
              <a:rPr lang="vi" b="1" i="0" u="none" baseline="0"/>
              <a:t>Cánh tay Phía trên: </a:t>
            </a:r>
            <a:r>
              <a:rPr lang="vi" b="0" i="0" u="none" baseline="0"/>
              <a:t>Đặt bàn tay trên bắp tay của cánh tay phía dưới</a:t>
            </a:r>
          </a:p>
          <a:p>
            <a:pPr algn="l" rtl="0"/>
            <a:r>
              <a:rPr lang="vi" b="1" i="0" u="none" baseline="0"/>
              <a:t>Đầu: </a:t>
            </a:r>
            <a:r>
              <a:rPr lang="vi" b="0" i="0" u="none" baseline="0"/>
              <a:t>Gối lên tay</a:t>
            </a:r>
          </a:p>
          <a:p>
            <a:pPr algn="l" rtl="0"/>
            <a:r>
              <a:rPr lang="vi" b="1" i="0" u="none" baseline="0"/>
              <a:t>Chân: </a:t>
            </a:r>
            <a:r>
              <a:rPr lang="vi" b="0" i="0" u="none" baseline="0"/>
              <a:t>Cong nhẹ</a:t>
            </a:r>
          </a:p>
          <a:p>
            <a:pPr algn="l" rtl="0"/>
            <a:r>
              <a:rPr lang="vi" b="1" i="0" u="none" baseline="0"/>
              <a:t>Cằm: </a:t>
            </a:r>
            <a:r>
              <a:rPr lang="vi" b="0" i="0" u="none" baseline="0"/>
              <a:t>Nâng lên hướng về phía trước</a:t>
            </a:r>
          </a:p>
          <a:p>
            <a:pPr algn="l" rtl="0"/>
            <a:r>
              <a:rPr lang="vi" b="1" i="0" u="none" baseline="0"/>
              <a:t>Miệng: </a:t>
            </a:r>
            <a:r>
              <a:rPr lang="vi" b="0" i="0" u="none" baseline="0"/>
              <a:t>Hướng xuống dưới</a:t>
            </a:r>
          </a:p>
        </p:txBody>
      </p:sp>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p:txBody>
          <a:bodyPr/>
          <a:lstStyle/>
          <a:p>
            <a:pPr algn="l" rtl="0"/>
            <a:r>
              <a:rPr lang="vi" b="1" i="1" u="none" baseline="0"/>
              <a:t>Tư thế Phục hồi</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pPr algn="r" rtl="0"/>
            <a:r>
              <a:rPr lang="vi" b="0" i="0" u="none" baseline="0"/>
              <a:t>3-18</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pPr rtl="0"/>
            <a:r>
              <a:rPr lang="vi" b="0" i="0" u="none" baseline="0"/>
              <a:t>PM 3-7</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lgn="l" rtl="0">
              <a:buFont typeface="+mj-lt"/>
              <a:buAutoNum type="arabicPeriod"/>
            </a:pPr>
            <a:r>
              <a:rPr lang="vi" b="0" i="0" u="none" baseline="0"/>
              <a:t>Quỳ phía trên đầu bệnh nhân</a:t>
            </a:r>
          </a:p>
          <a:p>
            <a:pPr marL="514350" indent="-514350" algn="l" rtl="0">
              <a:spcBef>
                <a:spcPts val="400"/>
              </a:spcBef>
              <a:buFont typeface="+mj-lt"/>
              <a:buAutoNum type="arabicPeriod"/>
            </a:pPr>
            <a:r>
              <a:rPr lang="vi" b="0" i="0" u="none" baseline="0"/>
              <a:t>Đặt một tay ở mỗi bên của đầu bệnh nhân với ngón tay cái gần khóe miệng chỉ về phía cằm, sử dụng khuỷu tay để hỗ trợ</a:t>
            </a:r>
          </a:p>
          <a:p>
            <a:pPr marL="514350" indent="-514350" algn="l" rtl="0">
              <a:spcBef>
                <a:spcPts val="400"/>
              </a:spcBef>
              <a:buFont typeface="+mj-lt"/>
              <a:buAutoNum type="arabicPeriod"/>
            </a:pPr>
            <a:r>
              <a:rPr lang="vi" b="0" i="0" u="none" baseline="0"/>
              <a:t>Trượt các ngón tay vào vị trí dưới các góc của xương hàm bệnh nhân mà không di chuyển đầu hoặc cổ</a:t>
            </a:r>
          </a:p>
          <a:p>
            <a:pPr marL="514350" indent="-514350" algn="l" rtl="0">
              <a:spcBef>
                <a:spcPts val="400"/>
              </a:spcBef>
              <a:buFont typeface="+mj-lt"/>
              <a:buAutoNum type="arabicPeriod"/>
            </a:pPr>
            <a:r>
              <a:rPr lang="vi" b="0" i="0" u="none" baseline="0"/>
              <a:t>Đẩy hàm lên mà không di chuyển đầu hoặc cổ để nâng hàm và mở đường thở </a:t>
            </a:r>
          </a:p>
          <a:p>
            <a:pPr marL="514350" indent="-514350" algn="l" rtl="0">
              <a:buFont typeface="+mj-lt"/>
              <a:buAutoNum type="arabicPeriod"/>
            </a:pPr>
            <a:endParaRPr lang="vi" dirty="0"/>
          </a:p>
        </p:txBody>
      </p:sp>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p:txBody>
          <a:bodyPr/>
          <a:lstStyle/>
          <a:p>
            <a:pPr algn="l" rtl="0"/>
            <a:r>
              <a:rPr lang="vi" b="1" i="1" u="none" baseline="0"/>
              <a:t>Thực hiện Đẩy hàm</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pPr algn="r" rtl="0"/>
            <a:r>
              <a:rPr lang="vi" b="0" i="0" u="none" baseline="0"/>
              <a:t>3-19</a:t>
            </a:r>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pPr rtl="0"/>
            <a:r>
              <a:rPr lang="vi" b="0" i="0" u="none" baseline="0"/>
              <a:t>PM 3-7</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pPr algn="l" rtl="0"/>
            <a:r>
              <a:rPr lang="vi" b="0" i="0" u="none" baseline="0"/>
              <a:t>Chia thành từng cặp, một người đóng vai người cứu hộ và một người đóng vai bệnh nhân </a:t>
            </a:r>
          </a:p>
          <a:p>
            <a:pPr algn="l" rtl="0"/>
            <a:r>
              <a:rPr lang="vi" b="0" i="0" u="none" baseline="0"/>
              <a:t>Giả sử rằng người bị thương bất tỉnh đang thở </a:t>
            </a:r>
          </a:p>
          <a:p>
            <a:pPr algn="l" rtl="0"/>
            <a:r>
              <a:rPr lang="vi" b="0" i="0" u="none" baseline="0"/>
              <a:t>Đặt họ vào vị trí phục hồi bằng kỹ thuật quý vị vừa học </a:t>
            </a:r>
          </a:p>
        </p:txBody>
      </p:sp>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p:txBody>
          <a:bodyPr/>
          <a:lstStyle/>
          <a:p>
            <a:pPr algn="l" rtl="0"/>
            <a:r>
              <a:rPr lang="vi" b="1" i="1" u="none" baseline="0"/>
              <a:t>Bài tập 3.2</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pPr algn="r" rtl="0"/>
            <a:r>
              <a:rPr lang="vi" b="0" i="0" u="none" baseline="0"/>
              <a:t>3-20</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pPr rtl="0"/>
            <a:r>
              <a:rPr lang="vi" b="0" i="0" u="none" baseline="0"/>
              <a:t>PM 3-8</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pPr algn="l" rtl="0"/>
            <a:r>
              <a:rPr lang="vi" b="0" i="0" u="none" baseline="0"/>
              <a:t>Quý vị có thể làm gì?</a:t>
            </a:r>
          </a:p>
          <a:p>
            <a:pPr lvl="1" algn="l" rtl="0"/>
            <a:r>
              <a:rPr lang="vi" b="0" i="0" u="none" baseline="0"/>
              <a:t>Giữ ấm cho họ </a:t>
            </a:r>
          </a:p>
          <a:p>
            <a:pPr lvl="1" algn="l" rtl="0"/>
            <a:r>
              <a:rPr lang="vi" b="0" i="0" u="none" baseline="0"/>
              <a:t>Đưa một tay để họ nắm </a:t>
            </a:r>
          </a:p>
          <a:p>
            <a:pPr lvl="1" algn="l" rtl="0"/>
            <a:r>
              <a:rPr lang="vi" b="0" i="0" u="none" baseline="0"/>
              <a:t>Duy trì giao tiếp bằng mắt </a:t>
            </a:r>
          </a:p>
          <a:p>
            <a:pPr lvl="1" algn="l" rtl="0"/>
            <a:r>
              <a:rPr lang="vi" b="0" i="0" u="none" baseline="0"/>
              <a:t>Hãy kiên nhẫn và thấu hiểu </a:t>
            </a:r>
          </a:p>
          <a:p>
            <a:pPr lvl="1" algn="l" rtl="0"/>
            <a:r>
              <a:rPr lang="vi" b="0" i="0" u="none" baseline="0"/>
              <a:t>Nếu quý vị phải chuyển sang hỗ trợ cho người khác, hãy cho họ biết </a:t>
            </a:r>
          </a:p>
          <a:p>
            <a:endParaRPr lang="vi" dirty="0"/>
          </a:p>
        </p:txBody>
      </p:sp>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p:txBody>
          <a:bodyPr/>
          <a:lstStyle/>
          <a:p>
            <a:pPr algn="l" rtl="0"/>
            <a:r>
              <a:rPr lang="vi" b="1" i="1" u="none" baseline="0"/>
              <a:t>An ủi họ</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pPr algn="r" rtl="0"/>
            <a:r>
              <a:rPr lang="vi" b="0" i="0" u="none" baseline="0"/>
              <a:t>3-21</a:t>
            </a:r>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pPr rtl="0"/>
            <a:r>
              <a:rPr lang="vi" b="0" i="0" u="none" baseline="0"/>
              <a:t>PM 3-8</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pPr algn="l" rtl="0"/>
            <a:r>
              <a:rPr lang="vi" b="0" i="0" u="none" baseline="0"/>
              <a:t>Ngăn ngừa hạ thân nhiệt </a:t>
            </a:r>
          </a:p>
          <a:p>
            <a:pPr algn="l" rtl="0"/>
            <a:r>
              <a:rPr lang="vi" b="0" i="0" u="none" baseline="0"/>
              <a:t>Kiểm soát cơn đau </a:t>
            </a:r>
          </a:p>
          <a:p>
            <a:pPr algn="l" rtl="0"/>
            <a:r>
              <a:rPr lang="vi" b="0" i="0" u="none" baseline="0"/>
              <a:t>Giảm nguy cơ nhiễm trùng </a:t>
            </a:r>
          </a:p>
        </p:txBody>
      </p:sp>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p:txBody>
          <a:bodyPr/>
          <a:lstStyle/>
          <a:p>
            <a:pPr algn="l" rtl="0"/>
            <a:r>
              <a:rPr lang="vi" b="1" i="1" u="none" baseline="0"/>
              <a:t>Điều trị Bỏng</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pPr algn="r" rtl="0"/>
            <a:r>
              <a:rPr lang="vi" b="0" i="0" u="none" baseline="0"/>
              <a:t>3-22</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pPr rtl="0"/>
            <a:r>
              <a:rPr lang="vi" b="0" i="0" u="none" baseline="0"/>
              <a:t>PM 3-9</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lgn="l" rtl="0"/>
            <a:r>
              <a:rPr lang="vi" b="0" i="0" u="none" baseline="0" dirty="0"/>
              <a:t>Các yếu tố ảnh hưởng đến mức độ nghiêm trọng của bỏng:</a:t>
            </a:r>
          </a:p>
          <a:p>
            <a:pPr lvl="1" algn="l" rtl="0"/>
            <a:r>
              <a:rPr lang="vi" sz="2200" b="0" i="0" u="none" baseline="0" dirty="0"/>
              <a:t>Nhiệt độ của chất gây cháy</a:t>
            </a:r>
          </a:p>
          <a:p>
            <a:pPr lvl="1" algn="l" rtl="0"/>
            <a:r>
              <a:rPr lang="vi" sz="2200" b="0" i="0" u="none" baseline="0" dirty="0"/>
              <a:t>Khoảng thời gian nạn nhân tiếp xúc</a:t>
            </a:r>
          </a:p>
          <a:p>
            <a:pPr lvl="1" algn="l" rtl="0"/>
            <a:r>
              <a:rPr lang="vi" sz="2200" b="0" i="0" u="none" baseline="0" dirty="0"/>
              <a:t>Vùng cơ thể bị ảnh hưởng</a:t>
            </a:r>
          </a:p>
          <a:p>
            <a:pPr lvl="1" algn="l" rtl="0"/>
            <a:r>
              <a:rPr lang="vi" sz="2200" b="0" i="0" u="none" baseline="0" dirty="0"/>
              <a:t>Kích thước của vùng bị bỏng</a:t>
            </a:r>
          </a:p>
          <a:p>
            <a:pPr lvl="1" algn="l" rtl="0"/>
            <a:r>
              <a:rPr lang="vi" sz="2200" b="0" i="0" u="none" baseline="0" dirty="0"/>
              <a:t>Độ sâu của vết bỏng </a:t>
            </a:r>
          </a:p>
          <a:p>
            <a:endParaRPr lang="vi" dirty="0"/>
          </a:p>
        </p:txBody>
      </p:sp>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p:txBody>
          <a:bodyPr/>
          <a:lstStyle/>
          <a:p>
            <a:pPr algn="l" rtl="0"/>
            <a:r>
              <a:rPr lang="vi" b="1" i="1" u="none" baseline="0"/>
              <a:t>Vết bỏng Nặng</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pPr algn="r" rtl="0"/>
            <a:r>
              <a:rPr lang="vi" b="0" i="0" u="none" baseline="0"/>
              <a:t>3-23</a:t>
            </a:r>
          </a:p>
        </p:txBody>
      </p:sp>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pPr rtl="0"/>
            <a:r>
              <a:rPr lang="vi" b="0" i="0" u="none" baseline="0"/>
              <a:t>PM 3-9</a:t>
            </a:r>
          </a:p>
        </p:txBody>
      </p:sp>
      <p:pic>
        <p:nvPicPr>
          <p:cNvPr id="6" name="Picture 5" descr="Hình ảnh cho thấy một ví dụ về mức độ nghiêm trọng của bỏng.">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621619" y="3227991"/>
            <a:ext cx="3267562" cy="2435819"/>
          </a:xfrm>
          <a:prstGeom prst="rect">
            <a:avLst/>
          </a:prstGeom>
        </p:spPr>
      </p:pic>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lgn="l" rtl="0"/>
            <a:r>
              <a:rPr lang="vi" b="1" i="0" u="none" baseline="0"/>
              <a:t>Bề mặt: </a:t>
            </a:r>
            <a:r>
              <a:rPr lang="vi" b="0" i="0" u="none" baseline="0"/>
              <a:t>ngoài biểu bì</a:t>
            </a:r>
          </a:p>
          <a:p>
            <a:pPr algn="l" rtl="0"/>
            <a:r>
              <a:rPr lang="vi" b="1" i="0" u="none" baseline="0"/>
              <a:t>Bề dày Một phần: </a:t>
            </a:r>
            <a:r>
              <a:rPr lang="vi" b="0" i="0" u="none" baseline="0"/>
              <a:t>hạ bì và biểu bì</a:t>
            </a:r>
          </a:p>
          <a:p>
            <a:pPr algn="l" rtl="0"/>
            <a:r>
              <a:rPr lang="vi" b="1" i="0" u="none" baseline="0"/>
              <a:t>Bề dày Toàn bộ: </a:t>
            </a:r>
            <a:r>
              <a:rPr lang="vi" b="0" i="0" u="none" baseline="0"/>
              <a:t>lớp dưới da và tất cả các lớp trên</a:t>
            </a:r>
          </a:p>
        </p:txBody>
      </p:sp>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p:txBody>
          <a:bodyPr/>
          <a:lstStyle/>
          <a:p>
            <a:pPr algn="l" rtl="0"/>
            <a:r>
              <a:rPr lang="vi" b="1" i="1" u="none" baseline="0"/>
              <a:t>Phân loại Bỏng</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pPr algn="r" rtl="0"/>
            <a:r>
              <a:rPr lang="vi" b="0" i="0" u="none" baseline="0"/>
              <a:t>3-24</a:t>
            </a:r>
          </a:p>
        </p:txBody>
      </p:sp>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pPr rtl="0"/>
            <a:r>
              <a:rPr lang="vi" b="0" i="0" u="none" baseline="0"/>
              <a:t>PM 3-9</a:t>
            </a:r>
          </a:p>
        </p:txBody>
      </p:sp>
      <p:pic>
        <p:nvPicPr>
          <p:cNvPr id="8" name="Picture 7" descr="Phân loại Bỏng. Hình ảnh cho thấy một phân loại đốt bề mặt, độ dày một phần và độ dày đầy đủ.">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887" y="1812015"/>
            <a:ext cx="3882621" cy="2349047"/>
          </a:xfrm>
          <a:prstGeom prst="rect">
            <a:avLst/>
          </a:prstGeom>
        </p:spPr>
      </p:pic>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lnSpcReduction="10000"/>
          </a:bodyPr>
          <a:lstStyle/>
          <a:p>
            <a:pPr algn="l" rtl="0"/>
            <a:r>
              <a:rPr lang="vi" sz="2600" b="0" i="0" u="none" baseline="0" dirty="0"/>
              <a:t>Loại bỏ nguyên nhân gây bỏng và quần áo hoặc trang sức bị ảnh hưởng </a:t>
            </a:r>
          </a:p>
          <a:p>
            <a:pPr algn="l" rtl="0"/>
            <a:r>
              <a:rPr lang="vi" sz="2600" b="0" i="0" u="none" baseline="0" dirty="0"/>
              <a:t>Nếu chất gây bỏng khô, nhẹ nhàng phủi đi càng nhiều càng tốt </a:t>
            </a:r>
          </a:p>
          <a:p>
            <a:pPr lvl="1" algn="l" rtl="0"/>
            <a:r>
              <a:rPr lang="vi" sz="2200" b="0" i="0" u="none" baseline="0" dirty="0"/>
              <a:t>Luôn để chất gây bỏng tránh xa mắt, nạn nhân và chính quý vị </a:t>
            </a:r>
          </a:p>
          <a:p>
            <a:pPr algn="l" rtl="0"/>
            <a:r>
              <a:rPr lang="vi" sz="2600" b="0" i="0" u="none" baseline="0" dirty="0"/>
              <a:t>Xả nhiều nước mát </a:t>
            </a:r>
          </a:p>
          <a:p>
            <a:pPr algn="l" rtl="0"/>
            <a:r>
              <a:rPr lang="vi" sz="2600" b="0" i="0" u="none" baseline="0" dirty="0"/>
              <a:t>Sử dụng khăn mát, ướt để giảm đau </a:t>
            </a:r>
          </a:p>
          <a:p>
            <a:pPr algn="l" rtl="0"/>
            <a:r>
              <a:rPr lang="vi" sz="2600" b="0" i="0" u="none" baseline="0" dirty="0"/>
              <a:t>Băng nhẹ vết thương bằng băng khô, vô trùng hoặc sạch </a:t>
            </a:r>
          </a:p>
          <a:p>
            <a:pPr lvl="1" algn="l" rtl="0"/>
            <a:endParaRPr lang="vi" dirty="0"/>
          </a:p>
          <a:p>
            <a:endParaRPr lang="vi" dirty="0"/>
          </a:p>
        </p:txBody>
      </p:sp>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p:txBody>
          <a:bodyPr>
            <a:normAutofit/>
          </a:bodyPr>
          <a:lstStyle/>
          <a:p>
            <a:pPr algn="l" rtl="0"/>
            <a:r>
              <a:rPr lang="vi" b="1" i="1" u="none" baseline="0"/>
              <a:t>Điều trị Bỏng Hóa chất</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pPr algn="r" rtl="0"/>
            <a:r>
              <a:rPr lang="vi" b="0" i="0" u="none" baseline="0"/>
              <a:t>3-25</a:t>
            </a:r>
          </a:p>
        </p:txBody>
      </p:sp>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pPr rtl="0"/>
            <a:r>
              <a:rPr lang="vi" b="0" i="0" u="none" baseline="0"/>
              <a:t>PM 3-10</a:t>
            </a:r>
          </a:p>
        </p:txBody>
      </p:sp>
      <p:pic>
        <p:nvPicPr>
          <p:cNvPr id="6" name="Picture 5" descr="Hình ảnh hiển thị biểu tượng cho Bỏng hóa học được thể hiện bằng hộp sọ đen và xương chéo trên một vòng tròn màu vàng.">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pPr algn="l" rtl="0"/>
            <a:r>
              <a:rPr lang="vi" sz="2400" b="0" i="0" u="none" baseline="0" dirty="0"/>
              <a:t>Tất cả các cơ quan chính phủ đều có vai trò trong công tác ứng phó thảm họa, đó là tổ chức và điều phối các hoạt động của cơ quan của họ trước khi xảy ra tình huống khẩn cấp hoặc thảm họa bằng cách sử dụng EOP (Kế hoạch Hành động trong Tình huống Khẩn cấp): </a:t>
            </a:r>
          </a:p>
          <a:p>
            <a:pPr lvl="1" algn="l" rtl="0"/>
            <a:r>
              <a:rPr lang="vi" sz="2000" b="0" i="0" u="none" baseline="0" dirty="0"/>
              <a:t>Giao trách nhiệm cho các tổ chức và cá nhân</a:t>
            </a:r>
          </a:p>
          <a:p>
            <a:pPr lvl="1" algn="l" rtl="0"/>
            <a:r>
              <a:rPr lang="vi" sz="2000" b="0" i="0" u="none" baseline="0" dirty="0"/>
              <a:t>Đặt ra các luồng thẩm quyền</a:t>
            </a:r>
          </a:p>
          <a:p>
            <a:pPr lvl="1" algn="l" rtl="0"/>
            <a:r>
              <a:rPr lang="vi" sz="2000" b="0" i="0" u="none" baseline="0" dirty="0"/>
              <a:t>Mô tả cách bảo vệ nhân mạng và tài sản</a:t>
            </a:r>
          </a:p>
          <a:p>
            <a:pPr lvl="1" algn="l" rtl="0"/>
            <a:r>
              <a:rPr lang="vi" sz="2000" b="0" i="0" u="none" baseline="0" dirty="0"/>
              <a:t>Xác định nhân sự, thiết bị, phương tiện, vật tư và các nguồn lực khác </a:t>
            </a:r>
          </a:p>
        </p:txBody>
      </p:sp>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a:xfrm>
            <a:off x="298460" y="256995"/>
            <a:ext cx="7887178" cy="1017672"/>
          </a:xfrm>
        </p:spPr>
        <p:txBody>
          <a:bodyPr>
            <a:normAutofit fontScale="90000"/>
          </a:bodyPr>
          <a:lstStyle/>
          <a:p>
            <a:pPr algn="l" rtl="0"/>
            <a:r>
              <a:rPr lang="vi" b="1" i="1" u="none" baseline="0" dirty="0"/>
              <a:t>Kế hoạch Hành động trong Tình huống Khẩn cấp (EOP)</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pPr algn="l" rtl="0"/>
            <a:r>
              <a:rPr lang="vi" b="0" i="0" u="none" baseline="0"/>
              <a:t>Đào tạo Cơ bản cho CERT Bài 1: Chuẩn bị Sẵn sàng cho Thảm họa</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pPr algn="r" rtl="0"/>
            <a:r>
              <a:rPr lang="vi" b="0" i="0" u="none" baseline="0"/>
              <a:t>1-7</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pPr rtl="0"/>
            <a:r>
              <a:rPr lang="vi" b="0" i="0" u="none" baseline="0"/>
              <a:t>PM 1-3</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lgn="l" rtl="0"/>
            <a:r>
              <a:rPr lang="vi" sz="2400" b="0" i="0" u="none" baseline="0" dirty="0"/>
              <a:t>Các hoạt động điều trị chính cho vết thương:</a:t>
            </a:r>
          </a:p>
          <a:p>
            <a:pPr lvl="1" algn="l" rtl="0"/>
            <a:r>
              <a:rPr lang="vi" sz="2000" b="0" i="0" u="none" baseline="0" dirty="0"/>
              <a:t>Kiểm soát chảy máu</a:t>
            </a:r>
          </a:p>
          <a:p>
            <a:pPr lvl="1" algn="l" rtl="0"/>
            <a:r>
              <a:rPr lang="vi" sz="2000" b="0" i="0" u="none" baseline="0" dirty="0"/>
              <a:t>Sử dụng băng bó và băng keo </a:t>
            </a:r>
          </a:p>
          <a:p>
            <a:pPr algn="l" rtl="0"/>
            <a:r>
              <a:rPr lang="vi" sz="2400" b="0" i="0" u="none" baseline="0" dirty="0"/>
              <a:t>Sử dụng băng bó và băng keo:</a:t>
            </a:r>
          </a:p>
          <a:p>
            <a:pPr lvl="1" algn="l" rtl="0"/>
            <a:r>
              <a:rPr lang="vi" sz="2000" b="0" i="0" u="none" baseline="0" dirty="0"/>
              <a:t>Băng bó trực tiếp lên vết thương</a:t>
            </a:r>
          </a:p>
          <a:p>
            <a:pPr lvl="1" algn="l" rtl="0"/>
            <a:r>
              <a:rPr lang="vi" sz="2000" b="0" i="0" u="none" baseline="0" dirty="0"/>
              <a:t>Cuốn băng keo để giữ việc băng bó cố định </a:t>
            </a:r>
          </a:p>
          <a:p>
            <a:pPr marL="457189" lvl="1" indent="0" algn="l" rtl="0">
              <a:buNone/>
            </a:pPr>
            <a:endParaRPr lang="vi" dirty="0"/>
          </a:p>
          <a:p>
            <a:endParaRPr lang="vi" dirty="0"/>
          </a:p>
        </p:txBody>
      </p:sp>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p:txBody>
          <a:bodyPr/>
          <a:lstStyle/>
          <a:p>
            <a:pPr algn="l" rtl="0"/>
            <a:r>
              <a:rPr lang="vi" b="1" i="1" u="none" baseline="0"/>
              <a:t>Chăm sóc Vết thương</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pPr algn="r" rtl="0"/>
            <a:r>
              <a:rPr lang="vi" b="0" i="0" u="none" baseline="0"/>
              <a:t>3-26</a:t>
            </a:r>
          </a:p>
        </p:txBody>
      </p:sp>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pPr rtl="0"/>
            <a:r>
              <a:rPr lang="vi" b="0" i="0" u="none" baseline="0"/>
              <a:t>PM 3-11</a:t>
            </a:r>
          </a:p>
        </p:txBody>
      </p:sp>
      <p:pic>
        <p:nvPicPr>
          <p:cNvPr id="6" name="Picture 5" descr="Chăm sóc Vết thương. Hình ảnh cho thấy điều trị chăm sóc vết thương ở cổ tay.">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lgn="l" rtl="0"/>
            <a:r>
              <a:rPr lang="vi" b="0" i="0" u="none" baseline="0" dirty="0"/>
              <a:t>Nếu máu đang chảy:</a:t>
            </a:r>
          </a:p>
          <a:p>
            <a:pPr lvl="1" algn="l" rtl="0"/>
            <a:r>
              <a:rPr lang="vi" b="0" i="0" u="none" baseline="0" dirty="0"/>
              <a:t>Băng bó lại BÊN TRÊN băng hiện tại </a:t>
            </a:r>
          </a:p>
          <a:p>
            <a:pPr algn="l" rtl="0"/>
            <a:r>
              <a:rPr lang="vi" b="0" i="0" u="none" baseline="0" dirty="0"/>
              <a:t>Nếu máu không còn chảy:</a:t>
            </a:r>
          </a:p>
          <a:p>
            <a:pPr lvl="1" algn="l" rtl="0"/>
            <a:r>
              <a:rPr lang="vi" b="0" i="0" u="none" baseline="0" dirty="0"/>
              <a:t>Duy trì áp lực và giữ vết thương được băng bó cho đến khi được điều trị thêm bởi một chuyên gia y tế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p:txBody>
          <a:bodyPr/>
          <a:lstStyle/>
          <a:p>
            <a:pPr algn="l" rtl="0"/>
            <a:r>
              <a:rPr lang="vi" b="1" i="1" u="none" baseline="0"/>
              <a:t>Nguyên tắc Băng bó</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pPr algn="r" rtl="0"/>
            <a:r>
              <a:rPr lang="vi" b="0" i="0" u="none" baseline="0"/>
              <a:t>3-27</a:t>
            </a:r>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pPr rtl="0"/>
            <a:r>
              <a:rPr lang="vi" b="0" i="0" u="none" baseline="0"/>
              <a:t>PM 3-11</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a:xfrm>
            <a:off x="227222" y="1556397"/>
            <a:ext cx="8512974" cy="4781145"/>
          </a:xfrm>
        </p:spPr>
        <p:txBody>
          <a:bodyPr/>
          <a:lstStyle/>
          <a:p>
            <a:pPr algn="l" rtl="0"/>
            <a:r>
              <a:rPr lang="vi" sz="2400" b="0" i="0" u="none" baseline="0" dirty="0"/>
              <a:t>Các dấu hiệu nhiễm trùng có thể xảy ra:</a:t>
            </a:r>
          </a:p>
          <a:p>
            <a:pPr lvl="1" algn="l" rtl="0"/>
            <a:r>
              <a:rPr lang="vi" sz="2200" b="0" i="0" u="none" baseline="0" dirty="0"/>
              <a:t>Sưng quanh chỗ vết thương</a:t>
            </a:r>
          </a:p>
          <a:p>
            <a:pPr lvl="1" algn="l" rtl="0"/>
            <a:r>
              <a:rPr lang="vi" sz="2200" b="0" i="0" u="none" baseline="0" dirty="0"/>
              <a:t>Sự đổi màu</a:t>
            </a:r>
          </a:p>
          <a:p>
            <a:pPr lvl="1" algn="l" rtl="0"/>
            <a:r>
              <a:rPr lang="vi" sz="2200" b="0" i="0" u="none" baseline="0" dirty="0"/>
              <a:t>Có mủ chảy ra từ vết thương</a:t>
            </a:r>
          </a:p>
          <a:p>
            <a:pPr lvl="1" algn="l" rtl="0"/>
            <a:r>
              <a:rPr lang="vi" sz="2200" b="0" i="0" u="none" baseline="0" dirty="0"/>
              <a:t>Vệt đỏ xung quanh vết thương </a:t>
            </a:r>
          </a:p>
          <a:p>
            <a:endParaRPr lang="vi" dirty="0"/>
          </a:p>
        </p:txBody>
      </p:sp>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p:txBody>
          <a:bodyPr>
            <a:normAutofit fontScale="90000"/>
          </a:bodyPr>
          <a:lstStyle/>
          <a:p>
            <a:pPr algn="l" rtl="0"/>
            <a:r>
              <a:rPr lang="vi" b="1" i="1" u="none" baseline="0"/>
              <a:t>Các Dấu hiệu Nhiễm trùng</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pPr algn="r" rtl="0"/>
            <a:r>
              <a:rPr lang="vi" b="0" i="0" u="none" baseline="0"/>
              <a:t>3-28</a:t>
            </a:r>
          </a:p>
        </p:txBody>
      </p:sp>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pPr rtl="0"/>
            <a:r>
              <a:rPr lang="vi" b="0" i="0" u="none" baseline="0"/>
              <a:t>PM 3-11</a:t>
            </a:r>
          </a:p>
        </p:txBody>
      </p:sp>
      <p:pic>
        <p:nvPicPr>
          <p:cNvPr id="6" name="Picture 5" descr="Dấu hiệu nhiễm trùng. Hình ảnh 1, cho thấy một bề ngoài và sưng xung quanh nhiễm trùng.">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6121993" y="1896727"/>
            <a:ext cx="2797336" cy="1877987"/>
          </a:xfrm>
          <a:prstGeom prst="rect">
            <a:avLst/>
          </a:prstGeom>
        </p:spPr>
      </p:pic>
      <p:pic>
        <p:nvPicPr>
          <p:cNvPr id="7" name="Picture 6" descr="Dấu hiệu nhiễm trùng. Hình ảnh 2, cho thấy nhiễm trùng cánh tay nặng hơn, với sự đổi màu với các vùng đau.">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6145022" y="4246265"/>
            <a:ext cx="2788381" cy="1421578"/>
          </a:xfrm>
          <a:prstGeom prst="rect">
            <a:avLst/>
          </a:prstGeom>
        </p:spPr>
      </p:pic>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lgn="l" rtl="0"/>
            <a:r>
              <a:rPr lang="vi" b="0" i="0" u="none" baseline="0" dirty="0"/>
              <a:t>Nếu tìm thấy phần cơ thể bị cắt cụt:</a:t>
            </a:r>
          </a:p>
          <a:p>
            <a:pPr lvl="1" algn="l" rtl="0"/>
            <a:r>
              <a:rPr lang="vi" sz="2200" b="0" i="0" u="none" baseline="0" dirty="0"/>
              <a:t>Giữ lại các bộ phận mô, bọc trong vật liệu sạch và đặt trong túi nhựa</a:t>
            </a:r>
          </a:p>
          <a:p>
            <a:pPr lvl="1" algn="l" rtl="0"/>
            <a:r>
              <a:rPr lang="vi" sz="2200" b="0" i="0" u="none" baseline="0" dirty="0"/>
              <a:t>Giữ các bộ phận mô mát, nhưng KHÔNG đặt trực tiếp trên đá</a:t>
            </a:r>
          </a:p>
          <a:p>
            <a:pPr lvl="1" algn="l" rtl="0"/>
            <a:r>
              <a:rPr lang="vi" sz="2200" b="0" i="0" u="none" baseline="0" dirty="0"/>
              <a:t>Để bộ phận bị cắt cụt đi kèm với nạn nhân </a:t>
            </a:r>
          </a:p>
          <a:p>
            <a:endParaRPr lang="vi" dirty="0"/>
          </a:p>
        </p:txBody>
      </p:sp>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p:txBody>
          <a:bodyPr/>
          <a:lstStyle/>
          <a:p>
            <a:pPr algn="l" rtl="0"/>
            <a:r>
              <a:rPr lang="vi" b="1" i="1" u="none" baseline="0"/>
              <a:t>Cắt cụt</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pPr algn="r" rtl="0"/>
            <a:r>
              <a:rPr lang="vi" b="0" i="0" u="none" baseline="0"/>
              <a:t>3-29</a:t>
            </a:r>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pPr rtl="0"/>
            <a:r>
              <a:rPr lang="vi" b="0" i="0" u="none" baseline="0"/>
              <a:t>PM 3-11</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lgn="l" rtl="0"/>
            <a:r>
              <a:rPr lang="vi" sz="2600" b="0" i="0" u="none" baseline="0" dirty="0"/>
              <a:t>Khi có dị vật đâm vào cơ thể bệnh nhân:</a:t>
            </a:r>
          </a:p>
          <a:p>
            <a:pPr lvl="1" algn="l" rtl="0"/>
            <a:r>
              <a:rPr lang="vi" sz="2200" b="0" i="0" u="none" baseline="0" dirty="0"/>
              <a:t>Cố định phần cơ thể bị ảnh hưởng</a:t>
            </a:r>
          </a:p>
          <a:p>
            <a:pPr lvl="1" algn="l" rtl="0"/>
            <a:r>
              <a:rPr lang="vi" sz="2200" b="0" i="0" u="none" baseline="0" dirty="0"/>
              <a:t>Không cố di chuyển hoặc gỡ bỏ</a:t>
            </a:r>
          </a:p>
          <a:p>
            <a:pPr lvl="1" algn="l" rtl="0"/>
            <a:r>
              <a:rPr lang="vi" sz="2200" b="0" i="0" u="none" baseline="0" dirty="0"/>
              <a:t>Cố gắng kiểm soát chảy máu ở đường vào vết thương</a:t>
            </a:r>
          </a:p>
          <a:p>
            <a:pPr lvl="1" algn="l" rtl="0"/>
            <a:r>
              <a:rPr lang="vi" sz="2200" b="0" i="0" u="none" baseline="0" dirty="0"/>
              <a:t>Làm sạch và băng vết thương, đảm bảo giữ cố định dị vật </a:t>
            </a:r>
          </a:p>
          <a:p>
            <a:endParaRPr lang="vi" dirty="0"/>
          </a:p>
        </p:txBody>
      </p:sp>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p:txBody>
          <a:bodyPr/>
          <a:lstStyle/>
          <a:p>
            <a:pPr algn="l" rtl="0"/>
            <a:r>
              <a:rPr lang="vi" b="1" i="1" u="none" baseline="0"/>
              <a:t>Dị vật Đâm vào Cơ thể</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pPr algn="r" rtl="0"/>
            <a:r>
              <a:rPr lang="vi" b="0" i="0" u="none" baseline="0"/>
              <a:t>3-30</a:t>
            </a:r>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pPr rtl="0"/>
            <a:r>
              <a:rPr lang="vi" b="0" i="0" u="none" baseline="0"/>
              <a:t>PM 3-12</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lgn="l" rtl="0"/>
            <a:r>
              <a:rPr lang="vi" b="0" i="0" u="none" baseline="0"/>
              <a:t>Cố định vết thương và khớp ngay trên và dưới vị trí vết thương </a:t>
            </a:r>
          </a:p>
          <a:p>
            <a:pPr algn="l" rtl="0"/>
            <a:r>
              <a:rPr lang="vi" b="0" i="0" u="none" baseline="0"/>
              <a:t>Nếu không chắc chắn về loại chấn thương, điều trị như bị gãy xương </a:t>
            </a:r>
          </a:p>
        </p:txBody>
      </p:sp>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p:txBody>
          <a:bodyPr>
            <a:normAutofit fontScale="90000"/>
          </a:bodyPr>
          <a:lstStyle/>
          <a:p>
            <a:pPr algn="l" rtl="0"/>
            <a:r>
              <a:rPr lang="vi" b="1" i="1" u="none" baseline="0"/>
              <a:t>Gãy xương, Trật khớp, Bong gân, Căng cơ</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pPr algn="r" rtl="0"/>
            <a:r>
              <a:rPr lang="vi" b="0" i="0" u="none" baseline="0"/>
              <a:t>3-31</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pPr rtl="0"/>
            <a:r>
              <a:rPr lang="vi" b="0" i="0" u="none" baseline="0"/>
              <a:t>PM 3-12</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pPr algn="l" rtl="0"/>
            <a:r>
              <a:rPr lang="vi" b="1" i="1" u="none" baseline="0" dirty="0"/>
              <a:t>Các loại Gãy xương</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vi" b="0" i="0" u="none" baseline="0"/>
              <a:t>3-32</a:t>
            </a:r>
          </a:p>
        </p:txBody>
      </p:sp>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pPr rtl="0"/>
            <a:r>
              <a:rPr lang="vi" b="0" i="0" u="none" baseline="0"/>
              <a:t>PM 3-12</a:t>
            </a:r>
          </a:p>
        </p:txBody>
      </p:sp>
      <p:pic>
        <p:nvPicPr>
          <p:cNvPr id="6" name="Picture 5" descr="Hai đường vẽ của một cánh tay. Hình vẽ bên trái được ghi lại “Gãy xương mở trong đó xương nhô ra ngoài da và cho thấy xương cánh tay trên tách biệt hoàn toàn, với phần xương bên dưới bị gãy rõ ràng và đầu nhọn đâm vào da.">
            <a:extLst>
              <a:ext uri="{FF2B5EF4-FFF2-40B4-BE49-F238E27FC236}">
                <a16:creationId xmlns:a16="http://schemas.microsoft.com/office/drawing/2014/main" id="{EDBFAD9C-3D93-455D-A21F-7876347935CF}"/>
              </a:ext>
            </a:extLst>
          </p:cNvPr>
          <p:cNvPicPr/>
          <p:nvPr/>
        </p:nvPicPr>
        <p:blipFill>
          <a:blip r:embed="rId2">
            <a:extLst>
              <a:ext uri="{28A0092B-C50C-407E-A947-70E740481C1C}">
                <a14:useLocalDpi xmlns:a14="http://schemas.microsoft.com/office/drawing/2010/main" val="0"/>
              </a:ext>
            </a:extLst>
          </a:blip>
          <a:stretch>
            <a:fillRect/>
          </a:stretch>
        </p:blipFill>
        <p:spPr>
          <a:xfrm>
            <a:off x="527539" y="2206854"/>
            <a:ext cx="3402076" cy="3265387"/>
          </a:xfrm>
          <a:prstGeom prst="rect">
            <a:avLst/>
          </a:prstGeom>
        </p:spPr>
      </p:pic>
      <p:pic>
        <p:nvPicPr>
          <p:cNvPr id="7" name="Picture 6" descr="Hình vẽ bên phải được ghi là “Gãy xương kín trong đó xương nhô ra qua da: và cho thấy xương cánh tay trên tách biệt hoàn toàn, với phần xương bên dưới bị gãy rõ ràng và đầu thủng vào da.">
            <a:extLst>
              <a:ext uri="{FF2B5EF4-FFF2-40B4-BE49-F238E27FC236}">
                <a16:creationId xmlns:a16="http://schemas.microsoft.com/office/drawing/2014/main" id="{F5B91ED8-E671-4248-B606-ACCB52FBA01A}"/>
              </a:ext>
            </a:extLst>
          </p:cNvPr>
          <p:cNvPicPr/>
          <p:nvPr/>
        </p:nvPicPr>
        <p:blipFill>
          <a:blip r:embed="rId3">
            <a:extLst>
              <a:ext uri="{28A0092B-C50C-407E-A947-70E740481C1C}">
                <a14:useLocalDpi xmlns:a14="http://schemas.microsoft.com/office/drawing/2010/main" val="0"/>
              </a:ext>
            </a:extLst>
          </a:blip>
          <a:stretch>
            <a:fillRect/>
          </a:stretch>
        </p:blipFill>
        <p:spPr>
          <a:xfrm>
            <a:off x="4866520" y="2206854"/>
            <a:ext cx="3620801" cy="3265386"/>
          </a:xfrm>
          <a:prstGeom prst="rect">
            <a:avLst/>
          </a:prstGeom>
        </p:spPr>
      </p:pic>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pPr algn="l" rtl="0"/>
            <a:r>
              <a:rPr lang="vi" b="1" i="1" u="none" baseline="0"/>
              <a:t>Các loại Gãy xương</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vi" b="0" i="0" u="none" baseline="0"/>
              <a:t>3-33</a:t>
            </a:r>
          </a:p>
        </p:txBody>
      </p:sp>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pPr rtl="0"/>
            <a:r>
              <a:rPr lang="vi" b="0" i="0" u="none" baseline="0"/>
              <a:t>PM 3-13</a:t>
            </a:r>
          </a:p>
        </p:txBody>
      </p:sp>
      <p:pic>
        <p:nvPicPr>
          <p:cNvPr id="8" name="Picture 7" descr="Hai bản vẽ của một cánh tay người. Hình vẽ bên trái được ghi là “Gãy xương di chuyển trong đó xương gãy không còn thẳng hàng” và cho thấy xương gãy hoàn toàn không bị đâm vào da ở bất cứ chổ nào khác. Hình vẽ bên phải được ghi là “Gãy xương không thể di chuyển, trong đó xương gãy vẫn thẳng hàng” và cho thấy một đường gãy bằng kẽ tóc nhưng vẫn còn thẳng.">
            <a:extLst>
              <a:ext uri="{FF2B5EF4-FFF2-40B4-BE49-F238E27FC236}">
                <a16:creationId xmlns:a16="http://schemas.microsoft.com/office/drawing/2014/main" id="{0F8D721B-CE08-43F7-9858-B070B6E645B2}"/>
              </a:ext>
            </a:extLst>
          </p:cNvPr>
          <p:cNvPicPr/>
          <p:nvPr/>
        </p:nvPicPr>
        <p:blipFill>
          <a:blip r:embed="rId2">
            <a:extLst>
              <a:ext uri="{28A0092B-C50C-407E-A947-70E740481C1C}">
                <a14:useLocalDpi xmlns:a14="http://schemas.microsoft.com/office/drawing/2010/main" val="0"/>
              </a:ext>
            </a:extLst>
          </a:blip>
          <a:stretch>
            <a:fillRect/>
          </a:stretch>
        </p:blipFill>
        <p:spPr>
          <a:xfrm>
            <a:off x="570567" y="2617452"/>
            <a:ext cx="7962225" cy="3264408"/>
          </a:xfrm>
          <a:prstGeom prst="rect">
            <a:avLst/>
          </a:prstGeom>
        </p:spPr>
      </p:pic>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lgn="l" rtl="0"/>
            <a:r>
              <a:rPr lang="vi" b="0" i="0" u="none" baseline="0"/>
              <a:t>Không cố gắng ấn xương tiếp xúc trở lại vào mô </a:t>
            </a:r>
          </a:p>
          <a:p>
            <a:pPr algn="l" rtl="0"/>
            <a:r>
              <a:rPr lang="vi" b="0" i="0" u="none" baseline="0"/>
              <a:t>Không làm ướt vết thương </a:t>
            </a:r>
          </a:p>
          <a:p>
            <a:pPr algn="l" rtl="0"/>
            <a:r>
              <a:rPr lang="vi" b="0" i="0" u="none" baseline="0"/>
              <a:t>Che vết thương bằng băng vô trùng </a:t>
            </a:r>
          </a:p>
          <a:p>
            <a:pPr algn="l" rtl="0"/>
            <a:r>
              <a:rPr lang="vi" b="0" i="0" u="none" baseline="0"/>
              <a:t>Nẹp gãy mà không tác động đến vết thương </a:t>
            </a:r>
          </a:p>
          <a:p>
            <a:pPr algn="l" rtl="0"/>
            <a:r>
              <a:rPr lang="vi" b="0" i="0" u="none" baseline="0"/>
              <a:t>Đặt băng ẩm lên đầu xương </a:t>
            </a:r>
          </a:p>
        </p:txBody>
      </p:sp>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p:txBody>
          <a:bodyPr>
            <a:normAutofit/>
          </a:bodyPr>
          <a:lstStyle/>
          <a:p>
            <a:pPr algn="l" rtl="0"/>
            <a:r>
              <a:rPr lang="vi" b="1" i="1" u="none" baseline="0"/>
              <a:t>Điều trị Gãy xương Hở</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pPr algn="r" rtl="0"/>
            <a:r>
              <a:rPr lang="vi" b="0" i="0" u="none" baseline="0"/>
              <a:t>3-34</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pPr rtl="0"/>
            <a:r>
              <a:rPr lang="vi" b="0" i="0" u="none" baseline="0"/>
              <a:t>PM 3-13</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lgn="l" rtl="0"/>
            <a:r>
              <a:rPr lang="vi" b="0" i="0" u="none" baseline="0"/>
              <a:t>Trật khớp là chấn thương dây chằng quanh khớp </a:t>
            </a:r>
          </a:p>
          <a:p>
            <a:pPr lvl="1" algn="l" rtl="0"/>
            <a:r>
              <a:rPr lang="vi" b="0" i="0" u="none" baseline="0"/>
              <a:t>Nó nghiêm trọng đến mức có thể khiến tách xương khỏi vị trí bình thường trong khớp </a:t>
            </a:r>
          </a:p>
          <a:p>
            <a:pPr algn="l" rtl="0"/>
            <a:r>
              <a:rPr lang="vi" b="0" i="0" u="none" baseline="0"/>
              <a:t>Điều trị:</a:t>
            </a:r>
          </a:p>
          <a:p>
            <a:pPr lvl="1" algn="l" rtl="0"/>
            <a:r>
              <a:rPr lang="vi" b="0" i="0" u="none" baseline="0"/>
              <a:t>Để cố định; KHÔNG cố gắng đặt lại</a:t>
            </a:r>
          </a:p>
          <a:p>
            <a:pPr lvl="1" algn="l" rtl="0"/>
            <a:r>
              <a:rPr lang="vi" b="0" i="0" u="none" baseline="0"/>
              <a:t>Kiểm tra Mạch, Chuyển động và Cảm giác (PMS) trước và sau khi nẹp/cố định </a:t>
            </a:r>
          </a:p>
          <a:p>
            <a:endParaRPr lang="vi" dirty="0"/>
          </a:p>
          <a:p>
            <a:pPr lvl="1" algn="l" rtl="0"/>
            <a:endParaRPr lang="vi" dirty="0"/>
          </a:p>
          <a:p>
            <a:endParaRPr lang="vi" dirty="0"/>
          </a:p>
        </p:txBody>
      </p:sp>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p:txBody>
          <a:bodyPr/>
          <a:lstStyle/>
          <a:p>
            <a:pPr algn="l" rtl="0"/>
            <a:r>
              <a:rPr lang="vi" b="1" i="1" u="none" baseline="0"/>
              <a:t>Trật khớp</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pPr algn="l" rtl="0"/>
            <a:r>
              <a:rPr lang="vi" b="0" i="0" u="none" baseline="0"/>
              <a:t>Đào tạo Cơ bản cho CERT Bài 3: Các Hoạt động Y tế khi có Thảm họa Xảy ra - Phần 1</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pPr algn="r" rtl="0"/>
            <a:r>
              <a:rPr lang="vi" b="0" i="0" u="none" baseline="0"/>
              <a:t>3-35</a:t>
            </a:r>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pPr rtl="0"/>
            <a:r>
              <a:rPr lang="vi" b="0" i="0" u="none" baseline="0"/>
              <a:t>PM 3-13</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d: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d:import namespace="cd7a79f3-a22f-4b0a-abe2-9eca9b7c463e"/>
    <xsd:import namespace="ec9525e3-0e26-41e5-be28-2227dc64c8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2.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DD7AE4-83D3-421C-A1C5-EED6632DACD5}">
  <ds:schemaRefs>
    <ds:schemaRef ds:uri="http://purl.org/dc/elements/1.1/"/>
    <ds:schemaRef ds:uri="http://purl.org/dc/term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ec9525e3-0e26-41e5-be28-2227dc64c83e"/>
    <ds:schemaRef ds:uri="cd7a79f3-a22f-4b0a-abe2-9eca9b7c463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CERTPPTTmplt</Template>
  <TotalTime>3260</TotalTime>
  <Words>18881</Words>
  <Application>Microsoft Office PowerPoint</Application>
  <PresentationFormat>On-screen Show (4:3)</PresentationFormat>
  <Paragraphs>2198</Paragraphs>
  <Slides>268</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268</vt:i4>
      </vt:variant>
    </vt:vector>
  </HeadingPairs>
  <TitlesOfParts>
    <vt:vector size="274" baseType="lpstr">
      <vt:lpstr>Arial</vt:lpstr>
      <vt:lpstr>Calibri</vt:lpstr>
      <vt:lpstr>Calibri Light</vt:lpstr>
      <vt:lpstr>Wingdings</vt:lpstr>
      <vt:lpstr>Office Theme</vt:lpstr>
      <vt:lpstr>1_Office Theme</vt:lpstr>
      <vt:lpstr>Đào tạo Cơ bản cho CERT</vt:lpstr>
      <vt:lpstr>Đào tạo Cơ bản cho CERT</vt:lpstr>
      <vt:lpstr>Chuẩn bị</vt:lpstr>
      <vt:lpstr>Xem trước Khóa học</vt:lpstr>
      <vt:lpstr>Các mục tiêu của Bài 1</vt:lpstr>
      <vt:lpstr>Bài tập 1.1</vt:lpstr>
      <vt:lpstr>Các Vai trò trong việc Chuẩn bị Sẵn sàng cho Cộng đồng</vt:lpstr>
      <vt:lpstr>Chính phủ</vt:lpstr>
      <vt:lpstr>Kế hoạch Hành động trong Tình huống Khẩn cấp (EOP)</vt:lpstr>
      <vt:lpstr>Các Nhà lãnh đạo Cộng đồng</vt:lpstr>
      <vt:lpstr>Công chúng</vt:lpstr>
      <vt:lpstr>Thu hút Sự tham gia của Toàn bộ Cộng đồng</vt:lpstr>
      <vt:lpstr>Cùng Tham gia</vt:lpstr>
      <vt:lpstr>Các loại Thảm họa</vt:lpstr>
      <vt:lpstr>Các Yếu tố Gây Thảm họa Chính</vt:lpstr>
      <vt:lpstr>Ảnh hưởng của các Mối Nguy hiểm tại Địa phương</vt:lpstr>
      <vt:lpstr>Thiệt hại về Cơ sở hạ tầng</vt:lpstr>
      <vt:lpstr>Thiệt hại có Liên quan đến Loại Cấu trúc Nhà</vt:lpstr>
      <vt:lpstr>Những Mối nguy hiểm Trong Nhà</vt:lpstr>
      <vt:lpstr>Chuẩn bị cho Thảm họa</vt:lpstr>
      <vt:lpstr>Chuẩn bị cho Thảm họa</vt:lpstr>
      <vt:lpstr>Kế hoạch Dành cho Gia đình khi Thảm họa Xảy ra</vt:lpstr>
      <vt:lpstr>Bộ dụng cụ Cần thiết khi Thảm họa Xảy ra</vt:lpstr>
      <vt:lpstr>Kế hoạch Thoát hiểm</vt:lpstr>
      <vt:lpstr>Bài tập 1.2</vt:lpstr>
      <vt:lpstr>Các hành động Mang tính Bảo vệ</vt:lpstr>
      <vt:lpstr>Trú ẩn</vt:lpstr>
      <vt:lpstr>Giảm thiểu</vt:lpstr>
      <vt:lpstr>Các Biện pháp Giảm thiểu Dựa trên Cấu trúc Nhà</vt:lpstr>
      <vt:lpstr>Các biện pháp Giảm thiểu rủi ro Không dựa trên Cấu trúc</vt:lpstr>
      <vt:lpstr>Làm cho nhà của Quý vị trở nên Chắc chắn</vt:lpstr>
      <vt:lpstr>CERT Ứng phó với Thảm họa</vt:lpstr>
      <vt:lpstr>Tổ chức CERT</vt:lpstr>
      <vt:lpstr>Thiết bị Bảo hộ Cá nhân</vt:lpstr>
      <vt:lpstr>CERT trong Thực tế</vt:lpstr>
      <vt:lpstr>Các Vai trò khi Không Xảy ra Thảm họa</vt:lpstr>
      <vt:lpstr>Bảo vệ Những Nhân viên Hỗ trợ trong Thảm họa</vt:lpstr>
      <vt:lpstr>Đào tạo Bổ sung</vt:lpstr>
      <vt:lpstr>Tóm tắt Bài học</vt:lpstr>
      <vt:lpstr>Bài tập Về nhà</vt:lpstr>
      <vt:lpstr>Đào tạo Cơ bản cho CERT</vt:lpstr>
      <vt:lpstr>Các mục tiêu của Bài học</vt:lpstr>
      <vt:lpstr>Các Nguyên tắc Quản lý tại Hiện trường</vt:lpstr>
      <vt:lpstr>Quản lý tại Hiện trường của CERT</vt:lpstr>
      <vt:lpstr>Các mục tiêu Quản lý tại Hiện trường</vt:lpstr>
      <vt:lpstr>Hệ thống Chỉ huy Sự cố</vt:lpstr>
      <vt:lpstr>Các hoạt động của CERT</vt:lpstr>
      <vt:lpstr>Làm việc với Truyền thông</vt:lpstr>
      <vt:lpstr>Triển khai NIMS</vt:lpstr>
      <vt:lpstr>Bài tập 2.1</vt:lpstr>
      <vt:lpstr>Huy động CERT</vt:lpstr>
      <vt:lpstr>Đánh giá Hiện trường</vt:lpstr>
      <vt:lpstr>An toàn của Người cứu hộ</vt:lpstr>
      <vt:lpstr>Tài liệu</vt:lpstr>
      <vt:lpstr>Tài liệu</vt:lpstr>
      <vt:lpstr>Các Biểu mẫu Tài liệu</vt:lpstr>
      <vt:lpstr>Luồng Tài liệu</vt:lpstr>
      <vt:lpstr>Luồng Tài liệu</vt:lpstr>
      <vt:lpstr>Luồng Tài liệu</vt:lpstr>
      <vt:lpstr>Luồng Tài liệu</vt:lpstr>
      <vt:lpstr>Luồng Tài liệu</vt:lpstr>
      <vt:lpstr>Tóm tắt Bài học</vt:lpstr>
      <vt:lpstr>Bài tập Về nhà</vt:lpstr>
      <vt:lpstr>Đào tạo Cơ bản cho CERT</vt:lpstr>
      <vt:lpstr>Các mục tiêu của Bài học</vt:lpstr>
      <vt:lpstr>Điều trị các Tình trạng Đe dọa đến Tính mạng</vt:lpstr>
      <vt:lpstr>Cân nhắc về Sự An toàn</vt:lpstr>
      <vt:lpstr>Tiếp cận Bệnh nhân</vt:lpstr>
      <vt:lpstr>Chảy máu Đe dọa Tính mạng</vt:lpstr>
      <vt:lpstr>Các giai đoạn Chảy máu Nghiêm trọng</vt:lpstr>
      <vt:lpstr>Các loại Chảy máu</vt:lpstr>
      <vt:lpstr>Các loại Chảy máu</vt:lpstr>
      <vt:lpstr>Kiểm soát chảy máu: Áp lực Trực tiếp</vt:lpstr>
      <vt:lpstr>Kiểm soát chảy máu: Dụng cụ cầm máu</vt:lpstr>
      <vt:lpstr>Cú sốc</vt:lpstr>
      <vt:lpstr>Duy trì Nhiệt độ Cơ thể</vt:lpstr>
      <vt:lpstr>Bài tập 3.1</vt:lpstr>
      <vt:lpstr>Mở Đường thở</vt:lpstr>
      <vt:lpstr>Đường thở Mở và Bị Tắc nghẽn</vt:lpstr>
      <vt:lpstr>Đặt một Bệnh nhân Tỉnh táo Đúng tư thế</vt:lpstr>
      <vt:lpstr>Đặt một Bệnh nhân Bất tỉnh Đúng tư thế</vt:lpstr>
      <vt:lpstr>Tư thế Phục hồi</vt:lpstr>
      <vt:lpstr>Thực hiện Đẩy hàm</vt:lpstr>
      <vt:lpstr>Bài tập 3.2</vt:lpstr>
      <vt:lpstr>An ủi họ</vt:lpstr>
      <vt:lpstr>Điều trị Bỏng</vt:lpstr>
      <vt:lpstr>Vết bỏng Nặng</vt:lpstr>
      <vt:lpstr>Phân loại Bỏng</vt:lpstr>
      <vt:lpstr>Điều trị Bỏng Hóa chất</vt:lpstr>
      <vt:lpstr>Chăm sóc Vết thương</vt:lpstr>
      <vt:lpstr>Nguyên tắc Băng bó</vt:lpstr>
      <vt:lpstr>Các Dấu hiệu Nhiễm trùng</vt:lpstr>
      <vt:lpstr>Cắt cụt</vt:lpstr>
      <vt:lpstr>Dị vật Đâm vào Cơ thể</vt:lpstr>
      <vt:lpstr>Gãy xương, Trật khớp, Bong gân, Căng cơ</vt:lpstr>
      <vt:lpstr>Các loại Gãy xương</vt:lpstr>
      <vt:lpstr>Các loại Gãy xương</vt:lpstr>
      <vt:lpstr>Điều trị Gãy xương Hở</vt:lpstr>
      <vt:lpstr>Trật khớp</vt:lpstr>
      <vt:lpstr>Dấu hiệu Bong gân</vt:lpstr>
      <vt:lpstr>Nẹp</vt:lpstr>
      <vt:lpstr>Chấn thương Liên quan đến Lạnh</vt:lpstr>
      <vt:lpstr>Triệu chứng Hạ thân nhiệt</vt:lpstr>
      <vt:lpstr>Điều trị Hạ thân nhiệt</vt:lpstr>
      <vt:lpstr>Triệu chứng của Tê cóng</vt:lpstr>
      <vt:lpstr>Điều trị Tê cóng</vt:lpstr>
      <vt:lpstr>Chấn thương Liên quan đến Nhiệt</vt:lpstr>
      <vt:lpstr>Triệu chứng Kiệt sức vì Nhiệt</vt:lpstr>
      <vt:lpstr>Triệu chứng Sốc nhiệt</vt:lpstr>
      <vt:lpstr>Điều trị Chấn thương Liên quan đến Nhiệt</vt:lpstr>
      <vt:lpstr>Điều trị Vết cắn/Vết chích</vt:lpstr>
      <vt:lpstr>Sốc phản vệ</vt:lpstr>
      <vt:lpstr>Tóm tắt Bài học</vt:lpstr>
      <vt:lpstr>Bài tập Về nhà</vt:lpstr>
      <vt:lpstr>Đào tạo Cơ bản cho CERT</vt:lpstr>
      <vt:lpstr>Ôn lại Bài 3</vt:lpstr>
      <vt:lpstr>Đánh giá của CERT</vt:lpstr>
      <vt:lpstr>Các mục tiêu của Bài học</vt:lpstr>
      <vt:lpstr>Các Sự cố Gây thương vong Hàng loạt</vt:lpstr>
      <vt:lpstr>Vai trò của Phản ứng viên Đầu tiên</vt:lpstr>
      <vt:lpstr>Vai trò của Phản ứng viên Đầu tiên</vt:lpstr>
      <vt:lpstr>Vai trò của các Tình nguyện viên CERT</vt:lpstr>
      <vt:lpstr>Vai trò của các Tình nguyện viên CERT</vt:lpstr>
      <vt:lpstr>Chức năng của Các Hoạt động Y tế khi có Thảm họa xảy ra</vt:lpstr>
      <vt:lpstr>Thiết lập Khu vực Điều trị Y tế</vt:lpstr>
      <vt:lpstr>Khu vực Điều trị Y tế</vt:lpstr>
      <vt:lpstr>An toàn cho Nhân viên cứu hộ và Nạn nhân</vt:lpstr>
      <vt:lpstr>Đánh giá từ Đầu đến Chân</vt:lpstr>
      <vt:lpstr>DCAP-BTLS</vt:lpstr>
      <vt:lpstr>Tiến hành Đánh giá từ Đầu đến Chân</vt:lpstr>
      <vt:lpstr>Thứ tự Đánh giá</vt:lpstr>
      <vt:lpstr>Chấn thương Kín Trong Đầu, Cổ, Cột sống</vt:lpstr>
      <vt:lpstr>Cân nhắc về Sức khỏe Cộng đồng</vt:lpstr>
      <vt:lpstr>Giữ gìn Vệ sinh</vt:lpstr>
      <vt:lpstr>Duy trì Điều kiện Vệ sinh</vt:lpstr>
      <vt:lpstr>Phương pháp Làm sạch Nước</vt:lpstr>
      <vt:lpstr>Tóm tắt Bài học</vt:lpstr>
      <vt:lpstr>Tóm tắt Bài học Tiếp</vt:lpstr>
      <vt:lpstr>Bài tập Về nhà</vt:lpstr>
      <vt:lpstr>Đào tạo Cơ bản cho CERT</vt:lpstr>
      <vt:lpstr>Các mục tiêu của Bài học</vt:lpstr>
      <vt:lpstr>Những nguyên nhân gây ra Phản ứng khi Thảm họa xảy ra</vt:lpstr>
      <vt:lpstr>Năm chữ F</vt:lpstr>
      <vt:lpstr>Các Triệu chứng Tâm lý của Chấn thương</vt:lpstr>
      <vt:lpstr>Các Triệu chứng Thực thể của Chấn thương</vt:lpstr>
      <vt:lpstr>Sức khỏe của Nhóm</vt:lpstr>
      <vt:lpstr>Làm thế nào để Giảm Căng thẳng</vt:lpstr>
      <vt:lpstr>Chăm sóc Bản thân Quý vị</vt:lpstr>
      <vt:lpstr>Hộp dụng cụ tự Chăm sóc Bản thân</vt:lpstr>
      <vt:lpstr>Làm thế nào để các Trưởng nhóm Giảm Căng thẳng</vt:lpstr>
      <vt:lpstr>Các giai đoạn Cảm xúc của một Cuộc khủng hoảng</vt:lpstr>
      <vt:lpstr>Khủng hoảng gây Chấn thương</vt:lpstr>
      <vt:lpstr>Ảnh hưởng của Căng thẳng gây Chấn thương</vt:lpstr>
      <vt:lpstr>Các Yếu tố Hàn gắn</vt:lpstr>
      <vt:lpstr>Ổn định những Nạn nhân</vt:lpstr>
      <vt:lpstr>Lắng nghe, Bảo vệ, Kết nối</vt:lpstr>
      <vt:lpstr>Làm thế nào để trở thành một Người lắng nghe Thấu hiểu</vt:lpstr>
      <vt:lpstr>Không nói</vt:lpstr>
      <vt:lpstr>Thay vào đó Hãy Nói Những Điều này</vt:lpstr>
      <vt:lpstr>Kiểm soát Hiện trường khi có Người chết</vt:lpstr>
      <vt:lpstr>Tóm tắt Bài học</vt:lpstr>
      <vt:lpstr>Bài tập Về nhà</vt:lpstr>
      <vt:lpstr>Đào tạo Cơ bản cho CERT</vt:lpstr>
      <vt:lpstr>Các mục tiêu của Bài học</vt:lpstr>
      <vt:lpstr>Vai trò của các CERT</vt:lpstr>
      <vt:lpstr>Những Ưu tiên của CERT</vt:lpstr>
      <vt:lpstr>Tam giác Lửa</vt:lpstr>
      <vt:lpstr>Các nhóm Hỏa hoạn</vt:lpstr>
      <vt:lpstr>Đánh giá của CERT về Đám cháy</vt:lpstr>
      <vt:lpstr>Các Nguồn lực Chữa cháy</vt:lpstr>
      <vt:lpstr>Bình Chữa cháy</vt:lpstr>
      <vt:lpstr>Đánh giá/Ghi nhãn Bình chữa cháy</vt:lpstr>
      <vt:lpstr>Nhãn dán Mẫu</vt:lpstr>
      <vt:lpstr>P.A.S.S. </vt:lpstr>
      <vt:lpstr>Hệ thống Vòi Chữa cháy Trong nhà</vt:lpstr>
      <vt:lpstr>An toàn Cứu hỏa</vt:lpstr>
      <vt:lpstr>Những điều Không làm Khi Chữa cháy</vt:lpstr>
      <vt:lpstr>Giảm các Mối nguy hiểm từ Điện</vt:lpstr>
      <vt:lpstr>Các Tình huống khẩn cấp Liên quan đến Điện</vt:lpstr>
      <vt:lpstr>Quy trình Ngắt điện</vt:lpstr>
      <vt:lpstr>Các Mối nguy hiểm từ Khí Gas Tự nhiên</vt:lpstr>
      <vt:lpstr>Nhận thức về Mối nguy hiểm từ Khí Gas Tự nhiên</vt:lpstr>
      <vt:lpstr>Tắt Gas</vt:lpstr>
      <vt:lpstr>L.I.E.S.  (L-Giới hạn, I-Cô lập, E-Loại bỏ, S-Tách biệt)</vt:lpstr>
      <vt:lpstr>Những Vật liệu Nguy hiểm</vt:lpstr>
      <vt:lpstr>Xác định các Vật liệu Nguy hiểm được Lưu trữ</vt:lpstr>
      <vt:lpstr>Góc phần tư Màu trắng</vt:lpstr>
      <vt:lpstr>DỪNG LẠI!</vt:lpstr>
      <vt:lpstr>Hệ thống Hài hòa Toàn cầu</vt:lpstr>
      <vt:lpstr>Các Vật liệu Nguy hiểm trong quá trình Vận chuyển</vt:lpstr>
      <vt:lpstr>Nhãn dán của Liên hợp quốc và Bắc Mỹ</vt:lpstr>
      <vt:lpstr>Lớn Hơn 1?</vt:lpstr>
      <vt:lpstr>Bài tập 6.1</vt:lpstr>
      <vt:lpstr>Tóm tắt Bài học</vt:lpstr>
      <vt:lpstr>Bài tập Về nhà</vt:lpstr>
      <vt:lpstr>Đào tạo Cơ bản cho CERT</vt:lpstr>
      <vt:lpstr>Các mục tiêu của Bài học</vt:lpstr>
      <vt:lpstr>Các Chủ đề trong Bài học</vt:lpstr>
      <vt:lpstr>Tìm kiếm và Cứu hộ</vt:lpstr>
      <vt:lpstr>Quyết định Cố gắng Giải cứu</vt:lpstr>
      <vt:lpstr>Mục tiêu của Tìm kiếm và Cứu hộ</vt:lpstr>
      <vt:lpstr>Tìm kiếm và cứu hộ hiệu quả</vt:lpstr>
      <vt:lpstr>Đánh giá của CERT</vt:lpstr>
      <vt:lpstr>Đánh giá Bước 1</vt:lpstr>
      <vt:lpstr>Bài tập 7.1</vt:lpstr>
      <vt:lpstr>Đánh giá Bước 2</vt:lpstr>
      <vt:lpstr>Thiệt hại Nhẹ</vt:lpstr>
      <vt:lpstr>Thiệt hại Vừa</vt:lpstr>
      <vt:lpstr>Thiệt hại Nặng</vt:lpstr>
      <vt:lpstr>Đánh giá Bước 3</vt:lpstr>
      <vt:lpstr>Đánh giá Bước 4</vt:lpstr>
      <vt:lpstr>Các Nguồn trợ giúp cho việc Cứu hộ</vt:lpstr>
      <vt:lpstr>Đánh giá Bước 5</vt:lpstr>
      <vt:lpstr>Đánh giá Bước 6</vt:lpstr>
      <vt:lpstr>Đánh giá Bước 7</vt:lpstr>
      <vt:lpstr>Đánh giá Bước 8</vt:lpstr>
      <vt:lpstr>Đánh giá Bước 9</vt:lpstr>
      <vt:lpstr>Bài tập 7.2</vt:lpstr>
      <vt:lpstr>Các khoảng trống theo Cấu trúc</vt:lpstr>
      <vt:lpstr>Các Khoảng trống cho Cá nhân</vt:lpstr>
      <vt:lpstr>Đánh dấu Tìm kiếm</vt:lpstr>
      <vt:lpstr>Đánh dấu Tìm kiếm</vt:lpstr>
      <vt:lpstr>Đánh dấu Tìm kiếm</vt:lpstr>
      <vt:lpstr>Phương pháp Tìm kiếm</vt:lpstr>
      <vt:lpstr>Phương pháp Tìm kiếm</vt:lpstr>
      <vt:lpstr>Phương pháp Tìm kiếm</vt:lpstr>
      <vt:lpstr>Phương pháp Tìm kiếm</vt:lpstr>
      <vt:lpstr>Phương pháp Tìm kiếm</vt:lpstr>
      <vt:lpstr>Tìm kiếm Bên ngoài</vt:lpstr>
      <vt:lpstr>Hoạt động Cứu hộ</vt:lpstr>
      <vt:lpstr>Tạo Môi trường An toàn</vt:lpstr>
      <vt:lpstr>Phòng ngừa để Giảm thiểu Rủi ro</vt:lpstr>
      <vt:lpstr>Cách nâng Đúng cách</vt:lpstr>
      <vt:lpstr>Đòn bẩy và Khung đỡ</vt:lpstr>
      <vt:lpstr>Hai cách Loại bỏ</vt:lpstr>
      <vt:lpstr>Dùng Phương pháp Giải thoát nào?</vt:lpstr>
      <vt:lpstr>Một người Vận chuyển bằng Tay</vt:lpstr>
      <vt:lpstr>Vận chuyển bằng Dây đai</vt:lpstr>
      <vt:lpstr>Hai người Vận chuyển</vt:lpstr>
      <vt:lpstr>Vận chuyển bằng Ghế</vt:lpstr>
      <vt:lpstr>Vận chuyển bằng Chăn</vt:lpstr>
      <vt:lpstr>Lật người</vt:lpstr>
      <vt:lpstr>Kéo Chăn</vt:lpstr>
      <vt:lpstr>Bài tập 7.3</vt:lpstr>
      <vt:lpstr>Bài tập 7.4</vt:lpstr>
      <vt:lpstr>Tóm tắt Bài học</vt:lpstr>
      <vt:lpstr>Bài tập Về nhà</vt:lpstr>
      <vt:lpstr>CERT và Khủng bố</vt:lpstr>
      <vt:lpstr>Các mục tiêu của Bài học</vt:lpstr>
      <vt:lpstr>Các Chủ đề trong Bài học</vt:lpstr>
      <vt:lpstr>Khủng bố Là gì?</vt:lpstr>
      <vt:lpstr>Mục tiêu của Khủng bố</vt:lpstr>
      <vt:lpstr>Chiến thuật Mới</vt:lpstr>
      <vt:lpstr>Các Dấu hiệu Tiềm tàng</vt:lpstr>
      <vt:lpstr>Tám Dấu hiệu của Khủng bố</vt:lpstr>
      <vt:lpstr>Các Mục tiêu Tiềm năng</vt:lpstr>
      <vt:lpstr>Bài tập 8.1</vt:lpstr>
      <vt:lpstr>Kẻ Xả súng Đang Thực hiện Hành động</vt:lpstr>
      <vt:lpstr>Cho đến khi Có Sự giúp đỡ</vt:lpstr>
      <vt:lpstr>Cân nhắc</vt:lpstr>
      <vt:lpstr>Tấn công Thứ cấp</vt:lpstr>
      <vt:lpstr>Những Phản ứng viên Chuyên nghiệp sẽ Làm gì</vt:lpstr>
      <vt:lpstr>Các Thủ tục Khử nhiễm Cơ bản</vt:lpstr>
      <vt:lpstr>Các dấu hiệu CBRNE</vt:lpstr>
      <vt:lpstr>Vũ khí Hạt nhân</vt:lpstr>
      <vt:lpstr>Thủ tục Trú ẩn Tại chỗ</vt:lpstr>
      <vt:lpstr>Tóm tắt Bài học</vt:lpstr>
      <vt:lpstr>Bài tập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Đào tạo Cơ bản cho CERT</dc:title>
  <dc:creator>David Kendall</dc:creator>
  <cp:lastModifiedBy>Kim, Yeuna</cp:lastModifiedBy>
  <cp:revision>757</cp:revision>
  <dcterms:created xsi:type="dcterms:W3CDTF">2019-04-19T15:08:43Z</dcterms:created>
  <dcterms:modified xsi:type="dcterms:W3CDTF">2019-09-10T20:40:29Z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