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86" r:id="rId2"/>
  </p:sldMasterIdLst>
  <p:notesMasterIdLst>
    <p:notesMasterId r:id="rId66"/>
  </p:notesMasterIdLst>
  <p:handoutMasterIdLst>
    <p:handoutMasterId r:id="rId67"/>
  </p:handoutMasterIdLst>
  <p:sldIdLst>
    <p:sldId id="565" r:id="rId3"/>
    <p:sldId id="445" r:id="rId4"/>
    <p:sldId id="446" r:id="rId5"/>
    <p:sldId id="447" r:id="rId6"/>
    <p:sldId id="448" r:id="rId7"/>
    <p:sldId id="444" r:id="rId8"/>
    <p:sldId id="449" r:id="rId9"/>
    <p:sldId id="452" r:id="rId10"/>
    <p:sldId id="450" r:id="rId11"/>
    <p:sldId id="451" r:id="rId12"/>
    <p:sldId id="453" r:id="rId13"/>
    <p:sldId id="456" r:id="rId14"/>
    <p:sldId id="514" r:id="rId15"/>
    <p:sldId id="457" r:id="rId16"/>
    <p:sldId id="515" r:id="rId17"/>
    <p:sldId id="458" r:id="rId18"/>
    <p:sldId id="461" r:id="rId19"/>
    <p:sldId id="460" r:id="rId20"/>
    <p:sldId id="485" r:id="rId21"/>
    <p:sldId id="497" r:id="rId22"/>
    <p:sldId id="498" r:id="rId23"/>
    <p:sldId id="516" r:id="rId24"/>
    <p:sldId id="517" r:id="rId25"/>
    <p:sldId id="518" r:id="rId26"/>
    <p:sldId id="519" r:id="rId27"/>
    <p:sldId id="521" r:id="rId28"/>
    <p:sldId id="520" r:id="rId29"/>
    <p:sldId id="525" r:id="rId30"/>
    <p:sldId id="524" r:id="rId31"/>
    <p:sldId id="523" r:id="rId32"/>
    <p:sldId id="522" r:id="rId33"/>
    <p:sldId id="526" r:id="rId34"/>
    <p:sldId id="527" r:id="rId35"/>
    <p:sldId id="529" r:id="rId36"/>
    <p:sldId id="528" r:id="rId37"/>
    <p:sldId id="532" r:id="rId38"/>
    <p:sldId id="531" r:id="rId39"/>
    <p:sldId id="530" r:id="rId40"/>
    <p:sldId id="535" r:id="rId41"/>
    <p:sldId id="534" r:id="rId42"/>
    <p:sldId id="533" r:id="rId43"/>
    <p:sldId id="536" r:id="rId44"/>
    <p:sldId id="537" r:id="rId45"/>
    <p:sldId id="539" r:id="rId46"/>
    <p:sldId id="538" r:id="rId47"/>
    <p:sldId id="540" r:id="rId48"/>
    <p:sldId id="542" r:id="rId49"/>
    <p:sldId id="541" r:id="rId50"/>
    <p:sldId id="544" r:id="rId51"/>
    <p:sldId id="547" r:id="rId52"/>
    <p:sldId id="546" r:id="rId53"/>
    <p:sldId id="545" r:id="rId54"/>
    <p:sldId id="551" r:id="rId55"/>
    <p:sldId id="550" r:id="rId56"/>
    <p:sldId id="549" r:id="rId57"/>
    <p:sldId id="555" r:id="rId58"/>
    <p:sldId id="548" r:id="rId59"/>
    <p:sldId id="554" r:id="rId60"/>
    <p:sldId id="559" r:id="rId61"/>
    <p:sldId id="558" r:id="rId62"/>
    <p:sldId id="557" r:id="rId63"/>
    <p:sldId id="560" r:id="rId64"/>
    <p:sldId id="561" r:id="rId6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lsh, Arthur" initials="" lastIdx="16" clrIdx="0"/>
  <p:cmAuthor id="1" name="Charles J. Egli" initials="CJE" lastIdx="13" clrIdx="1"/>
  <p:cmAuthor id="2" name="alan.patterson" initials="a" lastIdx="2" clrIdx="2"/>
  <p:cmAuthor id="3" name="Lindsay Rutland" initials="LAR" lastIdx="33"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33"/>
    <a:srgbClr val="000000"/>
    <a:srgbClr val="BFBFBF"/>
    <a:srgbClr val="002F80"/>
    <a:srgbClr val="000063"/>
    <a:srgbClr val="0046AA"/>
    <a:srgbClr val="C7B27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64" autoAdjust="0"/>
    <p:restoredTop sz="91039" autoAdjust="0"/>
  </p:normalViewPr>
  <p:slideViewPr>
    <p:cSldViewPr>
      <p:cViewPr varScale="1">
        <p:scale>
          <a:sx n="93" d="100"/>
          <a:sy n="93" d="100"/>
        </p:scale>
        <p:origin x="-1554" y="-96"/>
      </p:cViewPr>
      <p:guideLst>
        <p:guide orient="horz" pos="2160"/>
        <p:guide pos="2880"/>
      </p:guideLst>
    </p:cSldViewPr>
  </p:slideViewPr>
  <p:outlineViewPr>
    <p:cViewPr>
      <p:scale>
        <a:sx n="33" d="100"/>
        <a:sy n="33" d="100"/>
      </p:scale>
      <p:origin x="0" y="3696"/>
    </p:cViewPr>
  </p:outlineViewPr>
  <p:notesTextViewPr>
    <p:cViewPr>
      <p:scale>
        <a:sx n="100" d="100"/>
        <a:sy n="100" d="100"/>
      </p:scale>
      <p:origin x="0" y="0"/>
    </p:cViewPr>
  </p:notesTextViewPr>
  <p:sorterViewPr>
    <p:cViewPr>
      <p:scale>
        <a:sx n="100" d="100"/>
        <a:sy n="100" d="100"/>
      </p:scale>
      <p:origin x="0" y="13194"/>
    </p:cViewPr>
  </p:sorterViewPr>
  <p:notesViewPr>
    <p:cSldViewPr>
      <p:cViewPr varScale="1">
        <p:scale>
          <a:sx n="84" d="100"/>
          <a:sy n="84" d="100"/>
        </p:scale>
        <p:origin x="-3132" y="-78"/>
      </p:cViewPr>
      <p:guideLst>
        <p:guide orient="horz" pos="2928"/>
        <p:guide pos="2207"/>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49" cy="465138"/>
          </a:xfrm>
          <a:prstGeom prst="rect">
            <a:avLst/>
          </a:prstGeom>
        </p:spPr>
        <p:txBody>
          <a:bodyPr vert="horz" lIns="92446" tIns="46223" rIns="92446" bIns="46223" rtlCol="0"/>
          <a:lstStyle>
            <a:lvl1pPr algn="l">
              <a:defRPr sz="1200">
                <a:latin typeface="Arial" pitchFamily="34" charset="0"/>
              </a:defRPr>
            </a:lvl1pPr>
          </a:lstStyle>
          <a:p>
            <a:pPr>
              <a:defRPr/>
            </a:pPr>
            <a:endParaRPr lang="en-US" dirty="0"/>
          </a:p>
        </p:txBody>
      </p:sp>
      <p:sp>
        <p:nvSpPr>
          <p:cNvPr id="3" name="Date Placeholder 2"/>
          <p:cNvSpPr>
            <a:spLocks noGrp="1"/>
          </p:cNvSpPr>
          <p:nvPr>
            <p:ph type="dt" sz="quarter" idx="1"/>
          </p:nvPr>
        </p:nvSpPr>
        <p:spPr>
          <a:xfrm>
            <a:off x="3970134" y="0"/>
            <a:ext cx="3038648" cy="465138"/>
          </a:xfrm>
          <a:prstGeom prst="rect">
            <a:avLst/>
          </a:prstGeom>
        </p:spPr>
        <p:txBody>
          <a:bodyPr vert="horz" lIns="92446" tIns="46223" rIns="92446" bIns="46223" rtlCol="0"/>
          <a:lstStyle>
            <a:lvl1pPr algn="r">
              <a:defRPr sz="1200">
                <a:latin typeface="Arial" pitchFamily="34" charset="0"/>
              </a:defRPr>
            </a:lvl1pPr>
          </a:lstStyle>
          <a:p>
            <a:pPr>
              <a:defRPr/>
            </a:pPr>
            <a:fld id="{A6BD095F-5275-4495-9782-8AFF180B11EE}" type="datetimeFigureOut">
              <a:rPr lang="en-US"/>
              <a:pPr>
                <a:defRPr/>
              </a:pPr>
              <a:t>4/23/2012</a:t>
            </a:fld>
            <a:endParaRPr lang="en-US" dirty="0"/>
          </a:p>
        </p:txBody>
      </p:sp>
      <p:sp>
        <p:nvSpPr>
          <p:cNvPr id="4" name="Footer Placeholder 3"/>
          <p:cNvSpPr>
            <a:spLocks noGrp="1"/>
          </p:cNvSpPr>
          <p:nvPr>
            <p:ph type="ftr" sz="quarter" idx="2"/>
          </p:nvPr>
        </p:nvSpPr>
        <p:spPr>
          <a:xfrm>
            <a:off x="0" y="8829675"/>
            <a:ext cx="3038649" cy="465138"/>
          </a:xfrm>
          <a:prstGeom prst="rect">
            <a:avLst/>
          </a:prstGeom>
        </p:spPr>
        <p:txBody>
          <a:bodyPr vert="horz" lIns="92446" tIns="46223" rIns="92446" bIns="46223" rtlCol="0" anchor="b"/>
          <a:lstStyle>
            <a:lvl1pPr algn="l">
              <a:defRPr sz="1200">
                <a:latin typeface="Arial" pitchFamily="34" charset="0"/>
              </a:defRPr>
            </a:lvl1pPr>
          </a:lstStyle>
          <a:p>
            <a:pPr>
              <a:defRPr/>
            </a:pPr>
            <a:endParaRPr lang="en-US" dirty="0"/>
          </a:p>
        </p:txBody>
      </p:sp>
      <p:sp>
        <p:nvSpPr>
          <p:cNvPr id="5" name="Slide Number Placeholder 4"/>
          <p:cNvSpPr>
            <a:spLocks noGrp="1"/>
          </p:cNvSpPr>
          <p:nvPr>
            <p:ph type="sldNum" sz="quarter" idx="3"/>
          </p:nvPr>
        </p:nvSpPr>
        <p:spPr>
          <a:xfrm>
            <a:off x="3970134" y="8829675"/>
            <a:ext cx="3038648" cy="465138"/>
          </a:xfrm>
          <a:prstGeom prst="rect">
            <a:avLst/>
          </a:prstGeom>
        </p:spPr>
        <p:txBody>
          <a:bodyPr vert="horz" lIns="92446" tIns="46223" rIns="92446" bIns="46223" rtlCol="0" anchor="b"/>
          <a:lstStyle>
            <a:lvl1pPr algn="r">
              <a:defRPr sz="1200">
                <a:latin typeface="Arial" pitchFamily="34" charset="0"/>
              </a:defRPr>
            </a:lvl1pPr>
          </a:lstStyle>
          <a:p>
            <a:pPr>
              <a:defRPr/>
            </a:pPr>
            <a:fld id="{DBFF2BAC-D2B3-4509-8B63-AFCC02862C37}"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8649"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defRPr sz="1200">
                <a:latin typeface="Arial" pitchFamily="34" charset="0"/>
              </a:defRPr>
            </a:lvl1pPr>
          </a:lstStyle>
          <a:p>
            <a:pPr>
              <a:defRPr/>
            </a:pPr>
            <a:endParaRPr lang="en-US" dirty="0"/>
          </a:p>
        </p:txBody>
      </p:sp>
      <p:sp>
        <p:nvSpPr>
          <p:cNvPr id="7171" name="Rectangle 3"/>
          <p:cNvSpPr>
            <a:spLocks noGrp="1" noChangeArrowheads="1"/>
          </p:cNvSpPr>
          <p:nvPr>
            <p:ph type="dt" idx="1"/>
          </p:nvPr>
        </p:nvSpPr>
        <p:spPr bwMode="auto">
          <a:xfrm>
            <a:off x="3970134" y="0"/>
            <a:ext cx="3038648"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a:defRPr sz="1200">
                <a:latin typeface="Arial" pitchFamily="34" charset="0"/>
              </a:defRPr>
            </a:lvl1pPr>
          </a:lstStyle>
          <a:p>
            <a:pPr>
              <a:defRPr/>
            </a:pPr>
            <a:endParaRPr lang="en-US" dirty="0"/>
          </a:p>
        </p:txBody>
      </p:sp>
      <p:sp>
        <p:nvSpPr>
          <p:cNvPr id="27652"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701848" y="4416426"/>
            <a:ext cx="5608320" cy="41830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829675"/>
            <a:ext cx="3038649"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defRPr sz="1200">
                <a:latin typeface="Arial" pitchFamily="34" charset="0"/>
              </a:defRPr>
            </a:lvl1pPr>
          </a:lstStyle>
          <a:p>
            <a:pPr>
              <a:defRPr/>
            </a:pPr>
            <a:endParaRPr lang="en-US" dirty="0"/>
          </a:p>
        </p:txBody>
      </p:sp>
      <p:sp>
        <p:nvSpPr>
          <p:cNvPr id="7175" name="Rectangle 7"/>
          <p:cNvSpPr>
            <a:spLocks noGrp="1" noChangeArrowheads="1"/>
          </p:cNvSpPr>
          <p:nvPr>
            <p:ph type="sldNum" sz="quarter" idx="5"/>
          </p:nvPr>
        </p:nvSpPr>
        <p:spPr bwMode="auto">
          <a:xfrm>
            <a:off x="3970134" y="8829675"/>
            <a:ext cx="3038648"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a:defRPr sz="1200">
                <a:latin typeface="Arial" pitchFamily="34" charset="0"/>
              </a:defRPr>
            </a:lvl1pPr>
          </a:lstStyle>
          <a:p>
            <a:pPr>
              <a:defRPr/>
            </a:pPr>
            <a:fld id="{D0FD2033-49FE-4D2F-89A2-52AA9174001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dirty="0" smtClean="0">
              <a:solidFill>
                <a:srgbClr val="000000"/>
              </a:solidFill>
              <a:latin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kern="1200" dirty="0" smtClean="0">
              <a:solidFill>
                <a:schemeClr val="tx1"/>
              </a:solidFill>
              <a:latin typeface="Arial" pitchFamily="34" charset="0"/>
              <a:ea typeface="+mn-ea"/>
              <a:cs typeface="+mn-cs"/>
            </a:endParaRPr>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5</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21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594D65-FFA6-48C1-835D-1F63FE9F20FA}" type="slidenum">
              <a:rPr lang="en-US"/>
              <a:pPr/>
              <a:t>62</a:t>
            </a:fld>
            <a:endParaRPr 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dirty="0" smtClean="0">
              <a:solidFill>
                <a:srgbClr val="000000"/>
              </a:solidFill>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10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Please note</a:t>
            </a:r>
            <a:r>
              <a:rPr lang="en-US" baseline="0" dirty="0" smtClean="0"/>
              <a:t> that this exercise will adopt the n</a:t>
            </a:r>
            <a:r>
              <a:rPr lang="en-US" dirty="0" smtClean="0"/>
              <a:t>on-attribution, “Chatham House” rule.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pitchFamily="34" charset="0"/>
                <a:ea typeface="+mn-ea"/>
                <a:cs typeface="+mn-cs"/>
              </a:rPr>
              <a:t>When a meeting, or part thereof, is held under the Chatham House Rule, “participants are free to use the information received, but neither the identity nor the affiliation of the speaker(s), nor that of any other participant, may be revealed."  (Reference: Chatham House, http://www.chathamhouse.org.uk)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14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Please reference Appendix</a:t>
            </a:r>
            <a:r>
              <a:rPr lang="en-US" baseline="0" dirty="0" smtClean="0"/>
              <a:t> </a:t>
            </a:r>
            <a:r>
              <a:rPr lang="en-US" dirty="0" smtClean="0"/>
              <a:t>A</a:t>
            </a:r>
            <a:endParaRPr lang="en-US" dirty="0"/>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16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pitchFamily="34" charset="0"/>
              <a:ea typeface="+mn-ea"/>
              <a:cs typeface="+mn-cs"/>
            </a:endParaRPr>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17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18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19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FD2033-49FE-4D2F-89A2-52AA9174001E}" type="slidenum">
              <a:rPr lang="en-US" smtClean="0"/>
              <a:pPr>
                <a:defRPr/>
              </a:pPr>
              <a:t>20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Object 1"/>
          <p:cNvGraphicFramePr>
            <a:graphicFrameLocks noChangeAspect="1"/>
          </p:cNvGraphicFramePr>
          <p:nvPr/>
        </p:nvGraphicFramePr>
        <p:xfrm>
          <a:off x="304800" y="5397500"/>
          <a:ext cx="4267200" cy="1244600"/>
        </p:xfrm>
        <a:graphic>
          <a:graphicData uri="http://schemas.openxmlformats.org/presentationml/2006/ole">
            <p:oleObj spid="_x0000_s43010" name="Photo Editor Photo" r:id="rId3" imgW="5125165" imgH="1495634" progId="">
              <p:embed/>
            </p:oleObj>
          </a:graphicData>
        </a:graphic>
      </p:graphicFrame>
      <p:sp>
        <p:nvSpPr>
          <p:cNvPr id="5" name="Rectangle 5"/>
          <p:cNvSpPr>
            <a:spLocks noChangeArrowheads="1"/>
          </p:cNvSpPr>
          <p:nvPr/>
        </p:nvSpPr>
        <p:spPr bwMode="black">
          <a:xfrm>
            <a:off x="4876800" y="6400800"/>
            <a:ext cx="3505200" cy="304800"/>
          </a:xfrm>
          <a:prstGeom prst="rect">
            <a:avLst/>
          </a:prstGeom>
          <a:noFill/>
          <a:ln w="9525">
            <a:noFill/>
            <a:miter lim="800000"/>
            <a:headEnd/>
            <a:tailEnd/>
          </a:ln>
          <a:effectLst/>
        </p:spPr>
        <p:txBody>
          <a:bodyPr anchor="b"/>
          <a:lstStyle/>
          <a:p>
            <a:pPr eaLnBrk="0" hangingPunct="0">
              <a:defRPr/>
            </a:pPr>
            <a:r>
              <a:rPr lang="en-US" sz="1100" dirty="0">
                <a:solidFill>
                  <a:schemeClr val="bg1"/>
                </a:solidFill>
                <a:latin typeface="Arial" pitchFamily="34" charset="0"/>
              </a:rPr>
              <a:t>EXERCISE / FOR OFFICIAL USE ONLY</a:t>
            </a:r>
          </a:p>
        </p:txBody>
      </p:sp>
      <p:sp>
        <p:nvSpPr>
          <p:cNvPr id="4098" name="Rectangle 2"/>
          <p:cNvSpPr>
            <a:spLocks noGrp="1" noChangeArrowheads="1"/>
          </p:cNvSpPr>
          <p:nvPr>
            <p:ph type="ctrTitle"/>
          </p:nvPr>
        </p:nvSpPr>
        <p:spPr>
          <a:xfrm>
            <a:off x="317500" y="352425"/>
            <a:ext cx="8226425" cy="701675"/>
          </a:xfrm>
        </p:spPr>
        <p:txBody>
          <a:bodyPr/>
          <a:lstStyle>
            <a:lvl1pPr>
              <a:defRPr/>
            </a:lvl1pPr>
          </a:lstStyle>
          <a:p>
            <a:endParaRPr lang="en-US"/>
          </a:p>
        </p:txBody>
      </p:sp>
      <p:sp>
        <p:nvSpPr>
          <p:cNvPr id="4099" name="Rectangle 3"/>
          <p:cNvSpPr>
            <a:spLocks noGrp="1" noChangeArrowheads="1"/>
          </p:cNvSpPr>
          <p:nvPr>
            <p:ph type="subTitle" idx="1"/>
          </p:nvPr>
        </p:nvSpPr>
        <p:spPr>
          <a:xfrm>
            <a:off x="342900" y="1143000"/>
            <a:ext cx="7769225" cy="609600"/>
          </a:xfrm>
          <a:prstGeom prst="rect">
            <a:avLst/>
          </a:prstGeom>
        </p:spPr>
        <p:txBody>
          <a:bodyPr/>
          <a:lstStyle>
            <a:lvl1pPr marL="0" indent="0">
              <a:buFont typeface="Wingdings" pitchFamily="2" charset="2"/>
              <a:buNone/>
              <a:defRPr>
                <a:solidFill>
                  <a:srgbClr val="333333"/>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3716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B88F0F7C-4F53-4CD6-B88A-AA0FA3488CB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0"/>
            <a:ext cx="2092325"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5913" y="0"/>
            <a:ext cx="6126162" cy="5897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05C1DBD7-DE14-4724-8212-4FDE98B7765F}"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Text Placeholder 8"/>
          <p:cNvSpPr>
            <a:spLocks noGrp="1"/>
          </p:cNvSpPr>
          <p:nvPr>
            <p:ph type="body" sz="quarter" idx="14" hasCustomPrompt="1"/>
          </p:nvPr>
        </p:nvSpPr>
        <p:spPr>
          <a:xfrm>
            <a:off x="228600" y="3733800"/>
            <a:ext cx="8763000" cy="914400"/>
          </a:xfrm>
          <a:prstGeom prst="rect">
            <a:avLst/>
          </a:prstGeom>
        </p:spPr>
        <p:txBody>
          <a:bodyPr>
            <a:normAutofit/>
          </a:bodyPr>
          <a:lstStyle>
            <a:lvl1pPr eaLnBrk="0" hangingPunct="0">
              <a:spcBef>
                <a:spcPct val="60000"/>
              </a:spcBef>
              <a:buClr>
                <a:srgbClr val="B0B1B3"/>
              </a:buClr>
              <a:buFont typeface="Wingdings" pitchFamily="2" charset="2"/>
              <a:buNone/>
              <a:defRPr sz="2200" baseline="0">
                <a:solidFill>
                  <a:srgbClr val="333333"/>
                </a:solidFill>
                <a:latin typeface="Arial" pitchFamily="34" charset="0"/>
              </a:defRPr>
            </a:lvl1pPr>
          </a:lstStyle>
          <a:p>
            <a:pPr eaLnBrk="0" hangingPunct="0">
              <a:spcBef>
                <a:spcPct val="60000"/>
              </a:spcBef>
              <a:buClr>
                <a:srgbClr val="B0B1B3"/>
              </a:buClr>
              <a:buFont typeface="Wingdings" pitchFamily="2" charset="2"/>
              <a:buNone/>
            </a:pPr>
            <a:r>
              <a:rPr lang="en-US" sz="2200" dirty="0" smtClean="0">
                <a:solidFill>
                  <a:srgbClr val="333333"/>
                </a:solidFill>
              </a:rPr>
              <a:t>[Insert name of group to be addressed]</a:t>
            </a:r>
            <a:endParaRPr lang="en-US" sz="2200" dirty="0">
              <a:solidFill>
                <a:srgbClr val="333333"/>
              </a:solidFill>
            </a:endParaRPr>
          </a:p>
        </p:txBody>
      </p:sp>
      <p:sp>
        <p:nvSpPr>
          <p:cNvPr id="11" name="Text Placeholder 10"/>
          <p:cNvSpPr>
            <a:spLocks noGrp="1"/>
          </p:cNvSpPr>
          <p:nvPr>
            <p:ph type="body" sz="quarter" idx="15" hasCustomPrompt="1"/>
          </p:nvPr>
        </p:nvSpPr>
        <p:spPr>
          <a:xfrm>
            <a:off x="228600" y="4648200"/>
            <a:ext cx="8763000" cy="457200"/>
          </a:xfrm>
          <a:prstGeom prst="rect">
            <a:avLst/>
          </a:prstGeom>
        </p:spPr>
        <p:txBody>
          <a:bodyPr>
            <a:noAutofit/>
          </a:bodyPr>
          <a:lstStyle>
            <a:lvl1pPr>
              <a:buNone/>
              <a:defRPr sz="2200" baseline="0">
                <a:solidFill>
                  <a:srgbClr val="333333"/>
                </a:solidFill>
                <a:latin typeface="Arial" pitchFamily="34" charset="0"/>
              </a:defRPr>
            </a:lvl1pPr>
          </a:lstStyle>
          <a:p>
            <a:pPr lvl="0"/>
            <a:r>
              <a:rPr lang="en-US" dirty="0" smtClean="0"/>
              <a:t>[Insert date of presentation]</a:t>
            </a:r>
            <a:endParaRPr lang="en-US" dirty="0"/>
          </a:p>
        </p:txBody>
      </p:sp>
      <p:sp>
        <p:nvSpPr>
          <p:cNvPr id="12" name="TextBox 11"/>
          <p:cNvSpPr txBox="1"/>
          <p:nvPr userDrawn="1"/>
        </p:nvSpPr>
        <p:spPr>
          <a:xfrm>
            <a:off x="228600" y="1600200"/>
            <a:ext cx="8686800" cy="861774"/>
          </a:xfrm>
          <a:prstGeom prst="rect">
            <a:avLst/>
          </a:prstGeom>
          <a:noFill/>
        </p:spPr>
        <p:txBody>
          <a:bodyPr wrap="square" rtlCol="0">
            <a:spAutoFit/>
          </a:bodyPr>
          <a:lstStyle/>
          <a:p>
            <a:r>
              <a:rPr lang="en-US" sz="2500" dirty="0" smtClean="0">
                <a:solidFill>
                  <a:srgbClr val="333333"/>
                </a:solidFill>
                <a:latin typeface="Arial" pitchFamily="34" charset="0"/>
                <a:cs typeface="Arial" pitchFamily="34" charset="0"/>
              </a:rPr>
              <a:t>National</a:t>
            </a:r>
            <a:r>
              <a:rPr lang="en-US" sz="2500" baseline="0" dirty="0" smtClean="0">
                <a:solidFill>
                  <a:srgbClr val="333333"/>
                </a:solidFill>
                <a:latin typeface="Arial" pitchFamily="34" charset="0"/>
                <a:cs typeface="Arial" pitchFamily="34" charset="0"/>
              </a:rPr>
              <a:t> Protection and Programs Directorate</a:t>
            </a:r>
          </a:p>
          <a:p>
            <a:r>
              <a:rPr lang="en-US" sz="2500" baseline="0" dirty="0" smtClean="0">
                <a:solidFill>
                  <a:srgbClr val="333333"/>
                </a:solidFill>
                <a:latin typeface="Arial" pitchFamily="34" charset="0"/>
                <a:cs typeface="Arial" pitchFamily="34" charset="0"/>
              </a:rPr>
              <a:t>Department of Homeland Security</a:t>
            </a:r>
            <a:endParaRPr lang="en-US" sz="2500" dirty="0">
              <a:solidFill>
                <a:srgbClr val="333333"/>
              </a:solidFill>
              <a:latin typeface="Arial" pitchFamily="34" charset="0"/>
              <a:cs typeface="Arial" pitchFamily="34" charset="0"/>
            </a:endParaRPr>
          </a:p>
        </p:txBody>
      </p:sp>
      <p:sp>
        <p:nvSpPr>
          <p:cNvPr id="13" name="TextBox 12"/>
          <p:cNvSpPr txBox="1"/>
          <p:nvPr userDrawn="1"/>
        </p:nvSpPr>
        <p:spPr>
          <a:xfrm>
            <a:off x="228600" y="381000"/>
            <a:ext cx="8686800" cy="738664"/>
          </a:xfrm>
          <a:prstGeom prst="rect">
            <a:avLst/>
          </a:prstGeom>
          <a:noFill/>
        </p:spPr>
        <p:txBody>
          <a:bodyPr wrap="square" rtlCol="0">
            <a:spAutoFit/>
          </a:bodyPr>
          <a:lstStyle/>
          <a:p>
            <a:r>
              <a:rPr lang="en-US" sz="4200" dirty="0" smtClean="0">
                <a:solidFill>
                  <a:srgbClr val="1F497D"/>
                </a:solidFill>
                <a:latin typeface="Times New Roman" pitchFamily="18" charset="0"/>
                <a:cs typeface="Times New Roman" pitchFamily="18" charset="0"/>
              </a:rPr>
              <a:t>The Office</a:t>
            </a:r>
            <a:r>
              <a:rPr lang="en-US" sz="4200" baseline="0" dirty="0" smtClean="0">
                <a:solidFill>
                  <a:srgbClr val="1F497D"/>
                </a:solidFill>
                <a:latin typeface="Times New Roman" pitchFamily="18" charset="0"/>
                <a:cs typeface="Times New Roman" pitchFamily="18" charset="0"/>
              </a:rPr>
              <a:t> of Infrastructure Protection</a:t>
            </a:r>
            <a:endParaRPr lang="en-US" sz="4200" dirty="0">
              <a:solidFill>
                <a:srgbClr val="1F497D"/>
              </a:solidFill>
              <a:latin typeface="Times New Roman" pitchFamily="18" charset="0"/>
              <a:cs typeface="Times New Roman" pitchFamily="18" charset="0"/>
            </a:endParaRPr>
          </a:p>
        </p:txBody>
      </p:sp>
      <p:sp>
        <p:nvSpPr>
          <p:cNvPr id="15" name="Text Placeholder 14"/>
          <p:cNvSpPr>
            <a:spLocks noGrp="1"/>
          </p:cNvSpPr>
          <p:nvPr>
            <p:ph type="body" sz="quarter" idx="17" hasCustomPrompt="1"/>
          </p:nvPr>
        </p:nvSpPr>
        <p:spPr>
          <a:xfrm>
            <a:off x="3124200" y="6400800"/>
            <a:ext cx="2895600" cy="304800"/>
          </a:xfrm>
          <a:prstGeom prst="rect">
            <a:avLst/>
          </a:prstGeom>
        </p:spPr>
        <p:txBody>
          <a:bodyPr/>
          <a:lstStyle>
            <a:lvl1pPr algn="ctr">
              <a:buNone/>
              <a:defRPr sz="1600">
                <a:solidFill>
                  <a:srgbClr val="A50021"/>
                </a:solidFill>
                <a:latin typeface="Arial" pitchFamily="34" charset="0"/>
                <a:cs typeface="Arial" pitchFamily="34" charset="0"/>
              </a:defRPr>
            </a:lvl1pPr>
          </a:lstStyle>
          <a:p>
            <a:pPr lvl="0"/>
            <a:r>
              <a:rPr lang="en-US" dirty="0" smtClean="0"/>
              <a:t>[CAVEAT]</a:t>
            </a:r>
            <a:endParaRPr lang="en-US" dirty="0"/>
          </a:p>
        </p:txBody>
      </p:sp>
      <p:sp>
        <p:nvSpPr>
          <p:cNvPr id="8" name="Text Placeholder 8"/>
          <p:cNvSpPr>
            <a:spLocks noGrp="1"/>
          </p:cNvSpPr>
          <p:nvPr>
            <p:ph type="body" sz="quarter" idx="18" hasCustomPrompt="1"/>
          </p:nvPr>
        </p:nvSpPr>
        <p:spPr>
          <a:xfrm>
            <a:off x="228600" y="2819400"/>
            <a:ext cx="8763000" cy="914400"/>
          </a:xfrm>
          <a:prstGeom prst="rect">
            <a:avLst/>
          </a:prstGeom>
        </p:spPr>
        <p:txBody>
          <a:bodyPr>
            <a:normAutofit/>
          </a:bodyPr>
          <a:lstStyle>
            <a:lvl1pPr eaLnBrk="0" hangingPunct="0">
              <a:spcBef>
                <a:spcPct val="60000"/>
              </a:spcBef>
              <a:buClr>
                <a:srgbClr val="B0B1B3"/>
              </a:buClr>
              <a:buFont typeface="Wingdings" pitchFamily="2" charset="2"/>
              <a:buNone/>
              <a:defRPr sz="2200" baseline="0">
                <a:solidFill>
                  <a:srgbClr val="333333"/>
                </a:solidFill>
                <a:latin typeface="Arial" pitchFamily="34" charset="0"/>
              </a:defRPr>
            </a:lvl1pPr>
          </a:lstStyle>
          <a:p>
            <a:pPr eaLnBrk="0" hangingPunct="0">
              <a:spcBef>
                <a:spcPct val="60000"/>
              </a:spcBef>
              <a:buClr>
                <a:srgbClr val="B0B1B3"/>
              </a:buClr>
              <a:buFont typeface="Wingdings" pitchFamily="2" charset="2"/>
              <a:buNone/>
            </a:pPr>
            <a:r>
              <a:rPr lang="en-US" sz="2200" dirty="0" smtClean="0">
                <a:solidFill>
                  <a:srgbClr val="333333"/>
                </a:solidFill>
              </a:rPr>
              <a:t>[Insert title of briefing]</a:t>
            </a:r>
            <a:endParaRPr lang="en-US" sz="2200" dirty="0">
              <a:solidFill>
                <a:srgbClr val="333333"/>
              </a:solidFill>
            </a:endParaRPr>
          </a:p>
        </p:txBody>
      </p:sp>
      <p:sp>
        <p:nvSpPr>
          <p:cNvPr id="10" name="Rectangle 9"/>
          <p:cNvSpPr/>
          <p:nvPr userDrawn="1"/>
        </p:nvSpPr>
        <p:spPr>
          <a:xfrm>
            <a:off x="152400" y="6019800"/>
            <a:ext cx="2209800" cy="838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3" descr="DHS_GrayTypeLogo"/>
          <p:cNvPicPr>
            <a:picLocks noChangeAspect="1" noChangeArrowheads="1"/>
          </p:cNvPicPr>
          <p:nvPr userDrawn="1"/>
        </p:nvPicPr>
        <p:blipFill>
          <a:blip r:embed="rId2" cstate="print"/>
          <a:srcRect/>
          <a:stretch>
            <a:fillRect/>
          </a:stretch>
        </p:blipFill>
        <p:spPr bwMode="auto">
          <a:xfrm>
            <a:off x="152400" y="5786437"/>
            <a:ext cx="3683000" cy="1071563"/>
          </a:xfrm>
          <a:prstGeom prst="rect">
            <a:avLst/>
          </a:prstGeom>
          <a:noFill/>
          <a:ln w="9525">
            <a:noFill/>
            <a:miter lim="800000"/>
            <a:headEnd/>
            <a:tailEnd/>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9" name="Text Placeholder 8"/>
          <p:cNvSpPr>
            <a:spLocks noGrp="1"/>
          </p:cNvSpPr>
          <p:nvPr>
            <p:ph type="body" sz="quarter" idx="14" hasCustomPrompt="1"/>
          </p:nvPr>
        </p:nvSpPr>
        <p:spPr>
          <a:xfrm>
            <a:off x="228600" y="3733800"/>
            <a:ext cx="8763000" cy="914400"/>
          </a:xfrm>
          <a:prstGeom prst="rect">
            <a:avLst/>
          </a:prstGeom>
        </p:spPr>
        <p:txBody>
          <a:bodyPr>
            <a:normAutofit/>
          </a:bodyPr>
          <a:lstStyle>
            <a:lvl1pPr eaLnBrk="0" hangingPunct="0">
              <a:spcBef>
                <a:spcPct val="60000"/>
              </a:spcBef>
              <a:buClr>
                <a:srgbClr val="B0B1B3"/>
              </a:buClr>
              <a:buFont typeface="Wingdings" pitchFamily="2" charset="2"/>
              <a:buNone/>
              <a:defRPr sz="2200" baseline="0">
                <a:solidFill>
                  <a:srgbClr val="333333"/>
                </a:solidFill>
                <a:latin typeface="Arial" pitchFamily="34" charset="0"/>
              </a:defRPr>
            </a:lvl1pPr>
          </a:lstStyle>
          <a:p>
            <a:pPr eaLnBrk="0" hangingPunct="0">
              <a:spcBef>
                <a:spcPct val="60000"/>
              </a:spcBef>
              <a:buClr>
                <a:srgbClr val="B0B1B3"/>
              </a:buClr>
              <a:buFont typeface="Wingdings" pitchFamily="2" charset="2"/>
              <a:buNone/>
            </a:pPr>
            <a:r>
              <a:rPr lang="en-US" sz="2200" dirty="0" smtClean="0">
                <a:solidFill>
                  <a:srgbClr val="333333"/>
                </a:solidFill>
              </a:rPr>
              <a:t>[Insert name of group to be addressed]</a:t>
            </a:r>
            <a:endParaRPr lang="en-US" sz="2200" dirty="0">
              <a:solidFill>
                <a:srgbClr val="333333"/>
              </a:solidFill>
            </a:endParaRPr>
          </a:p>
        </p:txBody>
      </p:sp>
      <p:sp>
        <p:nvSpPr>
          <p:cNvPr id="11" name="Text Placeholder 10"/>
          <p:cNvSpPr>
            <a:spLocks noGrp="1"/>
          </p:cNvSpPr>
          <p:nvPr>
            <p:ph type="body" sz="quarter" idx="15" hasCustomPrompt="1"/>
          </p:nvPr>
        </p:nvSpPr>
        <p:spPr>
          <a:xfrm>
            <a:off x="228600" y="4648200"/>
            <a:ext cx="8763000" cy="457200"/>
          </a:xfrm>
          <a:prstGeom prst="rect">
            <a:avLst/>
          </a:prstGeom>
        </p:spPr>
        <p:txBody>
          <a:bodyPr>
            <a:noAutofit/>
          </a:bodyPr>
          <a:lstStyle>
            <a:lvl1pPr>
              <a:buNone/>
              <a:defRPr sz="2200" baseline="0">
                <a:solidFill>
                  <a:srgbClr val="333333"/>
                </a:solidFill>
                <a:latin typeface="Arial" pitchFamily="34" charset="0"/>
              </a:defRPr>
            </a:lvl1pPr>
          </a:lstStyle>
          <a:p>
            <a:pPr lvl="0"/>
            <a:r>
              <a:rPr lang="en-US" dirty="0" smtClean="0"/>
              <a:t>[Insert date of presentation]</a:t>
            </a:r>
            <a:endParaRPr lang="en-US" dirty="0"/>
          </a:p>
        </p:txBody>
      </p:sp>
      <p:sp>
        <p:nvSpPr>
          <p:cNvPr id="12" name="TextBox 11"/>
          <p:cNvSpPr txBox="1"/>
          <p:nvPr userDrawn="1"/>
        </p:nvSpPr>
        <p:spPr>
          <a:xfrm>
            <a:off x="228600" y="1600200"/>
            <a:ext cx="8686800" cy="861774"/>
          </a:xfrm>
          <a:prstGeom prst="rect">
            <a:avLst/>
          </a:prstGeom>
          <a:noFill/>
        </p:spPr>
        <p:txBody>
          <a:bodyPr wrap="square" rtlCol="0">
            <a:spAutoFit/>
          </a:bodyPr>
          <a:lstStyle/>
          <a:p>
            <a:r>
              <a:rPr lang="en-US" sz="2500" dirty="0" smtClean="0">
                <a:solidFill>
                  <a:srgbClr val="333333"/>
                </a:solidFill>
                <a:latin typeface="Arial" pitchFamily="34" charset="0"/>
                <a:cs typeface="Arial" pitchFamily="34" charset="0"/>
              </a:rPr>
              <a:t>National</a:t>
            </a:r>
            <a:r>
              <a:rPr lang="en-US" sz="2500" baseline="0" dirty="0" smtClean="0">
                <a:solidFill>
                  <a:srgbClr val="333333"/>
                </a:solidFill>
                <a:latin typeface="Arial" pitchFamily="34" charset="0"/>
                <a:cs typeface="Arial" pitchFamily="34" charset="0"/>
              </a:rPr>
              <a:t> Protection and Programs Directorate</a:t>
            </a:r>
          </a:p>
          <a:p>
            <a:r>
              <a:rPr lang="en-US" sz="2500" baseline="0" dirty="0" smtClean="0">
                <a:solidFill>
                  <a:srgbClr val="333333"/>
                </a:solidFill>
                <a:latin typeface="Arial" pitchFamily="34" charset="0"/>
                <a:cs typeface="Arial" pitchFamily="34" charset="0"/>
              </a:rPr>
              <a:t>Department of Homeland Security</a:t>
            </a:r>
            <a:endParaRPr lang="en-US" sz="2500" dirty="0">
              <a:solidFill>
                <a:srgbClr val="333333"/>
              </a:solidFill>
              <a:latin typeface="Arial" pitchFamily="34" charset="0"/>
              <a:cs typeface="Arial" pitchFamily="34" charset="0"/>
            </a:endParaRPr>
          </a:p>
        </p:txBody>
      </p:sp>
      <p:sp>
        <p:nvSpPr>
          <p:cNvPr id="13" name="TextBox 12"/>
          <p:cNvSpPr txBox="1"/>
          <p:nvPr userDrawn="1"/>
        </p:nvSpPr>
        <p:spPr>
          <a:xfrm>
            <a:off x="228600" y="381000"/>
            <a:ext cx="8686800" cy="738664"/>
          </a:xfrm>
          <a:prstGeom prst="rect">
            <a:avLst/>
          </a:prstGeom>
          <a:noFill/>
        </p:spPr>
        <p:txBody>
          <a:bodyPr wrap="square" rtlCol="0">
            <a:spAutoFit/>
          </a:bodyPr>
          <a:lstStyle/>
          <a:p>
            <a:r>
              <a:rPr lang="en-US" sz="4200" dirty="0" smtClean="0">
                <a:solidFill>
                  <a:srgbClr val="1F497D"/>
                </a:solidFill>
                <a:latin typeface="Times New Roman" pitchFamily="18" charset="0"/>
                <a:cs typeface="Times New Roman" pitchFamily="18" charset="0"/>
              </a:rPr>
              <a:t>The Office</a:t>
            </a:r>
            <a:r>
              <a:rPr lang="en-US" sz="4200" baseline="0" dirty="0" smtClean="0">
                <a:solidFill>
                  <a:srgbClr val="1F497D"/>
                </a:solidFill>
                <a:latin typeface="Times New Roman" pitchFamily="18" charset="0"/>
                <a:cs typeface="Times New Roman" pitchFamily="18" charset="0"/>
              </a:rPr>
              <a:t> of Infrastructure Protection</a:t>
            </a:r>
            <a:endParaRPr lang="en-US" sz="4200" dirty="0">
              <a:solidFill>
                <a:srgbClr val="1F497D"/>
              </a:solidFill>
              <a:latin typeface="Times New Roman" pitchFamily="18" charset="0"/>
              <a:cs typeface="Times New Roman" pitchFamily="18" charset="0"/>
            </a:endParaRPr>
          </a:p>
        </p:txBody>
      </p:sp>
      <p:sp>
        <p:nvSpPr>
          <p:cNvPr id="15" name="Text Placeholder 14"/>
          <p:cNvSpPr>
            <a:spLocks noGrp="1"/>
          </p:cNvSpPr>
          <p:nvPr>
            <p:ph type="body" sz="quarter" idx="17" hasCustomPrompt="1"/>
          </p:nvPr>
        </p:nvSpPr>
        <p:spPr>
          <a:xfrm>
            <a:off x="3124200" y="6400800"/>
            <a:ext cx="2895600" cy="304800"/>
          </a:xfrm>
          <a:prstGeom prst="rect">
            <a:avLst/>
          </a:prstGeom>
        </p:spPr>
        <p:txBody>
          <a:bodyPr/>
          <a:lstStyle>
            <a:lvl1pPr algn="ctr">
              <a:buNone/>
              <a:defRPr sz="1600">
                <a:solidFill>
                  <a:srgbClr val="A50021"/>
                </a:solidFill>
                <a:latin typeface="Arial" pitchFamily="34" charset="0"/>
                <a:cs typeface="Arial" pitchFamily="34" charset="0"/>
              </a:defRPr>
            </a:lvl1pPr>
          </a:lstStyle>
          <a:p>
            <a:pPr lvl="0"/>
            <a:r>
              <a:rPr lang="en-US" dirty="0" smtClean="0"/>
              <a:t>[CAVEAT]</a:t>
            </a:r>
            <a:endParaRPr lang="en-US" dirty="0"/>
          </a:p>
        </p:txBody>
      </p:sp>
      <p:sp>
        <p:nvSpPr>
          <p:cNvPr id="8" name="Text Placeholder 8"/>
          <p:cNvSpPr>
            <a:spLocks noGrp="1"/>
          </p:cNvSpPr>
          <p:nvPr>
            <p:ph type="body" sz="quarter" idx="18" hasCustomPrompt="1"/>
          </p:nvPr>
        </p:nvSpPr>
        <p:spPr>
          <a:xfrm>
            <a:off x="228600" y="2819400"/>
            <a:ext cx="8763000" cy="914400"/>
          </a:xfrm>
          <a:prstGeom prst="rect">
            <a:avLst/>
          </a:prstGeom>
        </p:spPr>
        <p:txBody>
          <a:bodyPr>
            <a:normAutofit/>
          </a:bodyPr>
          <a:lstStyle>
            <a:lvl1pPr eaLnBrk="0" hangingPunct="0">
              <a:spcBef>
                <a:spcPct val="60000"/>
              </a:spcBef>
              <a:buClr>
                <a:srgbClr val="B0B1B3"/>
              </a:buClr>
              <a:buFont typeface="Wingdings" pitchFamily="2" charset="2"/>
              <a:buNone/>
              <a:defRPr sz="2200" baseline="0">
                <a:solidFill>
                  <a:srgbClr val="333333"/>
                </a:solidFill>
                <a:latin typeface="Arial" pitchFamily="34" charset="0"/>
              </a:defRPr>
            </a:lvl1pPr>
          </a:lstStyle>
          <a:p>
            <a:pPr eaLnBrk="0" hangingPunct="0">
              <a:spcBef>
                <a:spcPct val="60000"/>
              </a:spcBef>
              <a:buClr>
                <a:srgbClr val="B0B1B3"/>
              </a:buClr>
              <a:buFont typeface="Wingdings" pitchFamily="2" charset="2"/>
              <a:buNone/>
            </a:pPr>
            <a:r>
              <a:rPr lang="en-US" sz="2200" dirty="0" smtClean="0">
                <a:solidFill>
                  <a:srgbClr val="333333"/>
                </a:solidFill>
              </a:rPr>
              <a:t>[Insert title of briefing]</a:t>
            </a:r>
            <a:endParaRPr lang="en-US" sz="2200" dirty="0">
              <a:solidFill>
                <a:srgbClr val="333333"/>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Box 1030"/>
          <p:cNvSpPr txBox="1">
            <a:spLocks noChangeArrowheads="1"/>
          </p:cNvSpPr>
          <p:nvPr userDrawn="1"/>
        </p:nvSpPr>
        <p:spPr bwMode="auto">
          <a:xfrm>
            <a:off x="3810000" y="6654867"/>
            <a:ext cx="1281120" cy="203133"/>
          </a:xfrm>
          <a:prstGeom prst="rect">
            <a:avLst/>
          </a:prstGeom>
          <a:noFill/>
          <a:ln w="9525" algn="ctr">
            <a:noFill/>
            <a:miter lim="800000"/>
            <a:headEnd/>
            <a:tailEnd/>
          </a:ln>
          <a:effectLst/>
        </p:spPr>
        <p:txBody>
          <a:bodyPr wrap="none">
            <a:spAutoFit/>
          </a:bodyPr>
          <a:lstStyle/>
          <a:p>
            <a:pPr algn="ctr" eaLnBrk="0" hangingPunct="0">
              <a:lnSpc>
                <a:spcPct val="90000"/>
              </a:lnSpc>
              <a:spcBef>
                <a:spcPct val="30000"/>
              </a:spcBef>
              <a:buClr>
                <a:srgbClr val="B0B1B3"/>
              </a:buClr>
              <a:buFont typeface="Wingdings" pitchFamily="2" charset="2"/>
              <a:buNone/>
              <a:defRPr/>
            </a:pPr>
            <a:r>
              <a:rPr lang="en-US" sz="800" b="1" dirty="0" smtClean="0">
                <a:solidFill>
                  <a:srgbClr val="000063"/>
                </a:solidFill>
              </a:rPr>
              <a:t>For Exercise Use Only</a:t>
            </a:r>
            <a:endParaRPr lang="en-US" sz="800" b="1" dirty="0">
              <a:solidFill>
                <a:srgbClr val="000063"/>
              </a:solidFill>
            </a:endParaRPr>
          </a:p>
        </p:txBody>
      </p:sp>
      <p:sp>
        <p:nvSpPr>
          <p:cNvPr id="5" name="Text Box 1031"/>
          <p:cNvSpPr txBox="1">
            <a:spLocks noChangeArrowheads="1"/>
          </p:cNvSpPr>
          <p:nvPr userDrawn="1"/>
        </p:nvSpPr>
        <p:spPr bwMode="auto">
          <a:xfrm>
            <a:off x="3733800" y="0"/>
            <a:ext cx="1281120" cy="203133"/>
          </a:xfrm>
          <a:prstGeom prst="rect">
            <a:avLst/>
          </a:prstGeom>
          <a:noFill/>
          <a:ln w="9525" algn="ctr">
            <a:noFill/>
            <a:miter lim="800000"/>
            <a:headEnd/>
            <a:tailEnd/>
          </a:ln>
          <a:effectLst/>
        </p:spPr>
        <p:txBody>
          <a:bodyPr wrap="none">
            <a:spAutoFit/>
          </a:bodyPr>
          <a:lstStyle/>
          <a:p>
            <a:pPr algn="ctr" eaLnBrk="0" hangingPunct="0">
              <a:lnSpc>
                <a:spcPct val="90000"/>
              </a:lnSpc>
              <a:spcBef>
                <a:spcPct val="30000"/>
              </a:spcBef>
              <a:buClr>
                <a:srgbClr val="B0B1B3"/>
              </a:buClr>
              <a:buFont typeface="Wingdings" pitchFamily="2" charset="2"/>
              <a:buNone/>
              <a:defRPr/>
            </a:pPr>
            <a:r>
              <a:rPr lang="en-US" sz="800" b="1" dirty="0" smtClean="0">
                <a:solidFill>
                  <a:srgbClr val="000063"/>
                </a:solidFill>
              </a:rPr>
              <a:t>For Exercise Use Only</a:t>
            </a:r>
            <a:endParaRPr lang="en-US" sz="800" b="1" dirty="0">
              <a:solidFill>
                <a:srgbClr val="000063"/>
              </a:solidFill>
            </a:endParaRPr>
          </a:p>
        </p:txBody>
      </p:sp>
      <p:pic>
        <p:nvPicPr>
          <p:cNvPr id="6" name="Picture 2" descr="DHS_GrayTypeLogo"/>
          <p:cNvPicPr>
            <a:picLocks noChangeAspect="1" noChangeArrowheads="1"/>
          </p:cNvPicPr>
          <p:nvPr userDrawn="1"/>
        </p:nvPicPr>
        <p:blipFill>
          <a:blip r:embed="rId2" cstate="print"/>
          <a:srcRect/>
          <a:stretch>
            <a:fillRect/>
          </a:stretch>
        </p:blipFill>
        <p:spPr bwMode="auto">
          <a:xfrm>
            <a:off x="69850" y="6323013"/>
            <a:ext cx="1574800" cy="458787"/>
          </a:xfrm>
          <a:prstGeom prst="rect">
            <a:avLst/>
          </a:prstGeom>
          <a:noFill/>
          <a:ln w="9525">
            <a:noFill/>
            <a:miter lim="800000"/>
            <a:headEnd/>
            <a:tailEnd/>
          </a:ln>
        </p:spPr>
      </p:pic>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3"/>
          <p:cNvSpPr>
            <a:spLocks noGrp="1"/>
          </p:cNvSpPr>
          <p:nvPr>
            <p:ph type="sldNum" sz="quarter" idx="10"/>
          </p:nvPr>
        </p:nvSpPr>
        <p:spPr/>
        <p:txBody>
          <a:bodyPr/>
          <a:lstStyle>
            <a:lvl1pPr>
              <a:defRPr/>
            </a:lvl1pPr>
          </a:lstStyle>
          <a:p>
            <a:pPr>
              <a:defRPr/>
            </a:pPr>
            <a:fld id="{4541505B-112A-4721-B87D-DE78B8912C66}" type="slidenum">
              <a:rPr lang="en-US">
                <a:solidFill>
                  <a:srgbClr val="000063"/>
                </a:solidFill>
              </a:rPr>
              <a:pPr>
                <a:defRPr/>
              </a:pPr>
              <a:t>‹#›</a:t>
            </a:fld>
            <a:endParaRPr lang="en-US">
              <a:solidFill>
                <a:srgbClr val="000063"/>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losing Slide">
    <p:spTree>
      <p:nvGrpSpPr>
        <p:cNvPr id="1" name=""/>
        <p:cNvGrpSpPr/>
        <p:nvPr/>
      </p:nvGrpSpPr>
      <p:grpSpPr>
        <a:xfrm>
          <a:off x="0" y="0"/>
          <a:ext cx="0" cy="0"/>
          <a:chOff x="0" y="0"/>
          <a:chExt cx="0" cy="0"/>
        </a:xfrm>
      </p:grpSpPr>
      <p:pic>
        <p:nvPicPr>
          <p:cNvPr id="8" name="Picture 3" descr="Large DHS logo.png"/>
          <p:cNvPicPr>
            <a:picLocks noChangeAspect="1"/>
          </p:cNvPicPr>
          <p:nvPr userDrawn="1"/>
        </p:nvPicPr>
        <p:blipFill>
          <a:blip r:embed="rId2" cstate="print"/>
          <a:srcRect/>
          <a:stretch>
            <a:fillRect/>
          </a:stretch>
        </p:blipFill>
        <p:spPr bwMode="auto">
          <a:xfrm>
            <a:off x="261938" y="1063625"/>
            <a:ext cx="8620125" cy="2517775"/>
          </a:xfrm>
          <a:prstGeom prst="rect">
            <a:avLst/>
          </a:prstGeom>
          <a:noFill/>
          <a:ln w="9525">
            <a:noFill/>
            <a:miter lim="800000"/>
            <a:headEnd/>
            <a:tailEnd/>
          </a:ln>
        </p:spPr>
      </p:pic>
      <p:sp>
        <p:nvSpPr>
          <p:cNvPr id="9" name="TextBox 8"/>
          <p:cNvSpPr txBox="1"/>
          <p:nvPr userDrawn="1"/>
        </p:nvSpPr>
        <p:spPr>
          <a:xfrm>
            <a:off x="3200400" y="3810000"/>
            <a:ext cx="5791200" cy="954107"/>
          </a:xfrm>
          <a:prstGeom prst="rect">
            <a:avLst/>
          </a:prstGeom>
          <a:noFill/>
        </p:spPr>
        <p:txBody>
          <a:bodyPr wrap="square" rtlCol="0">
            <a:spAutoFit/>
          </a:bodyPr>
          <a:lstStyle/>
          <a:p>
            <a:r>
              <a:rPr lang="en-US" sz="2800" baseline="0" dirty="0" smtClean="0">
                <a:solidFill>
                  <a:srgbClr val="002F80"/>
                </a:solidFill>
                <a:latin typeface="Arial" pitchFamily="34" charset="0"/>
              </a:rPr>
              <a:t>For more information visit:</a:t>
            </a:r>
          </a:p>
          <a:p>
            <a:r>
              <a:rPr lang="en-US" sz="2800" baseline="0" dirty="0" smtClean="0">
                <a:solidFill>
                  <a:srgbClr val="002F80"/>
                </a:solidFill>
                <a:latin typeface="Arial" pitchFamily="34" charset="0"/>
              </a:rPr>
              <a:t>www.dhs.gov/criticalinfrastructure</a:t>
            </a:r>
            <a:endParaRPr lang="en-US" sz="2800" baseline="0" dirty="0">
              <a:solidFill>
                <a:srgbClr val="002F80"/>
              </a:solidFill>
              <a:latin typeface="Arial" pitchFamily="34" charset="0"/>
            </a:endParaRPr>
          </a:p>
        </p:txBody>
      </p:sp>
      <p:sp>
        <p:nvSpPr>
          <p:cNvPr id="11" name="Text Placeholder 10"/>
          <p:cNvSpPr>
            <a:spLocks noGrp="1"/>
          </p:cNvSpPr>
          <p:nvPr>
            <p:ph type="body" sz="quarter" idx="11" hasCustomPrompt="1"/>
          </p:nvPr>
        </p:nvSpPr>
        <p:spPr>
          <a:xfrm>
            <a:off x="3200400" y="4800600"/>
            <a:ext cx="5791200" cy="457200"/>
          </a:xfrm>
          <a:prstGeom prst="rect">
            <a:avLst/>
          </a:prstGeom>
        </p:spPr>
        <p:txBody>
          <a:bodyPr/>
          <a:lstStyle>
            <a:lvl1pPr>
              <a:buNone/>
              <a:defRPr sz="2400" baseline="0">
                <a:solidFill>
                  <a:srgbClr val="002F80"/>
                </a:solidFill>
                <a:latin typeface="Arial" pitchFamily="34" charset="0"/>
              </a:defRPr>
            </a:lvl1pPr>
          </a:lstStyle>
          <a:p>
            <a:pPr lvl="0"/>
            <a:r>
              <a:rPr lang="en-US" dirty="0" smtClean="0"/>
              <a:t>Presenter</a:t>
            </a:r>
          </a:p>
          <a:p>
            <a:pPr lvl="0"/>
            <a:endParaRPr lang="en-US" dirty="0" smtClean="0"/>
          </a:p>
        </p:txBody>
      </p:sp>
      <p:sp>
        <p:nvSpPr>
          <p:cNvPr id="14" name="Text Placeholder 13"/>
          <p:cNvSpPr>
            <a:spLocks noGrp="1"/>
          </p:cNvSpPr>
          <p:nvPr>
            <p:ph type="body" sz="quarter" idx="12" hasCustomPrompt="1"/>
          </p:nvPr>
        </p:nvSpPr>
        <p:spPr>
          <a:xfrm>
            <a:off x="3200400" y="5257800"/>
            <a:ext cx="5791200" cy="457200"/>
          </a:xfrm>
          <a:prstGeom prst="rect">
            <a:avLst/>
          </a:prstGeom>
        </p:spPr>
        <p:txBody>
          <a:bodyPr>
            <a:noAutofit/>
          </a:bodyPr>
          <a:lstStyle>
            <a:lvl1pPr>
              <a:buNone/>
              <a:defRPr sz="2400" baseline="0">
                <a:solidFill>
                  <a:srgbClr val="002F80"/>
                </a:solidFill>
                <a:latin typeface="Arial" pitchFamily="34" charset="0"/>
              </a:defRPr>
            </a:lvl1pPr>
          </a:lstStyle>
          <a:p>
            <a:pPr lvl="0"/>
            <a:r>
              <a:rPr lang="en-US" dirty="0" smtClean="0"/>
              <a:t>Title</a:t>
            </a:r>
            <a:endParaRPr lang="en-US" dirty="0"/>
          </a:p>
        </p:txBody>
      </p:sp>
      <p:sp>
        <p:nvSpPr>
          <p:cNvPr id="16" name="Text Placeholder 15"/>
          <p:cNvSpPr>
            <a:spLocks noGrp="1"/>
          </p:cNvSpPr>
          <p:nvPr>
            <p:ph type="body" sz="quarter" idx="13" hasCustomPrompt="1"/>
          </p:nvPr>
        </p:nvSpPr>
        <p:spPr>
          <a:xfrm>
            <a:off x="3200400" y="5715000"/>
            <a:ext cx="5791200" cy="457200"/>
          </a:xfrm>
          <a:prstGeom prst="rect">
            <a:avLst/>
          </a:prstGeom>
        </p:spPr>
        <p:txBody>
          <a:bodyPr>
            <a:noAutofit/>
          </a:bodyPr>
          <a:lstStyle>
            <a:lvl1pPr>
              <a:buNone/>
              <a:defRPr sz="2400" baseline="0">
                <a:solidFill>
                  <a:srgbClr val="002F80"/>
                </a:solidFill>
                <a:latin typeface="Arial" pitchFamily="34" charset="0"/>
              </a:defRPr>
            </a:lvl1pPr>
          </a:lstStyle>
          <a:p>
            <a:pPr lvl="0"/>
            <a:r>
              <a:rPr lang="en-US" dirty="0" smtClean="0"/>
              <a:t>Email</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457200" y="1371600"/>
            <a:ext cx="8229600" cy="4525963"/>
          </a:xfrm>
          <a:prstGeom prst="rect">
            <a:avLst/>
          </a:prstGeom>
        </p:spPr>
        <p:txBody>
          <a:bodyPr/>
          <a:lstStyle>
            <a:lvl1pPr>
              <a:defRPr>
                <a:solidFill>
                  <a:srgbClr val="333333"/>
                </a:solidFill>
              </a:defRPr>
            </a:lvl1pPr>
            <a:lvl2pPr>
              <a:buNone/>
              <a:defRPr>
                <a:solidFill>
                  <a:srgbClr val="333333"/>
                </a:solidFill>
              </a:defRPr>
            </a:lvl2pPr>
            <a:lvl3pPr>
              <a:buNone/>
              <a:defRPr>
                <a:solidFill>
                  <a:srgbClr val="333333"/>
                </a:solidFill>
              </a:defRPr>
            </a:lvl3pPr>
            <a:lvl4pPr>
              <a:buNone/>
              <a:defRPr/>
            </a:lvl4pPr>
            <a:lvl5pPr>
              <a:buNone/>
              <a:defRPr/>
            </a:lvl5pPr>
          </a:lstStyle>
          <a:p>
            <a:pPr lvl="0"/>
            <a:r>
              <a:rPr lang="en-US" dirty="0" smtClean="0"/>
              <a:t>1st level bullet: Square, Arial 20 pt, cool gray</a:t>
            </a:r>
          </a:p>
          <a:p>
            <a:pPr lvl="1"/>
            <a:r>
              <a:rPr lang="en-US" dirty="0" smtClean="0"/>
              <a:t>2nd level bullet: Horizontal bar, Arial 18 pt, cool gray</a:t>
            </a:r>
          </a:p>
          <a:p>
            <a:pPr lvl="2"/>
            <a:r>
              <a:rPr lang="en-US" dirty="0" smtClean="0"/>
              <a:t>3rd level bullet: Circle, Arial 16 pt, cool gray</a:t>
            </a:r>
          </a:p>
          <a:p>
            <a:pPr lvl="0"/>
            <a:endParaRPr lang="en-US" dirty="0" smtClean="0"/>
          </a:p>
        </p:txBody>
      </p:sp>
      <p:sp>
        <p:nvSpPr>
          <p:cNvPr id="4" name="Rectangle 3"/>
          <p:cNvSpPr>
            <a:spLocks noGrp="1" noChangeArrowheads="1"/>
          </p:cNvSpPr>
          <p:nvPr>
            <p:ph type="sldNum" sz="quarter" idx="10"/>
          </p:nvPr>
        </p:nvSpPr>
        <p:spPr>
          <a:ln/>
        </p:spPr>
        <p:txBody>
          <a:bodyPr/>
          <a:lstStyle>
            <a:lvl1pPr>
              <a:defRPr/>
            </a:lvl1pPr>
          </a:lstStyle>
          <a:p>
            <a:pPr>
              <a:defRPr/>
            </a:pPr>
            <a:fld id="{5444D97D-D00A-4C0A-B0BB-7F9BD28126C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09C6B931-F768-44DF-91D7-58BD0199C5C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8EB83F66-D3EF-481A-8674-F4445711E99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B2363484-FB36-4249-BFA6-99748010763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B4463630-CFE7-456B-9A77-EF1C6E0F089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DB012562-A9D6-4914-8931-3E89DAA4FDA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0F3CBABB-0EF9-4D99-8DFC-552F5BBDCE45}"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158B971F-5CF5-451F-A2D2-EC644FA24E2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15913" y="0"/>
            <a:ext cx="7469187" cy="10509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sldNum" sz="quarter" idx="4"/>
          </p:nvPr>
        </p:nvSpPr>
        <p:spPr bwMode="black">
          <a:xfrm>
            <a:off x="8534400" y="6423025"/>
            <a:ext cx="457200" cy="2603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eaLnBrk="0" hangingPunct="0">
              <a:defRPr sz="1100">
                <a:solidFill>
                  <a:schemeClr val="bg1"/>
                </a:solidFill>
                <a:latin typeface="Arial" pitchFamily="34" charset="0"/>
              </a:defRPr>
            </a:lvl1pPr>
          </a:lstStyle>
          <a:p>
            <a:pPr>
              <a:defRPr/>
            </a:pPr>
            <a:fld id="{53A3F260-8EDB-46B9-ADC4-1A73F683C3B2}" type="slidenum">
              <a:rPr lang="en-US"/>
              <a:pPr>
                <a:defRPr/>
              </a:pPr>
              <a:t>‹#›</a:t>
            </a:fld>
            <a:endParaRPr lang="en-US" dirty="0"/>
          </a:p>
        </p:txBody>
      </p:sp>
      <p:sp>
        <p:nvSpPr>
          <p:cNvPr id="3076" name="Rectangle 4"/>
          <p:cNvSpPr>
            <a:spLocks noChangeArrowheads="1"/>
          </p:cNvSpPr>
          <p:nvPr/>
        </p:nvSpPr>
        <p:spPr bwMode="black">
          <a:xfrm>
            <a:off x="6934200" y="6400800"/>
            <a:ext cx="1447800" cy="304800"/>
          </a:xfrm>
          <a:prstGeom prst="rect">
            <a:avLst/>
          </a:prstGeom>
          <a:noFill/>
          <a:ln w="9525">
            <a:noFill/>
            <a:miter lim="800000"/>
            <a:headEnd/>
            <a:tailEnd/>
          </a:ln>
          <a:effectLst/>
        </p:spPr>
        <p:txBody>
          <a:bodyPr anchor="b"/>
          <a:lstStyle/>
          <a:p>
            <a:pPr eaLnBrk="0" hangingPunct="0">
              <a:defRPr/>
            </a:pPr>
            <a:r>
              <a:rPr lang="en-US" sz="1100" dirty="0" smtClean="0">
                <a:solidFill>
                  <a:srgbClr val="FF0000"/>
                </a:solidFill>
              </a:rPr>
              <a:t>[Insert Date]</a:t>
            </a:r>
            <a:endParaRPr lang="en-US" sz="1100" dirty="0">
              <a:solidFill>
                <a:srgbClr val="FF0000"/>
              </a:solidFill>
            </a:endParaRPr>
          </a:p>
        </p:txBody>
      </p:sp>
      <p:graphicFrame>
        <p:nvGraphicFramePr>
          <p:cNvPr id="1026" name="Object 5"/>
          <p:cNvGraphicFramePr>
            <a:graphicFrameLocks noChangeAspect="1"/>
          </p:cNvGraphicFramePr>
          <p:nvPr/>
        </p:nvGraphicFramePr>
        <p:xfrm>
          <a:off x="304800" y="6197600"/>
          <a:ext cx="1905000" cy="533400"/>
        </p:xfrm>
        <a:graphic>
          <a:graphicData uri="http://schemas.openxmlformats.org/presentationml/2006/ole">
            <p:oleObj spid="_x0000_s1026" name="Photo Editor Photo" r:id="rId16" imgW="5125165" imgH="1495634" progId="">
              <p:embed/>
            </p:oleObj>
          </a:graphicData>
        </a:graphic>
      </p:graphicFrame>
      <p:sp>
        <p:nvSpPr>
          <p:cNvPr id="3078" name="Rectangle 6"/>
          <p:cNvSpPr>
            <a:spLocks noChangeArrowheads="1"/>
          </p:cNvSpPr>
          <p:nvPr/>
        </p:nvSpPr>
        <p:spPr bwMode="black">
          <a:xfrm>
            <a:off x="2438400" y="6400800"/>
            <a:ext cx="4724400" cy="304800"/>
          </a:xfrm>
          <a:prstGeom prst="rect">
            <a:avLst/>
          </a:prstGeom>
          <a:noFill/>
          <a:ln w="9525">
            <a:noFill/>
            <a:miter lim="800000"/>
            <a:headEnd/>
            <a:tailEnd/>
          </a:ln>
          <a:effectLst/>
        </p:spPr>
        <p:txBody>
          <a:bodyPr anchor="b"/>
          <a:lstStyle/>
          <a:p>
            <a:pPr algn="ctr" eaLnBrk="0" hangingPunct="0">
              <a:defRPr/>
            </a:pPr>
            <a:r>
              <a:rPr lang="en-US" sz="1100" dirty="0" smtClean="0">
                <a:solidFill>
                  <a:schemeClr val="bg1"/>
                </a:solidFill>
                <a:latin typeface="Arial" pitchFamily="34" charset="0"/>
              </a:rPr>
              <a:t>FOR EXERCISE USE </a:t>
            </a:r>
            <a:r>
              <a:rPr lang="en-US" sz="1100" dirty="0">
                <a:solidFill>
                  <a:schemeClr val="bg1"/>
                </a:solidFill>
                <a:latin typeface="Arial" pitchFamily="34" charset="0"/>
              </a:rPr>
              <a:t>ONLY </a:t>
            </a:r>
          </a:p>
        </p:txBody>
      </p:sp>
    </p:spTree>
  </p:cSld>
  <p:clrMap bg1="dk2" tx1="lt1" bg2="dk1" tx2="lt2" accent1="accent1" accent2="accent2" accent3="accent3" accent4="accent4" accent5="accent5" accent6="accent6" hlink="hlink" folHlink="folHlink"/>
  <p:sldLayoutIdLst>
    <p:sldLayoutId id="2147483685"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9" r:id="rId12"/>
    <p:sldLayoutId id="2147483690" r:id="rId13"/>
  </p:sldLayoutIdLst>
  <p:timing>
    <p:tnLst>
      <p:par>
        <p:cTn id="1" dur="indefinite" restart="never" nodeType="tmRoot"/>
      </p:par>
    </p:tnLst>
  </p:timing>
  <p:hf hdr="0" ftr="0"/>
  <p:txStyles>
    <p:titleStyle>
      <a:lvl1pPr algn="l" rtl="0" eaLnBrk="0" fontAlgn="base" hangingPunct="0">
        <a:spcBef>
          <a:spcPct val="0"/>
        </a:spcBef>
        <a:spcAft>
          <a:spcPct val="0"/>
        </a:spcAft>
        <a:defRPr sz="4200">
          <a:solidFill>
            <a:srgbClr val="000063"/>
          </a:solidFill>
          <a:latin typeface="+mj-lt"/>
          <a:ea typeface="+mj-ea"/>
          <a:cs typeface="+mj-cs"/>
        </a:defRPr>
      </a:lvl1pPr>
      <a:lvl2pPr algn="l" rtl="0" eaLnBrk="0" fontAlgn="base" hangingPunct="0">
        <a:spcBef>
          <a:spcPct val="0"/>
        </a:spcBef>
        <a:spcAft>
          <a:spcPct val="0"/>
        </a:spcAft>
        <a:defRPr sz="4200">
          <a:solidFill>
            <a:srgbClr val="000063"/>
          </a:solidFill>
          <a:latin typeface="Times New Roman" pitchFamily="18" charset="0"/>
        </a:defRPr>
      </a:lvl2pPr>
      <a:lvl3pPr algn="l" rtl="0" eaLnBrk="0" fontAlgn="base" hangingPunct="0">
        <a:spcBef>
          <a:spcPct val="0"/>
        </a:spcBef>
        <a:spcAft>
          <a:spcPct val="0"/>
        </a:spcAft>
        <a:defRPr sz="4200">
          <a:solidFill>
            <a:srgbClr val="000063"/>
          </a:solidFill>
          <a:latin typeface="Times New Roman" pitchFamily="18" charset="0"/>
        </a:defRPr>
      </a:lvl3pPr>
      <a:lvl4pPr algn="l" rtl="0" eaLnBrk="0" fontAlgn="base" hangingPunct="0">
        <a:spcBef>
          <a:spcPct val="0"/>
        </a:spcBef>
        <a:spcAft>
          <a:spcPct val="0"/>
        </a:spcAft>
        <a:defRPr sz="4200">
          <a:solidFill>
            <a:srgbClr val="000063"/>
          </a:solidFill>
          <a:latin typeface="Times New Roman" pitchFamily="18" charset="0"/>
        </a:defRPr>
      </a:lvl4pPr>
      <a:lvl5pPr algn="l" rtl="0" eaLnBrk="0" fontAlgn="base" hangingPunct="0">
        <a:spcBef>
          <a:spcPct val="0"/>
        </a:spcBef>
        <a:spcAft>
          <a:spcPct val="0"/>
        </a:spcAft>
        <a:defRPr sz="4200">
          <a:solidFill>
            <a:srgbClr val="000063"/>
          </a:solidFill>
          <a:latin typeface="Times New Roman" pitchFamily="18" charset="0"/>
        </a:defRPr>
      </a:lvl5pPr>
      <a:lvl6pPr marL="457200" algn="l" rtl="0" fontAlgn="base">
        <a:spcBef>
          <a:spcPct val="0"/>
        </a:spcBef>
        <a:spcAft>
          <a:spcPct val="0"/>
        </a:spcAft>
        <a:defRPr sz="4200">
          <a:solidFill>
            <a:srgbClr val="000063"/>
          </a:solidFill>
          <a:latin typeface="Times New Roman" pitchFamily="18" charset="0"/>
        </a:defRPr>
      </a:lvl6pPr>
      <a:lvl7pPr marL="914400" algn="l" rtl="0" fontAlgn="base">
        <a:spcBef>
          <a:spcPct val="0"/>
        </a:spcBef>
        <a:spcAft>
          <a:spcPct val="0"/>
        </a:spcAft>
        <a:defRPr sz="4200">
          <a:solidFill>
            <a:srgbClr val="000063"/>
          </a:solidFill>
          <a:latin typeface="Times New Roman" pitchFamily="18" charset="0"/>
        </a:defRPr>
      </a:lvl7pPr>
      <a:lvl8pPr marL="1371600" algn="l" rtl="0" fontAlgn="base">
        <a:spcBef>
          <a:spcPct val="0"/>
        </a:spcBef>
        <a:spcAft>
          <a:spcPct val="0"/>
        </a:spcAft>
        <a:defRPr sz="4200">
          <a:solidFill>
            <a:srgbClr val="000063"/>
          </a:solidFill>
          <a:latin typeface="Times New Roman" pitchFamily="18" charset="0"/>
        </a:defRPr>
      </a:lvl8pPr>
      <a:lvl9pPr marL="1828800" algn="l" rtl="0" fontAlgn="base">
        <a:spcBef>
          <a:spcPct val="0"/>
        </a:spcBef>
        <a:spcAft>
          <a:spcPct val="0"/>
        </a:spcAft>
        <a:defRPr sz="4200">
          <a:solidFill>
            <a:srgbClr val="000063"/>
          </a:solidFill>
          <a:latin typeface="Times New Roman" pitchFamily="18" charset="0"/>
        </a:defRPr>
      </a:lvl9pPr>
    </p:titleStyle>
    <p:bodyStyle>
      <a:lvl1pPr marL="233363" indent="-233363" algn="l" rtl="0" eaLnBrk="0" fontAlgn="base" hangingPunct="0">
        <a:spcBef>
          <a:spcPct val="60000"/>
        </a:spcBef>
        <a:spcAft>
          <a:spcPct val="0"/>
        </a:spcAft>
        <a:buClr>
          <a:srgbClr val="B0B1B3"/>
        </a:buClr>
        <a:buFont typeface="Wingdings" pitchFamily="2" charset="2"/>
        <a:buChar char="§"/>
        <a:defRPr sz="2200">
          <a:solidFill>
            <a:srgbClr val="000000"/>
          </a:solidFill>
          <a:latin typeface="+mn-lt"/>
          <a:ea typeface="+mn-ea"/>
          <a:cs typeface="+mn-cs"/>
        </a:defRPr>
      </a:lvl1pPr>
      <a:lvl2pPr marL="571500" indent="-223838" algn="l" rtl="0" eaLnBrk="0" fontAlgn="base" hangingPunct="0">
        <a:spcBef>
          <a:spcPct val="30000"/>
        </a:spcBef>
        <a:spcAft>
          <a:spcPct val="0"/>
        </a:spcAft>
        <a:buClr>
          <a:srgbClr val="B0B1B3"/>
        </a:buClr>
        <a:buFont typeface="Wingdings" pitchFamily="2" charset="2"/>
        <a:buChar char="§"/>
        <a:defRPr>
          <a:solidFill>
            <a:srgbClr val="000000"/>
          </a:solidFill>
          <a:latin typeface="+mn-lt"/>
        </a:defRPr>
      </a:lvl2pPr>
      <a:lvl3pPr marL="909638" indent="-222250" algn="l" rtl="0" eaLnBrk="0" fontAlgn="base" hangingPunct="0">
        <a:spcBef>
          <a:spcPct val="30000"/>
        </a:spcBef>
        <a:spcAft>
          <a:spcPct val="0"/>
        </a:spcAft>
        <a:buClr>
          <a:srgbClr val="B0B1B3"/>
        </a:buClr>
        <a:buFont typeface="Wingdings" pitchFamily="2" charset="2"/>
        <a:buChar char="§"/>
        <a:defRPr sz="1600">
          <a:solidFill>
            <a:srgbClr val="000000"/>
          </a:solidFill>
          <a:latin typeface="+mn-lt"/>
        </a:defRPr>
      </a:lvl3pPr>
      <a:lvl4pPr marL="1258888" indent="-231775" algn="l" rtl="0" eaLnBrk="0" fontAlgn="base" hangingPunct="0">
        <a:spcBef>
          <a:spcPct val="30000"/>
        </a:spcBef>
        <a:spcAft>
          <a:spcPct val="0"/>
        </a:spcAft>
        <a:buClr>
          <a:srgbClr val="B0B1B3"/>
        </a:buClr>
        <a:buFont typeface="Wingdings" pitchFamily="2" charset="2"/>
        <a:buChar char="§"/>
        <a:defRPr sz="1400">
          <a:solidFill>
            <a:srgbClr val="000000"/>
          </a:solidFill>
          <a:latin typeface="+mn-lt"/>
        </a:defRPr>
      </a:lvl4pPr>
      <a:lvl5pPr marL="1598613" indent="-222250" algn="l" rtl="0" eaLnBrk="0" fontAlgn="base" hangingPunct="0">
        <a:spcBef>
          <a:spcPct val="30000"/>
        </a:spcBef>
        <a:spcAft>
          <a:spcPct val="0"/>
        </a:spcAft>
        <a:buClr>
          <a:srgbClr val="B0B1B3"/>
        </a:buClr>
        <a:buFont typeface="Wingdings" pitchFamily="2" charset="2"/>
        <a:buChar char="§"/>
        <a:defRPr sz="1200">
          <a:solidFill>
            <a:srgbClr val="000000"/>
          </a:solidFill>
          <a:latin typeface="+mn-lt"/>
        </a:defRPr>
      </a:lvl5pPr>
      <a:lvl6pPr marL="2055813" indent="-222250" algn="l" rtl="0" fontAlgn="base">
        <a:spcBef>
          <a:spcPct val="30000"/>
        </a:spcBef>
        <a:spcAft>
          <a:spcPct val="0"/>
        </a:spcAft>
        <a:buClr>
          <a:srgbClr val="B0B1B3"/>
        </a:buClr>
        <a:buFont typeface="Wingdings" pitchFamily="2" charset="2"/>
        <a:buChar char="§"/>
        <a:defRPr sz="1200">
          <a:solidFill>
            <a:srgbClr val="000000"/>
          </a:solidFill>
          <a:latin typeface="+mn-lt"/>
        </a:defRPr>
      </a:lvl6pPr>
      <a:lvl7pPr marL="2513013" indent="-222250" algn="l" rtl="0" fontAlgn="base">
        <a:spcBef>
          <a:spcPct val="30000"/>
        </a:spcBef>
        <a:spcAft>
          <a:spcPct val="0"/>
        </a:spcAft>
        <a:buClr>
          <a:srgbClr val="B0B1B3"/>
        </a:buClr>
        <a:buFont typeface="Wingdings" pitchFamily="2" charset="2"/>
        <a:buChar char="§"/>
        <a:defRPr sz="1200">
          <a:solidFill>
            <a:srgbClr val="000000"/>
          </a:solidFill>
          <a:latin typeface="+mn-lt"/>
        </a:defRPr>
      </a:lvl7pPr>
      <a:lvl8pPr marL="2970213" indent="-222250" algn="l" rtl="0" fontAlgn="base">
        <a:spcBef>
          <a:spcPct val="30000"/>
        </a:spcBef>
        <a:spcAft>
          <a:spcPct val="0"/>
        </a:spcAft>
        <a:buClr>
          <a:srgbClr val="B0B1B3"/>
        </a:buClr>
        <a:buFont typeface="Wingdings" pitchFamily="2" charset="2"/>
        <a:buChar char="§"/>
        <a:defRPr sz="1200">
          <a:solidFill>
            <a:srgbClr val="000000"/>
          </a:solidFill>
          <a:latin typeface="+mn-lt"/>
        </a:defRPr>
      </a:lvl8pPr>
      <a:lvl9pPr marL="3427413" indent="-222250" algn="l" rtl="0" fontAlgn="base">
        <a:spcBef>
          <a:spcPct val="30000"/>
        </a:spcBef>
        <a:spcAft>
          <a:spcPct val="0"/>
        </a:spcAft>
        <a:buClr>
          <a:srgbClr val="B0B1B3"/>
        </a:buClr>
        <a:buFont typeface="Wingdings" pitchFamily="2" charset="2"/>
        <a:buChar char="§"/>
        <a:defRPr sz="12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15913" y="0"/>
            <a:ext cx="7469187" cy="10509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 name="Slide Number Placeholder 3"/>
          <p:cNvSpPr>
            <a:spLocks noGrp="1"/>
          </p:cNvSpPr>
          <p:nvPr>
            <p:ph type="sldNum" sz="quarter" idx="4"/>
          </p:nvPr>
        </p:nvSpPr>
        <p:spPr bwMode="black">
          <a:xfrm>
            <a:off x="8610600" y="6429375"/>
            <a:ext cx="457200" cy="260350"/>
          </a:xfrm>
          <a:prstGeom prst="rect">
            <a:avLst/>
          </a:prstGeom>
          <a:ln>
            <a:miter lim="800000"/>
            <a:headEnd/>
            <a:tailEnd/>
          </a:ln>
        </p:spPr>
        <p:txBody>
          <a:bodyPr vert="horz" wrap="square" lIns="91440" tIns="45720" rIns="91440" bIns="45720" numCol="1" anchor="b" anchorCtr="0" compatLnSpc="1">
            <a:prstTxWarp prst="textNoShape">
              <a:avLst/>
            </a:prstTxWarp>
            <a:spAutoFit/>
          </a:bodyPr>
          <a:lstStyle>
            <a:lvl1pPr eaLnBrk="0" hangingPunct="0">
              <a:lnSpc>
                <a:spcPct val="100000"/>
              </a:lnSpc>
              <a:spcBef>
                <a:spcPct val="0"/>
              </a:spcBef>
              <a:buClrTx/>
              <a:buFontTx/>
              <a:buNone/>
              <a:defRPr sz="1100">
                <a:solidFill>
                  <a:schemeClr val="bg1"/>
                </a:solidFill>
              </a:defRPr>
            </a:lvl1pPr>
          </a:lstStyle>
          <a:p>
            <a:pPr>
              <a:defRPr/>
            </a:pPr>
            <a:fld id="{8EA16F76-BFFE-4C0A-8859-7484792DB7DF}" type="slidenum">
              <a:rPr lang="en-US">
                <a:solidFill>
                  <a:srgbClr val="000063"/>
                </a:solidFill>
              </a:rPr>
              <a:pPr>
                <a:defRPr/>
              </a:pPr>
              <a:t>‹#›</a:t>
            </a:fld>
            <a:endParaRPr lang="en-US">
              <a:solidFill>
                <a:srgbClr val="000063"/>
              </a:solidFill>
            </a:endParaRPr>
          </a:p>
        </p:txBody>
      </p:sp>
    </p:spTree>
  </p:cSld>
  <p:clrMap bg1="dk2" tx1="lt1" bg2="dk1" tx2="lt2" accent1="accent1" accent2="accent2" accent3="accent3" accent4="accent4" accent5="accent5" accent6="accent6" hlink="hlink" folHlink="folHlink"/>
  <p:sldLayoutIdLst>
    <p:sldLayoutId id="2147483687" r:id="rId1"/>
    <p:sldLayoutId id="2147483688" r:id="rId2"/>
  </p:sldLayoutIdLst>
  <p:hf sldNum="0" hdr="0" ftr="0" dt="0"/>
  <p:txStyles>
    <p:titleStyle>
      <a:lvl1pPr algn="l" rtl="0" eaLnBrk="0" fontAlgn="base" hangingPunct="0">
        <a:spcBef>
          <a:spcPct val="0"/>
        </a:spcBef>
        <a:spcAft>
          <a:spcPct val="0"/>
        </a:spcAft>
        <a:defRPr sz="4200">
          <a:solidFill>
            <a:srgbClr val="000063"/>
          </a:solidFill>
          <a:latin typeface="Arial" charset="0"/>
          <a:ea typeface="+mj-ea"/>
          <a:cs typeface="+mj-cs"/>
        </a:defRPr>
      </a:lvl1pPr>
      <a:lvl2pPr algn="l" rtl="0" eaLnBrk="0" fontAlgn="base" hangingPunct="0">
        <a:spcBef>
          <a:spcPct val="0"/>
        </a:spcBef>
        <a:spcAft>
          <a:spcPct val="0"/>
        </a:spcAft>
        <a:defRPr sz="4200">
          <a:solidFill>
            <a:srgbClr val="000063"/>
          </a:solidFill>
          <a:latin typeface="Arial" charset="0"/>
        </a:defRPr>
      </a:lvl2pPr>
      <a:lvl3pPr algn="l" rtl="0" eaLnBrk="0" fontAlgn="base" hangingPunct="0">
        <a:spcBef>
          <a:spcPct val="0"/>
        </a:spcBef>
        <a:spcAft>
          <a:spcPct val="0"/>
        </a:spcAft>
        <a:defRPr sz="4200">
          <a:solidFill>
            <a:srgbClr val="000063"/>
          </a:solidFill>
          <a:latin typeface="Arial" charset="0"/>
        </a:defRPr>
      </a:lvl3pPr>
      <a:lvl4pPr algn="l" rtl="0" eaLnBrk="0" fontAlgn="base" hangingPunct="0">
        <a:spcBef>
          <a:spcPct val="0"/>
        </a:spcBef>
        <a:spcAft>
          <a:spcPct val="0"/>
        </a:spcAft>
        <a:defRPr sz="4200">
          <a:solidFill>
            <a:srgbClr val="000063"/>
          </a:solidFill>
          <a:latin typeface="Arial" charset="0"/>
        </a:defRPr>
      </a:lvl4pPr>
      <a:lvl5pPr algn="l" rtl="0" eaLnBrk="0" fontAlgn="base" hangingPunct="0">
        <a:spcBef>
          <a:spcPct val="0"/>
        </a:spcBef>
        <a:spcAft>
          <a:spcPct val="0"/>
        </a:spcAft>
        <a:defRPr sz="4200">
          <a:solidFill>
            <a:srgbClr val="000063"/>
          </a:solidFill>
          <a:latin typeface="Arial" charset="0"/>
        </a:defRPr>
      </a:lvl5pPr>
      <a:lvl6pPr marL="457200" algn="l" rtl="0" eaLnBrk="0" fontAlgn="base" hangingPunct="0">
        <a:spcBef>
          <a:spcPct val="0"/>
        </a:spcBef>
        <a:spcAft>
          <a:spcPct val="0"/>
        </a:spcAft>
        <a:defRPr sz="4200">
          <a:solidFill>
            <a:srgbClr val="000063"/>
          </a:solidFill>
          <a:latin typeface="Times New Roman" pitchFamily="18" charset="0"/>
        </a:defRPr>
      </a:lvl6pPr>
      <a:lvl7pPr marL="914400" algn="l" rtl="0" eaLnBrk="0" fontAlgn="base" hangingPunct="0">
        <a:spcBef>
          <a:spcPct val="0"/>
        </a:spcBef>
        <a:spcAft>
          <a:spcPct val="0"/>
        </a:spcAft>
        <a:defRPr sz="4200">
          <a:solidFill>
            <a:srgbClr val="000063"/>
          </a:solidFill>
          <a:latin typeface="Times New Roman" pitchFamily="18" charset="0"/>
        </a:defRPr>
      </a:lvl7pPr>
      <a:lvl8pPr marL="1371600" algn="l" rtl="0" eaLnBrk="0" fontAlgn="base" hangingPunct="0">
        <a:spcBef>
          <a:spcPct val="0"/>
        </a:spcBef>
        <a:spcAft>
          <a:spcPct val="0"/>
        </a:spcAft>
        <a:defRPr sz="4200">
          <a:solidFill>
            <a:srgbClr val="000063"/>
          </a:solidFill>
          <a:latin typeface="Times New Roman" pitchFamily="18" charset="0"/>
        </a:defRPr>
      </a:lvl8pPr>
      <a:lvl9pPr marL="1828800" algn="l" rtl="0" eaLnBrk="0" fontAlgn="base" hangingPunct="0">
        <a:spcBef>
          <a:spcPct val="0"/>
        </a:spcBef>
        <a:spcAft>
          <a:spcPct val="0"/>
        </a:spcAft>
        <a:defRPr sz="4200">
          <a:solidFill>
            <a:srgbClr val="000063"/>
          </a:solidFill>
          <a:latin typeface="Times New Roman" pitchFamily="18" charset="0"/>
        </a:defRPr>
      </a:lvl9pPr>
    </p:titleStyle>
    <p:bodyStyle>
      <a:lvl1pPr marL="233363" indent="-233363" algn="l" rtl="0" eaLnBrk="0" fontAlgn="base" hangingPunct="0">
        <a:spcBef>
          <a:spcPct val="60000"/>
        </a:spcBef>
        <a:spcAft>
          <a:spcPct val="0"/>
        </a:spcAft>
        <a:buClr>
          <a:srgbClr val="B0B1B3"/>
        </a:buClr>
        <a:buFont typeface="Wingdings" pitchFamily="2" charset="2"/>
        <a:buChar char="§"/>
        <a:defRPr sz="2200">
          <a:solidFill>
            <a:srgbClr val="EFF7FF"/>
          </a:solidFill>
          <a:latin typeface="Arial" charset="0"/>
          <a:ea typeface="+mn-ea"/>
          <a:cs typeface="+mn-cs"/>
        </a:defRPr>
      </a:lvl1pPr>
      <a:lvl2pPr marL="571500" indent="-223838" algn="l" rtl="0" eaLnBrk="0" fontAlgn="base" hangingPunct="0">
        <a:spcBef>
          <a:spcPct val="30000"/>
        </a:spcBef>
        <a:spcAft>
          <a:spcPct val="0"/>
        </a:spcAft>
        <a:buClr>
          <a:srgbClr val="B0B1B3"/>
        </a:buClr>
        <a:buFont typeface="Wingdings" pitchFamily="2" charset="2"/>
        <a:buChar char="§"/>
        <a:defRPr sz="1700">
          <a:solidFill>
            <a:srgbClr val="EFF7FF"/>
          </a:solidFill>
          <a:latin typeface="Arial" charset="0"/>
        </a:defRPr>
      </a:lvl2pPr>
      <a:lvl3pPr marL="909638"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Arial" charset="0"/>
        </a:defRPr>
      </a:lvl3pPr>
      <a:lvl4pPr marL="1258888" indent="-231775" algn="l" rtl="0" eaLnBrk="0" fontAlgn="base" hangingPunct="0">
        <a:spcBef>
          <a:spcPct val="30000"/>
        </a:spcBef>
        <a:spcAft>
          <a:spcPct val="0"/>
        </a:spcAft>
        <a:buClr>
          <a:srgbClr val="B0B1B3"/>
        </a:buClr>
        <a:buFont typeface="Wingdings" pitchFamily="2" charset="2"/>
        <a:buChar char="§"/>
        <a:defRPr sz="1700">
          <a:solidFill>
            <a:srgbClr val="EFF7FF"/>
          </a:solidFill>
          <a:latin typeface="Arial" charset="0"/>
        </a:defRPr>
      </a:lvl4pPr>
      <a:lvl5pPr marL="15986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Arial" charset="0"/>
        </a:defRPr>
      </a:lvl5pPr>
      <a:lvl6pPr marL="20558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6pPr>
      <a:lvl7pPr marL="25130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7pPr>
      <a:lvl8pPr marL="29702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8pPr>
      <a:lvl9pPr marL="34274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cid:image005.jpg@01CD2176.E35A5CE0"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cid:image006.jpg@01CD2176.E35A5CE0"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8"/>
          <p:cNvSpPr>
            <a:spLocks noGrp="1"/>
          </p:cNvSpPr>
          <p:nvPr>
            <p:ph type="body" sz="quarter" idx="18"/>
          </p:nvPr>
        </p:nvSpPr>
        <p:spPr>
          <a:xfrm>
            <a:off x="228600" y="2819400"/>
            <a:ext cx="8763000" cy="914400"/>
          </a:xfrm>
        </p:spPr>
        <p:txBody>
          <a:bodyPr>
            <a:normAutofit/>
          </a:bodyPr>
          <a:lstStyle>
            <a:lvl1pPr eaLnBrk="0" hangingPunct="0">
              <a:spcBef>
                <a:spcPct val="60000"/>
              </a:spcBef>
              <a:buClr>
                <a:srgbClr val="B0B1B3"/>
              </a:buClr>
              <a:buFont typeface="Wingdings" pitchFamily="2" charset="2"/>
              <a:buNone/>
              <a:defRPr sz="2200" baseline="0">
                <a:solidFill>
                  <a:srgbClr val="333333"/>
                </a:solidFill>
                <a:latin typeface="Arial" pitchFamily="34" charset="0"/>
              </a:defRPr>
            </a:lvl1pPr>
          </a:lstStyle>
          <a:p>
            <a:r>
              <a:rPr lang="en-US" dirty="0" smtClean="0"/>
              <a:t>Business Continuity Plan Test</a:t>
            </a:r>
          </a:p>
          <a:p>
            <a:pPr eaLnBrk="0" hangingPunct="0">
              <a:spcBef>
                <a:spcPct val="60000"/>
              </a:spcBef>
              <a:buClr>
                <a:srgbClr val="B0B1B3"/>
              </a:buClr>
              <a:buFont typeface="Wingdings" pitchFamily="2" charset="2"/>
              <a:buNone/>
            </a:pPr>
            <a:endParaRPr lang="en-US" sz="2200" dirty="0">
              <a:solidFill>
                <a:srgbClr val="333333"/>
              </a:solidFill>
            </a:endParaRPr>
          </a:p>
        </p:txBody>
      </p:sp>
      <p:sp>
        <p:nvSpPr>
          <p:cNvPr id="5" name="Rectangle 4"/>
          <p:cNvSpPr/>
          <p:nvPr/>
        </p:nvSpPr>
        <p:spPr>
          <a:xfrm>
            <a:off x="152400" y="5943600"/>
            <a:ext cx="2286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13" descr="DHS_GrayTypeLogo"/>
          <p:cNvPicPr>
            <a:picLocks noChangeAspect="1" noChangeArrowheads="1"/>
          </p:cNvPicPr>
          <p:nvPr/>
        </p:nvPicPr>
        <p:blipFill>
          <a:blip r:embed="rId2" cstate="print"/>
          <a:srcRect/>
          <a:stretch>
            <a:fillRect/>
          </a:stretch>
        </p:blipFill>
        <p:spPr bwMode="auto">
          <a:xfrm>
            <a:off x="152400" y="5638800"/>
            <a:ext cx="3683000" cy="107156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Exercise Structure</a:t>
            </a:r>
            <a:endParaRPr lang="en-US" sz="3600" dirty="0">
              <a:solidFill>
                <a:srgbClr val="002F80"/>
              </a:solidFill>
            </a:endParaRPr>
          </a:p>
        </p:txBody>
      </p:sp>
      <p:sp>
        <p:nvSpPr>
          <p:cNvPr id="3" name="Content Placeholder 2"/>
          <p:cNvSpPr>
            <a:spLocks noGrp="1"/>
          </p:cNvSpPr>
          <p:nvPr>
            <p:ph idx="1"/>
          </p:nvPr>
        </p:nvSpPr>
        <p:spPr/>
        <p:txBody>
          <a:bodyPr/>
          <a:lstStyle/>
          <a:p>
            <a:r>
              <a:rPr lang="en-US" sz="2000" dirty="0" smtClean="0">
                <a:solidFill>
                  <a:schemeClr val="tx2"/>
                </a:solidFill>
              </a:rPr>
              <a:t>Scenario Module 1 </a:t>
            </a:r>
          </a:p>
          <a:p>
            <a:pPr>
              <a:buNone/>
            </a:pPr>
            <a:r>
              <a:rPr lang="en-US" sz="2000" dirty="0" smtClean="0">
                <a:solidFill>
                  <a:schemeClr val="tx2"/>
                </a:solidFill>
              </a:rPr>
              <a:t>	Scenario Module 2</a:t>
            </a:r>
          </a:p>
          <a:p>
            <a:pPr>
              <a:buNone/>
            </a:pPr>
            <a:r>
              <a:rPr lang="en-US" sz="2000" dirty="0" smtClean="0">
                <a:solidFill>
                  <a:schemeClr val="tx2"/>
                </a:solidFill>
              </a:rPr>
              <a:t>	Scenario Module 3</a:t>
            </a:r>
          </a:p>
          <a:p>
            <a:pPr>
              <a:buNone/>
            </a:pPr>
            <a:r>
              <a:rPr lang="en-US" sz="2000" dirty="0" smtClean="0"/>
              <a:t>	Hot Wash</a:t>
            </a:r>
          </a:p>
          <a:p>
            <a:r>
              <a:rPr lang="en-US" sz="2000" dirty="0" smtClean="0"/>
              <a:t>Each module begins with a scenario update that summarizes the key events occurring within that time period.</a:t>
            </a:r>
          </a:p>
          <a:p>
            <a:r>
              <a:rPr lang="en-US" sz="2000" dirty="0" smtClean="0"/>
              <a:t>A series of general questions following the scenario summary will guide the facilitated discussion of critical issues in each of the modules.</a:t>
            </a:r>
          </a:p>
          <a:p>
            <a:r>
              <a:rPr lang="en-US" sz="2000" dirty="0" smtClean="0"/>
              <a:t>Based on exercise priorities, time dedicated to each module will be managed by the facilitator.</a:t>
            </a:r>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Exercise Objectives</a:t>
            </a:r>
            <a:endParaRPr lang="en-US" sz="3600" dirty="0">
              <a:solidFill>
                <a:srgbClr val="002F80"/>
              </a:solidFill>
            </a:endParaRPr>
          </a:p>
        </p:txBody>
      </p:sp>
      <p:sp>
        <p:nvSpPr>
          <p:cNvPr id="3" name="Content Placeholder 2"/>
          <p:cNvSpPr>
            <a:spLocks noGrp="1"/>
          </p:cNvSpPr>
          <p:nvPr>
            <p:ph idx="1"/>
          </p:nvPr>
        </p:nvSpPr>
        <p:spPr/>
        <p:txBody>
          <a:bodyPr/>
          <a:lstStyle/>
          <a:p>
            <a:pPr marL="457200" lvl="0" indent="-457200">
              <a:buFont typeface="+mj-lt"/>
              <a:buAutoNum type="arabicPeriod"/>
            </a:pPr>
            <a:r>
              <a:rPr lang="en-US" sz="2000" dirty="0" smtClean="0">
                <a:solidFill>
                  <a:srgbClr val="000000"/>
                </a:solidFill>
              </a:rPr>
              <a:t>Discuss and validate internal BCP implementation procedures in response to various incidents in accordance with existing plans and procedures.</a:t>
            </a:r>
          </a:p>
          <a:p>
            <a:pPr marL="457200" lvl="0" indent="-457200">
              <a:buFont typeface="+mj-lt"/>
              <a:buAutoNum type="arabicPeriod"/>
            </a:pPr>
            <a:r>
              <a:rPr lang="en-US" sz="2000" dirty="0" smtClean="0">
                <a:solidFill>
                  <a:srgbClr val="000000"/>
                </a:solidFill>
              </a:rPr>
              <a:t>Discuss and validate the effectiveness of BCP functions in directing and controlling recovery activities in accordance with existing plans and procedures.</a:t>
            </a:r>
          </a:p>
          <a:p>
            <a:pPr marL="457200" lvl="0" indent="-457200">
              <a:buFont typeface="+mj-lt"/>
              <a:buAutoNum type="arabicPeriod"/>
            </a:pPr>
            <a:r>
              <a:rPr lang="en-US" sz="2000" dirty="0" smtClean="0">
                <a:solidFill>
                  <a:srgbClr val="000000"/>
                </a:solidFill>
              </a:rPr>
              <a:t>Assess the ability to identify critical functions, actions, and timeframes to facilitate short- and long-term recovery.</a:t>
            </a:r>
          </a:p>
          <a:p>
            <a:pPr marL="457200" lvl="0" indent="-457200">
              <a:buAutoNum type="arabicPeriod" startAt="4"/>
            </a:pPr>
            <a:r>
              <a:rPr lang="en-US" sz="2000" dirty="0" smtClean="0">
                <a:solidFill>
                  <a:srgbClr val="000000"/>
                </a:solidFill>
              </a:rPr>
              <a:t>Identify gaps, redundancies, developmental activities, and best practices in the event of a catastrophic incident.</a:t>
            </a:r>
          </a:p>
          <a:p>
            <a:pPr marL="457200" lvl="0" indent="-457200">
              <a:buAutoNum type="arabicPeriod" startAt="4"/>
            </a:pPr>
            <a:r>
              <a:rPr lang="en-US" sz="2000" dirty="0" smtClean="0">
                <a:solidFill>
                  <a:srgbClr val="FF0000"/>
                </a:solidFill>
              </a:rPr>
              <a:t>[Add personalized exercise objectives as necessary.]</a:t>
            </a:r>
          </a:p>
          <a:p>
            <a:pPr marL="457200" lvl="0" indent="-457200">
              <a:buFont typeface="+mj-lt"/>
              <a:buAutoNum type="arabicPeriod"/>
            </a:pPr>
            <a:endParaRPr lang="en-US" sz="2000" dirty="0" smtClean="0"/>
          </a:p>
          <a:p>
            <a:pPr marL="457200" indent="-457200">
              <a:buFont typeface="+mj-lt"/>
              <a:buAutoNum type="arabicPeriod"/>
            </a:pPr>
            <a:endParaRPr lang="en-US" sz="2000"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Questions</a:t>
            </a:r>
            <a:endParaRPr lang="en-US" sz="3600" dirty="0">
              <a:solidFill>
                <a:srgbClr val="002F80"/>
              </a:solidFill>
            </a:endParaRPr>
          </a:p>
        </p:txBody>
      </p:sp>
      <p:sp>
        <p:nvSpPr>
          <p:cNvPr id="3" name="Content Placeholder 2"/>
          <p:cNvSpPr>
            <a:spLocks noGrp="1"/>
          </p:cNvSpPr>
          <p:nvPr>
            <p:ph idx="1"/>
          </p:nvPr>
        </p:nvSpPr>
        <p:spPr/>
        <p:txBody>
          <a:bodyPr/>
          <a:lstStyle/>
          <a:p>
            <a:r>
              <a:rPr lang="en-US" sz="2000" dirty="0" smtClean="0"/>
              <a:t>Each scenario module of the </a:t>
            </a:r>
            <a:r>
              <a:rPr lang="en-US" sz="2000" dirty="0" smtClean="0"/>
              <a:t>Test</a:t>
            </a:r>
            <a:r>
              <a:rPr lang="en-US" sz="2000" dirty="0" smtClean="0"/>
              <a:t> </a:t>
            </a:r>
            <a:r>
              <a:rPr lang="en-US" sz="2000" dirty="0" smtClean="0"/>
              <a:t>will be followed by a facilitated discussion utilizing a set of discussion questions related to the scenario.</a:t>
            </a:r>
          </a:p>
          <a:p>
            <a:r>
              <a:rPr lang="en-US" sz="2000" dirty="0" smtClean="0"/>
              <a:t>Module questions will focus on different elements of management and provide a framework for discussion.</a:t>
            </a:r>
          </a:p>
          <a:p>
            <a:r>
              <a:rPr lang="en-US" sz="2000" dirty="0" smtClean="0"/>
              <a:t>Discussion questions in the SitMan are supplied as catalysts. All questions are not required to be answered, nor are the questions meant to limit topics that can be discussed.</a:t>
            </a:r>
          </a:p>
          <a:p>
            <a:r>
              <a:rPr lang="en-US" sz="2000" dirty="0" smtClean="0"/>
              <a:t>Facilitator may ask additional, pertinent questions to stimulate further discussions.</a:t>
            </a:r>
            <a:endParaRPr lang="en-US" sz="2000"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Roles</a:t>
            </a:r>
            <a:endParaRPr lang="en-US" sz="3600" dirty="0"/>
          </a:p>
        </p:txBody>
      </p:sp>
      <p:sp>
        <p:nvSpPr>
          <p:cNvPr id="3" name="Content Placeholder 2"/>
          <p:cNvSpPr>
            <a:spLocks noGrp="1"/>
          </p:cNvSpPr>
          <p:nvPr>
            <p:ph idx="1"/>
          </p:nvPr>
        </p:nvSpPr>
        <p:spPr/>
        <p:txBody>
          <a:bodyPr/>
          <a:lstStyle/>
          <a:p>
            <a:r>
              <a:rPr lang="en-US" sz="2000" b="1" dirty="0" smtClean="0"/>
              <a:t>Players</a:t>
            </a:r>
            <a:r>
              <a:rPr lang="en-US" sz="2000" dirty="0" smtClean="0"/>
              <a:t> respond to the situation presented based on expert knowledge of current plans, procedures, and insights derived from training and experience.</a:t>
            </a:r>
          </a:p>
          <a:p>
            <a:r>
              <a:rPr lang="en-US" sz="2000" b="1" dirty="0" smtClean="0"/>
              <a:t>Observers</a:t>
            </a:r>
            <a:r>
              <a:rPr lang="en-US" sz="2000" dirty="0" smtClean="0"/>
              <a:t> observe the exercise; they are not participants in the moderated discussion.</a:t>
            </a:r>
          </a:p>
          <a:p>
            <a:r>
              <a:rPr lang="en-US" sz="2000" b="1" dirty="0" smtClean="0"/>
              <a:t>Facilitators</a:t>
            </a:r>
            <a:r>
              <a:rPr lang="en-US" sz="2000" dirty="0" smtClean="0"/>
              <a:t> provide situation updates and moderate discussion. They also provide additional information or resolve questions as required. </a:t>
            </a:r>
          </a:p>
          <a:p>
            <a:r>
              <a:rPr lang="en-US" sz="2000" b="1" dirty="0" smtClean="0"/>
              <a:t>Evaluators</a:t>
            </a:r>
            <a:r>
              <a:rPr lang="en-US" sz="2000" dirty="0" smtClean="0"/>
              <a:t> are responsible for gathering relevant data arising from facilitated </a:t>
            </a:r>
            <a:r>
              <a:rPr lang="en-US" sz="2000" dirty="0" smtClean="0"/>
              <a:t>discussions during the exercise. </a:t>
            </a:r>
            <a:r>
              <a:rPr lang="en-US" sz="2000" dirty="0" smtClean="0"/>
              <a:t>They will then use this information to collectively build an After Action Report and Improvement Plan.</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Exercise Guidelines</a:t>
            </a:r>
            <a:endParaRPr lang="en-US" sz="3600" dirty="0">
              <a:solidFill>
                <a:srgbClr val="002F80"/>
              </a:solidFill>
            </a:endParaRPr>
          </a:p>
        </p:txBody>
      </p:sp>
      <p:sp>
        <p:nvSpPr>
          <p:cNvPr id="3" name="Content Placeholder 2"/>
          <p:cNvSpPr>
            <a:spLocks noGrp="1"/>
          </p:cNvSpPr>
          <p:nvPr>
            <p:ph idx="1"/>
          </p:nvPr>
        </p:nvSpPr>
        <p:spPr/>
        <p:txBody>
          <a:bodyPr/>
          <a:lstStyle/>
          <a:p>
            <a:r>
              <a:rPr lang="en-US" sz="2000" dirty="0" smtClean="0"/>
              <a:t>This is an open, low-stress, no-fault environment. Varying viewpoints, even disagreements, are expected.</a:t>
            </a:r>
          </a:p>
          <a:p>
            <a:r>
              <a:rPr lang="en-US" sz="2000" dirty="0" smtClean="0"/>
              <a:t>Comments will be non-attribution, using the “Chatham House” rule.</a:t>
            </a:r>
          </a:p>
          <a:p>
            <a:r>
              <a:rPr lang="en-US" sz="2000" dirty="0" smtClean="0"/>
              <a:t>Responses should be based on knowledge of current plans and capabilities (i.e., use only existing capabilities) and insights derived from training.</a:t>
            </a:r>
          </a:p>
          <a:p>
            <a:endParaRPr lang="en-US" dirty="0" smtClean="0"/>
          </a:p>
          <a:p>
            <a:pPr>
              <a:buNone/>
            </a:pPr>
            <a:endParaRPr lang="en-US" dirty="0" smtClean="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Exercise Guidelines (cont.)</a:t>
            </a:r>
            <a:endParaRPr lang="en-US" sz="3600" dirty="0"/>
          </a:p>
        </p:txBody>
      </p:sp>
      <p:sp>
        <p:nvSpPr>
          <p:cNvPr id="3" name="Content Placeholder 2"/>
          <p:cNvSpPr>
            <a:spLocks noGrp="1"/>
          </p:cNvSpPr>
          <p:nvPr>
            <p:ph idx="1"/>
          </p:nvPr>
        </p:nvSpPr>
        <p:spPr/>
        <p:txBody>
          <a:bodyPr/>
          <a:lstStyle/>
          <a:p>
            <a:r>
              <a:rPr lang="en-US" sz="2000" dirty="0" smtClean="0"/>
              <a:t>Decisions are not precedent setting and may not reflect your organization’s final position on a given issue. This is an opportunity to discuss and present multiple options and possible solutions.</a:t>
            </a:r>
          </a:p>
          <a:p>
            <a:r>
              <a:rPr lang="en-US" sz="2000" dirty="0" smtClean="0"/>
              <a:t>Problem-solving efforts should be the focus. Issue identification is not as valuable as suggestions and recommended actions. </a:t>
            </a:r>
          </a:p>
          <a:p>
            <a:r>
              <a:rPr lang="en-US" sz="2000" dirty="0" smtClean="0"/>
              <a:t>The situation updates, written material, and resources provided are the basis for discussion; there are no hidden materials or scenarios. </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000" dirty="0" smtClean="0"/>
              <a:t>During this exercise, the following apply:</a:t>
            </a:r>
          </a:p>
          <a:p>
            <a:r>
              <a:rPr lang="en-US" sz="2000" dirty="0" smtClean="0"/>
              <a:t>The scenario is plausible, and events occur as they are presented;</a:t>
            </a:r>
          </a:p>
          <a:p>
            <a:r>
              <a:rPr lang="en-US" sz="2000" dirty="0" smtClean="0"/>
              <a:t>There are neither “hidden agendas” nor “trick questions”;</a:t>
            </a:r>
          </a:p>
          <a:p>
            <a:r>
              <a:rPr lang="en-US" sz="2000" dirty="0" smtClean="0"/>
              <a:t>All players receive information at the same time;</a:t>
            </a:r>
          </a:p>
          <a:p>
            <a:r>
              <a:rPr lang="en-US" sz="2000" dirty="0" smtClean="0"/>
              <a:t>The scenario is completely artificial; and</a:t>
            </a:r>
          </a:p>
          <a:p>
            <a:r>
              <a:rPr lang="en-US" sz="2000" dirty="0" smtClean="0"/>
              <a:t>Assume cooperation and support from other organizations and agencies as appropriate.</a:t>
            </a:r>
            <a:br>
              <a:rPr lang="en-US" sz="2000" dirty="0" smtClean="0"/>
            </a:br>
            <a:endParaRPr lang="en-US" sz="2000" dirty="0" smtClean="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16</a:t>
            </a:fld>
            <a:endParaRPr lang="en-US" dirty="0"/>
          </a:p>
        </p:txBody>
      </p:sp>
      <p:sp>
        <p:nvSpPr>
          <p:cNvPr id="6" name="Title 1"/>
          <p:cNvSpPr>
            <a:spLocks noGrp="1"/>
          </p:cNvSpPr>
          <p:nvPr>
            <p:ph type="title"/>
          </p:nvPr>
        </p:nvSpPr>
        <p:spPr>
          <a:xfrm>
            <a:off x="315913" y="0"/>
            <a:ext cx="7469187" cy="1050925"/>
          </a:xfrm>
        </p:spPr>
        <p:txBody>
          <a:bodyPr/>
          <a:lstStyle/>
          <a:p>
            <a:r>
              <a:rPr lang="en-US" sz="3600" dirty="0" smtClean="0">
                <a:solidFill>
                  <a:srgbClr val="002F80"/>
                </a:solidFill>
              </a:rPr>
              <a:t>Assumptions and Artificialities</a:t>
            </a:r>
            <a:endParaRPr lang="en-US" sz="3600" dirty="0">
              <a:solidFill>
                <a:srgbClr val="002F8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1: Earthquake</a:t>
            </a:r>
            <a:endParaRPr lang="en-US" sz="3600" dirty="0">
              <a:solidFill>
                <a:srgbClr val="002F80"/>
              </a:solidFill>
            </a:endParaRPr>
          </a:p>
        </p:txBody>
      </p:sp>
      <p:sp>
        <p:nvSpPr>
          <p:cNvPr id="3" name="Content Placeholder 2"/>
          <p:cNvSpPr>
            <a:spLocks noGrp="1"/>
          </p:cNvSpPr>
          <p:nvPr>
            <p:ph idx="1"/>
          </p:nvPr>
        </p:nvSpPr>
        <p:spPr>
          <a:xfrm>
            <a:off x="457200" y="1371600"/>
            <a:ext cx="5638800" cy="4800599"/>
          </a:xfrm>
        </p:spPr>
        <p:txBody>
          <a:bodyPr/>
          <a:lstStyle/>
          <a:p>
            <a:pPr>
              <a:buNone/>
            </a:pPr>
            <a:r>
              <a:rPr lang="en-US" sz="2000" b="1" dirty="0" smtClean="0">
                <a:solidFill>
                  <a:schemeClr val="tx2"/>
                </a:solidFill>
              </a:rPr>
              <a:t>Tuesday; Time</a:t>
            </a:r>
            <a:endParaRPr lang="en-US" sz="2000" dirty="0" smtClean="0">
              <a:solidFill>
                <a:schemeClr val="tx2"/>
              </a:solidFill>
            </a:endParaRPr>
          </a:p>
          <a:p>
            <a:pPr lvl="0"/>
            <a:r>
              <a:rPr lang="en-US" sz="2000" dirty="0" smtClean="0"/>
              <a:t>The </a:t>
            </a:r>
            <a:r>
              <a:rPr lang="en-US" sz="2000" dirty="0" smtClean="0">
                <a:solidFill>
                  <a:srgbClr val="FF0000"/>
                </a:solidFill>
              </a:rPr>
              <a:t>(</a:t>
            </a:r>
            <a:r>
              <a:rPr lang="en-US" sz="2000" u="sng" dirty="0" smtClean="0">
                <a:solidFill>
                  <a:srgbClr val="FF0000"/>
                </a:solidFill>
              </a:rPr>
              <a:t>insert fault name</a:t>
            </a:r>
            <a:r>
              <a:rPr lang="en-US" sz="2000" dirty="0" smtClean="0">
                <a:solidFill>
                  <a:srgbClr val="FF0000"/>
                </a:solidFill>
              </a:rPr>
              <a:t>) </a:t>
            </a:r>
            <a:r>
              <a:rPr lang="en-US" sz="2000" dirty="0" smtClean="0"/>
              <a:t>fault located approximately 40 miles </a:t>
            </a:r>
            <a:r>
              <a:rPr lang="en-US" sz="2000" dirty="0" smtClean="0">
                <a:solidFill>
                  <a:srgbClr val="FF0000"/>
                </a:solidFill>
              </a:rPr>
              <a:t>(</a:t>
            </a:r>
            <a:r>
              <a:rPr lang="en-US" sz="2000" u="sng" dirty="0" smtClean="0">
                <a:solidFill>
                  <a:srgbClr val="FF0000"/>
                </a:solidFill>
              </a:rPr>
              <a:t>insert cardinal direction – N, S, E, or W</a:t>
            </a:r>
            <a:r>
              <a:rPr lang="en-US" sz="2000" dirty="0" smtClean="0">
                <a:solidFill>
                  <a:srgbClr val="FF0000"/>
                </a:solidFill>
              </a:rPr>
              <a:t>) </a:t>
            </a:r>
            <a:r>
              <a:rPr lang="en-US" sz="2000" dirty="0" smtClean="0"/>
              <a:t>of your facility ruptures at a magnitude of 7.7 (Mw).</a:t>
            </a:r>
          </a:p>
          <a:p>
            <a:pPr lvl="0"/>
            <a:r>
              <a:rPr lang="en-US" sz="2000" dirty="0" smtClean="0"/>
              <a:t>The released energy is felt as shaking from hundreds of miles away.</a:t>
            </a:r>
          </a:p>
          <a:p>
            <a:pPr lvl="0"/>
            <a:r>
              <a:rPr lang="en-US" sz="2000" dirty="0" smtClean="0"/>
              <a:t>A large number of aftershocks have been triggered since the first earthquake. It is estimated that the aftershocks for the next 48 hours will include numerous events with magnitudes between 7.1 (Mw) and 3.0 (Mw). </a:t>
            </a:r>
          </a:p>
          <a:p>
            <a:pPr>
              <a:buNone/>
            </a:pPr>
            <a:endParaRPr lang="en-US" sz="2000" dirty="0" smtClean="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17</a:t>
            </a:fld>
            <a:endParaRPr lang="en-US" dirty="0"/>
          </a:p>
        </p:txBody>
      </p:sp>
      <p:sp>
        <p:nvSpPr>
          <p:cNvPr id="7" name="TextBox 6"/>
          <p:cNvSpPr txBox="1"/>
          <p:nvPr/>
        </p:nvSpPr>
        <p:spPr>
          <a:xfrm>
            <a:off x="5791200" y="3657600"/>
            <a:ext cx="3048000" cy="246221"/>
          </a:xfrm>
          <a:prstGeom prst="rect">
            <a:avLst/>
          </a:prstGeom>
          <a:noFill/>
        </p:spPr>
        <p:txBody>
          <a:bodyPr wrap="square" rtlCol="0">
            <a:spAutoFit/>
          </a:bodyPr>
          <a:lstStyle/>
          <a:p>
            <a:pPr algn="ctr" eaLnBrk="0" hangingPunct="0">
              <a:spcBef>
                <a:spcPct val="30000"/>
              </a:spcBef>
              <a:defRPr/>
            </a:pPr>
            <a:r>
              <a:rPr lang="en-US" sz="1000" dirty="0" smtClean="0">
                <a:solidFill>
                  <a:srgbClr val="333333"/>
                </a:solidFill>
                <a:latin typeface="Arial" pitchFamily="34" charset="0"/>
              </a:rPr>
              <a:t>Figure 1. </a:t>
            </a:r>
            <a:r>
              <a:rPr lang="en-US" sz="1000" dirty="0" smtClean="0">
                <a:solidFill>
                  <a:srgbClr val="333333"/>
                </a:solidFill>
                <a:latin typeface="Arial" pitchFamily="34" charset="0"/>
              </a:rPr>
              <a:t>Collapsed Building</a:t>
            </a:r>
            <a:r>
              <a:rPr lang="en-US" sz="1000" dirty="0" smtClean="0">
                <a:solidFill>
                  <a:srgbClr val="333333"/>
                </a:solidFill>
                <a:latin typeface="Arial" pitchFamily="34" charset="0"/>
              </a:rPr>
              <a:t> </a:t>
            </a:r>
            <a:r>
              <a:rPr lang="en-US" sz="1000" dirty="0" smtClean="0">
                <a:solidFill>
                  <a:srgbClr val="333333"/>
                </a:solidFill>
                <a:latin typeface="Arial" pitchFamily="34" charset="0"/>
              </a:rPr>
              <a:t>(DHS photo</a:t>
            </a:r>
            <a:r>
              <a:rPr lang="en-US" sz="1000" dirty="0" smtClean="0">
                <a:solidFill>
                  <a:srgbClr val="333333"/>
                </a:solidFill>
                <a:latin typeface="Arial" pitchFamily="34" charset="0"/>
              </a:rPr>
              <a:t>)</a:t>
            </a:r>
            <a:endParaRPr lang="en-US" sz="1000" dirty="0" smtClean="0">
              <a:solidFill>
                <a:srgbClr val="333333"/>
              </a:solidFill>
              <a:latin typeface="Arial" pitchFamily="34" charset="0"/>
            </a:endParaRPr>
          </a:p>
        </p:txBody>
      </p:sp>
      <p:pic>
        <p:nvPicPr>
          <p:cNvPr id="44034" name="Picture 2" descr="image002"/>
          <p:cNvPicPr>
            <a:picLocks noChangeAspect="1" noChangeArrowheads="1"/>
          </p:cNvPicPr>
          <p:nvPr/>
        </p:nvPicPr>
        <p:blipFill>
          <a:blip r:embed="rId3" cstate="print"/>
          <a:srcRect/>
          <a:stretch>
            <a:fillRect/>
          </a:stretch>
        </p:blipFill>
        <p:spPr bwMode="auto">
          <a:xfrm>
            <a:off x="5791200" y="1524000"/>
            <a:ext cx="30861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1: Earthquake (cont.)</a:t>
            </a:r>
            <a:endParaRPr lang="en-US" sz="3600" dirty="0">
              <a:solidFill>
                <a:srgbClr val="002F80"/>
              </a:solidFill>
            </a:endParaRPr>
          </a:p>
        </p:txBody>
      </p:sp>
      <p:sp>
        <p:nvSpPr>
          <p:cNvPr id="3" name="Content Placeholder 2"/>
          <p:cNvSpPr>
            <a:spLocks noGrp="1"/>
          </p:cNvSpPr>
          <p:nvPr>
            <p:ph idx="1"/>
          </p:nvPr>
        </p:nvSpPr>
        <p:spPr>
          <a:xfrm>
            <a:off x="457200" y="1371600"/>
            <a:ext cx="8305800" cy="4525963"/>
          </a:xfrm>
        </p:spPr>
        <p:txBody>
          <a:bodyPr/>
          <a:lstStyle/>
          <a:p>
            <a:pPr lvl="0"/>
            <a:r>
              <a:rPr lang="en-US" sz="2000" dirty="0" smtClean="0"/>
              <a:t>Unconfirmed news reports are estimating hundreds of fatalities and injuries in the </a:t>
            </a:r>
            <a:r>
              <a:rPr lang="en-US" sz="2000" dirty="0" smtClean="0">
                <a:solidFill>
                  <a:srgbClr val="FF0000"/>
                </a:solidFill>
              </a:rPr>
              <a:t>(</a:t>
            </a:r>
            <a:r>
              <a:rPr lang="en-US" sz="2000" u="sng" dirty="0" smtClean="0">
                <a:solidFill>
                  <a:srgbClr val="FF0000"/>
                </a:solidFill>
              </a:rPr>
              <a:t>insert local</a:t>
            </a:r>
            <a:r>
              <a:rPr lang="en-US" sz="2000" dirty="0" smtClean="0">
                <a:solidFill>
                  <a:srgbClr val="FF0000"/>
                </a:solidFill>
              </a:rPr>
              <a:t>) </a:t>
            </a:r>
            <a:r>
              <a:rPr lang="en-US" sz="2000" dirty="0" smtClean="0"/>
              <a:t>region. The </a:t>
            </a:r>
            <a:r>
              <a:rPr lang="en-US" sz="2000" dirty="0" smtClean="0">
                <a:solidFill>
                  <a:srgbClr val="FF0000"/>
                </a:solidFill>
              </a:rPr>
              <a:t>(</a:t>
            </a:r>
            <a:r>
              <a:rPr lang="en-US" sz="2000" u="sng" dirty="0" smtClean="0">
                <a:solidFill>
                  <a:srgbClr val="FF0000"/>
                </a:solidFill>
              </a:rPr>
              <a:t>insert local</a:t>
            </a:r>
            <a:r>
              <a:rPr lang="en-US" sz="2000" dirty="0" smtClean="0">
                <a:solidFill>
                  <a:srgbClr val="FF0000"/>
                </a:solidFill>
              </a:rPr>
              <a:t>) </a:t>
            </a:r>
            <a:r>
              <a:rPr lang="en-US" sz="2000" dirty="0" smtClean="0"/>
              <a:t>region is the most severely impacted region to be hit by this catastrophic disaster.</a:t>
            </a:r>
          </a:p>
          <a:p>
            <a:pPr lvl="0"/>
            <a:r>
              <a:rPr lang="en-US" sz="2000" dirty="0" smtClean="0"/>
              <a:t>It is estimated that approximately </a:t>
            </a:r>
            <a:r>
              <a:rPr lang="en-US" sz="2000" dirty="0" smtClean="0">
                <a:solidFill>
                  <a:srgbClr val="FF0000"/>
                </a:solidFill>
              </a:rPr>
              <a:t>25%</a:t>
            </a:r>
            <a:r>
              <a:rPr lang="en-US" sz="2000" dirty="0" smtClean="0"/>
              <a:t> of your physical facility has been severely damaged and compromised due to structural failure such as collapsed walls and ceilings.</a:t>
            </a:r>
          </a:p>
          <a:p>
            <a:pPr>
              <a:buNone/>
            </a:pPr>
            <a:r>
              <a:rPr lang="en-US" sz="2000" b="1" dirty="0" smtClean="0">
                <a:solidFill>
                  <a:schemeClr val="tx2"/>
                </a:solidFill>
              </a:rPr>
              <a:t>Wednesday; Time</a:t>
            </a:r>
            <a:endParaRPr lang="en-US" sz="2000" dirty="0" smtClean="0">
              <a:solidFill>
                <a:schemeClr val="tx2"/>
              </a:solidFill>
            </a:endParaRPr>
          </a:p>
          <a:p>
            <a:pPr lvl="0"/>
            <a:r>
              <a:rPr lang="en-US" sz="2000" dirty="0" smtClean="0"/>
              <a:t>Local police, fire department, hospital, and emergency services are operating at full capacity with volunteers mobilized; however, they are overwhelmed and have significant difficulty in providing services.</a:t>
            </a:r>
          </a:p>
          <a:p>
            <a:pPr lvl="0"/>
            <a:r>
              <a:rPr lang="en-US" sz="2000" dirty="0" smtClean="0"/>
              <a:t>Limited do-not-drink and boil water alerts have been disseminated to the majority of hospitals, fire suppression, and some communities.</a:t>
            </a:r>
          </a:p>
          <a:p>
            <a:pPr lvl="0"/>
            <a:endParaRPr lang="en-US" sz="2000" dirty="0" smtClean="0"/>
          </a:p>
          <a:p>
            <a:pPr>
              <a:buNone/>
            </a:pPr>
            <a:endParaRPr lang="en-US" sz="2000" dirty="0" smtClean="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1: Earthquake (cont.)</a:t>
            </a:r>
            <a:endParaRPr lang="en-US" sz="3600" dirty="0">
              <a:solidFill>
                <a:srgbClr val="002F80"/>
              </a:solidFill>
            </a:endParaRPr>
          </a:p>
        </p:txBody>
      </p:sp>
      <p:sp>
        <p:nvSpPr>
          <p:cNvPr id="3" name="Content Placeholder 2"/>
          <p:cNvSpPr>
            <a:spLocks noGrp="1"/>
          </p:cNvSpPr>
          <p:nvPr>
            <p:ph idx="1"/>
          </p:nvPr>
        </p:nvSpPr>
        <p:spPr>
          <a:xfrm>
            <a:off x="381000" y="1447800"/>
            <a:ext cx="8229600" cy="4525963"/>
          </a:xfrm>
        </p:spPr>
        <p:txBody>
          <a:bodyPr/>
          <a:lstStyle/>
          <a:p>
            <a:pPr lvl="0"/>
            <a:r>
              <a:rPr lang="en-US" sz="2000" dirty="0" smtClean="0"/>
              <a:t>Broken drinking water lines are cross-contaminated from damaged wastewater lines.</a:t>
            </a:r>
          </a:p>
          <a:p>
            <a:pPr lvl="0"/>
            <a:r>
              <a:rPr lang="en-US" sz="2000" dirty="0" smtClean="0"/>
              <a:t>Citizens may be unable to adhere to cautions to boil water for consumption due to the loss of electricity and natural gas.</a:t>
            </a:r>
          </a:p>
          <a:p>
            <a:pPr lvl="0"/>
            <a:r>
              <a:rPr lang="en-US" sz="2000" dirty="0" smtClean="0"/>
              <a:t>Major electrical transmission and gas lines have experienced moderate damage and may result in intense fires.</a:t>
            </a:r>
          </a:p>
          <a:p>
            <a:pPr lvl="0"/>
            <a:r>
              <a:rPr lang="en-US" sz="2000" dirty="0" smtClean="0"/>
              <a:t>There are rolling blackouts in the immediate area; partial restoration is not expected for the next </a:t>
            </a:r>
            <a:r>
              <a:rPr lang="en-US" sz="2000" dirty="0" smtClean="0"/>
              <a:t>few </a:t>
            </a:r>
            <a:r>
              <a:rPr lang="en-US" sz="2000" dirty="0" smtClean="0"/>
              <a:t>weeks.</a:t>
            </a:r>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Opening Remarks</a:t>
            </a:r>
            <a:endParaRPr lang="en-US" sz="3600" dirty="0">
              <a:solidFill>
                <a:srgbClr val="002F80"/>
              </a:solidFill>
            </a:endParaRPr>
          </a:p>
        </p:txBody>
      </p:sp>
      <p:sp>
        <p:nvSpPr>
          <p:cNvPr id="3" name="Content Placeholder 2"/>
          <p:cNvSpPr>
            <a:spLocks noGrp="1"/>
          </p:cNvSpPr>
          <p:nvPr>
            <p:ph idx="1"/>
          </p:nvPr>
        </p:nvSpPr>
        <p:spPr/>
        <p:txBody>
          <a:bodyPr/>
          <a:lstStyle/>
          <a:p>
            <a:r>
              <a:rPr lang="en-US" dirty="0" smtClean="0">
                <a:solidFill>
                  <a:srgbClr val="FF0000"/>
                </a:solidFill>
              </a:rPr>
              <a:t>[Add name and title here]</a:t>
            </a:r>
            <a:endParaRPr lang="en-US" dirty="0">
              <a:solidFill>
                <a:srgbClr val="FF0000"/>
              </a:solidFill>
            </a:endParaRPr>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1: Earthquake (cont.)</a:t>
            </a:r>
            <a:endParaRPr lang="en-US" sz="3600" dirty="0">
              <a:solidFill>
                <a:srgbClr val="002F80"/>
              </a:solidFill>
            </a:endParaRPr>
          </a:p>
        </p:txBody>
      </p:sp>
      <p:sp>
        <p:nvSpPr>
          <p:cNvPr id="3" name="Content Placeholder 2"/>
          <p:cNvSpPr>
            <a:spLocks noGrp="1"/>
          </p:cNvSpPr>
          <p:nvPr>
            <p:ph idx="1"/>
          </p:nvPr>
        </p:nvSpPr>
        <p:spPr>
          <a:xfrm>
            <a:off x="457200" y="1447800"/>
            <a:ext cx="5943600" cy="4144963"/>
          </a:xfrm>
        </p:spPr>
        <p:txBody>
          <a:bodyPr/>
          <a:lstStyle/>
          <a:p>
            <a:pPr lvl="0"/>
            <a:r>
              <a:rPr lang="en-US" sz="2000" dirty="0" smtClean="0"/>
              <a:t>Numerous highway bridges and railroad bridges have collapsed or are severely damaged and declared unsafe.</a:t>
            </a:r>
          </a:p>
          <a:p>
            <a:pPr lvl="0"/>
            <a:r>
              <a:rPr lang="en-US" sz="2000" dirty="0" smtClean="0"/>
              <a:t>Many roads are either severely damaged or covered with debris, making movement difficult and unsafe, and frustrating for response elements.</a:t>
            </a:r>
          </a:p>
          <a:p>
            <a:pPr lvl="0"/>
            <a:r>
              <a:rPr lang="en-US" sz="2000" dirty="0" smtClean="0"/>
              <a:t>Radio, telephone, cell phone, and internet connectivity is severely limited or busy.</a:t>
            </a:r>
          </a:p>
          <a:p>
            <a:pPr lvl="0"/>
            <a:r>
              <a:rPr lang="en-US" sz="2000" dirty="0" smtClean="0"/>
              <a:t>Radio systems for city departments are sustaining limited functionality.</a:t>
            </a:r>
          </a:p>
          <a:p>
            <a:endParaRPr lang="en-US" dirty="0" smtClean="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20</a:t>
            </a:fld>
            <a:endParaRPr lang="en-US" dirty="0"/>
          </a:p>
        </p:txBody>
      </p:sp>
      <p:pic>
        <p:nvPicPr>
          <p:cNvPr id="45058" name="Picture 1" descr="image001"/>
          <p:cNvPicPr>
            <a:picLocks noChangeAspect="1" noChangeArrowheads="1"/>
          </p:cNvPicPr>
          <p:nvPr/>
        </p:nvPicPr>
        <p:blipFill>
          <a:blip r:embed="rId3" cstate="print"/>
          <a:srcRect/>
          <a:stretch>
            <a:fillRect/>
          </a:stretch>
        </p:blipFill>
        <p:spPr bwMode="auto">
          <a:xfrm>
            <a:off x="6553200" y="1524000"/>
            <a:ext cx="2276475" cy="3431872"/>
          </a:xfrm>
          <a:prstGeom prst="rect">
            <a:avLst/>
          </a:prstGeom>
          <a:noFill/>
          <a:ln w="9525">
            <a:noFill/>
            <a:miter lim="800000"/>
            <a:headEnd/>
            <a:tailEnd/>
          </a:ln>
        </p:spPr>
      </p:pic>
      <p:sp>
        <p:nvSpPr>
          <p:cNvPr id="6" name="TextBox 5"/>
          <p:cNvSpPr txBox="1"/>
          <p:nvPr/>
        </p:nvSpPr>
        <p:spPr>
          <a:xfrm>
            <a:off x="6553200" y="4953000"/>
            <a:ext cx="2209800" cy="400110"/>
          </a:xfrm>
          <a:prstGeom prst="rect">
            <a:avLst/>
          </a:prstGeom>
          <a:noFill/>
        </p:spPr>
        <p:txBody>
          <a:bodyPr wrap="square" rtlCol="0">
            <a:spAutoFit/>
          </a:bodyPr>
          <a:lstStyle/>
          <a:p>
            <a:pPr lvl="0" algn="ctr"/>
            <a:r>
              <a:rPr lang="en-US" sz="1000" dirty="0" smtClean="0">
                <a:solidFill>
                  <a:srgbClr val="333333"/>
                </a:solidFill>
                <a:latin typeface="Arial" pitchFamily="34" charset="0"/>
                <a:ea typeface="Times New Roman" pitchFamily="18" charset="0"/>
                <a:cs typeface="Arial" pitchFamily="34" charset="0"/>
              </a:rPr>
              <a:t>Figure 2. Bridge Destroyed by Earthquake (DHS </a:t>
            </a:r>
            <a:r>
              <a:rPr lang="en-US" sz="1000" dirty="0" smtClean="0">
                <a:solidFill>
                  <a:srgbClr val="333333"/>
                </a:solidFill>
                <a:latin typeface="Arial" pitchFamily="34" charset="0"/>
                <a:ea typeface="Times New Roman" pitchFamily="18" charset="0"/>
                <a:cs typeface="Arial" pitchFamily="34" charset="0"/>
              </a:rPr>
              <a:t>photo</a:t>
            </a:r>
            <a:r>
              <a:rPr lang="en-US" sz="1000" dirty="0" smtClean="0">
                <a:solidFill>
                  <a:srgbClr val="333333"/>
                </a:solidFill>
                <a:latin typeface="Arial" pitchFamily="34" charset="0"/>
                <a:ea typeface="Times New Roman" pitchFamily="18" charset="0"/>
                <a:cs typeface="Arial" pitchFamily="34" charset="0"/>
              </a:rPr>
              <a:t>)</a:t>
            </a:r>
            <a:endParaRPr lang="en-US" sz="1000" dirty="0" smtClean="0">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Discussion Questions</a:t>
            </a:r>
            <a:endParaRPr lang="en-US" sz="3600" dirty="0">
              <a:solidFill>
                <a:srgbClr val="002F80"/>
              </a:solidFill>
            </a:endParaRPr>
          </a:p>
        </p:txBody>
      </p:sp>
      <p:sp>
        <p:nvSpPr>
          <p:cNvPr id="3" name="Content Placeholder 2"/>
          <p:cNvSpPr>
            <a:spLocks noGrp="1"/>
          </p:cNvSpPr>
          <p:nvPr>
            <p:ph idx="1"/>
          </p:nvPr>
        </p:nvSpPr>
        <p:spPr>
          <a:xfrm>
            <a:off x="457200" y="1295400"/>
            <a:ext cx="8229600" cy="4525963"/>
          </a:xfrm>
        </p:spPr>
        <p:txBody>
          <a:bodyPr/>
          <a:lstStyle/>
          <a:p>
            <a:pPr>
              <a:buNone/>
            </a:pPr>
            <a:r>
              <a:rPr lang="en-US" sz="2400" i="1" dirty="0" smtClean="0"/>
              <a:t>	</a:t>
            </a:r>
            <a:r>
              <a:rPr lang="en-US" sz="2000" i="1" dirty="0" smtClean="0"/>
              <a:t>Note: Not all questions may be relevant to your organization.</a:t>
            </a:r>
            <a:endParaRPr lang="en-US" sz="2000" dirty="0" smtClean="0"/>
          </a:p>
          <a:p>
            <a:pPr marL="457200" lvl="0" indent="-457200">
              <a:buFont typeface="+mj-lt"/>
              <a:buAutoNum type="arabicPeriod"/>
            </a:pPr>
            <a:r>
              <a:rPr lang="en-US" sz="2000" dirty="0" smtClean="0"/>
              <a:t>In this case, what would your organization do first?</a:t>
            </a:r>
          </a:p>
          <a:p>
            <a:pPr marL="457200" lvl="0" indent="-457200">
              <a:buFont typeface="+mj-lt"/>
              <a:buAutoNum type="arabicPeriod"/>
            </a:pPr>
            <a:r>
              <a:rPr lang="en-US" sz="2000" dirty="0" smtClean="0"/>
              <a:t>What initial damage assessments, if any, could be conducted at this time?</a:t>
            </a:r>
          </a:p>
          <a:p>
            <a:pPr marL="690562" lvl="1" indent="-342900">
              <a:buFont typeface="+mj-lt"/>
              <a:buAutoNum type="alphaLcParenR"/>
            </a:pPr>
            <a:r>
              <a:rPr lang="en-US" dirty="0" smtClean="0"/>
              <a:t>Who will conduct these assessments, and what roles, responsibilities, and qualifications do these personnel have in conducting these assessments?</a:t>
            </a:r>
          </a:p>
          <a:p>
            <a:pPr marL="690562" lvl="1" indent="-342900">
              <a:buFont typeface="+mj-lt"/>
              <a:buAutoNum type="alphaLcParenR"/>
            </a:pPr>
            <a:r>
              <a:rPr lang="en-US" dirty="0" smtClean="0"/>
              <a:t>Does your Facilities Management/Security Team have any specific rules regarding re-entry into the facility?</a:t>
            </a:r>
          </a:p>
          <a:p>
            <a:endParaRPr lang="en-US" dirty="0" smtClean="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469187" cy="1050925"/>
          </a:xfrm>
        </p:spPr>
        <p:txBody>
          <a:bodyPr/>
          <a:lstStyle/>
          <a:p>
            <a:r>
              <a:rPr lang="en-US" sz="3600" dirty="0" smtClean="0">
                <a:solidFill>
                  <a:srgbClr val="002F80"/>
                </a:solidFill>
              </a:rPr>
              <a:t>Discussion Questions (cont.)</a:t>
            </a:r>
            <a:endParaRPr lang="en-US" sz="3600" dirty="0"/>
          </a:p>
        </p:txBody>
      </p:sp>
      <p:sp>
        <p:nvSpPr>
          <p:cNvPr id="3" name="Content Placeholder 2"/>
          <p:cNvSpPr>
            <a:spLocks noGrp="1"/>
          </p:cNvSpPr>
          <p:nvPr>
            <p:ph idx="1"/>
          </p:nvPr>
        </p:nvSpPr>
        <p:spPr/>
        <p:txBody>
          <a:bodyPr/>
          <a:lstStyle/>
          <a:p>
            <a:pPr marL="457200" lvl="0" indent="-457200">
              <a:buNone/>
            </a:pPr>
            <a:r>
              <a:rPr lang="en-US" sz="2000" dirty="0" smtClean="0">
                <a:solidFill>
                  <a:schemeClr val="tx1">
                    <a:lumMod val="75000"/>
                  </a:schemeClr>
                </a:solidFill>
              </a:rPr>
              <a:t>3.</a:t>
            </a:r>
            <a:r>
              <a:rPr lang="en-US" sz="2000" dirty="0" smtClean="0"/>
              <a:t>	At what point would the organization declare a disaster?</a:t>
            </a:r>
          </a:p>
          <a:p>
            <a:pPr marL="690562" lvl="1" indent="-342900">
              <a:buFont typeface="+mj-lt"/>
              <a:buAutoNum type="alphaLcParenR"/>
            </a:pPr>
            <a:r>
              <a:rPr lang="en-US" dirty="0" smtClean="0"/>
              <a:t>How would this be done?  Who makes this decision?</a:t>
            </a:r>
          </a:p>
          <a:p>
            <a:pPr marL="690562" lvl="1" indent="-342900">
              <a:buFont typeface="+mj-lt"/>
              <a:buAutoNum type="alphaLcParenR"/>
            </a:pPr>
            <a:r>
              <a:rPr lang="en-US" dirty="0" smtClean="0"/>
              <a:t>How would the employees be notified of a disaster declaration and by whom?  What if power is out?</a:t>
            </a:r>
          </a:p>
          <a:p>
            <a:pPr marL="690562" lvl="1" indent="-342900">
              <a:buFont typeface="+mj-lt"/>
              <a:buAutoNum type="alphaLcParenR"/>
            </a:pPr>
            <a:r>
              <a:rPr lang="en-US" dirty="0" smtClean="0"/>
              <a:t>What criteria or conditions determine that your facility/organization cannot continue to operate?</a:t>
            </a:r>
          </a:p>
          <a:p>
            <a:pPr marL="690562" lvl="1" indent="-342900">
              <a:buFont typeface="+mj-lt"/>
              <a:buAutoNum type="alphaLcParenR"/>
            </a:pPr>
            <a:r>
              <a:rPr lang="en-US" dirty="0" smtClean="0"/>
              <a:t>Who makes the decision that operations must be slowed or ceased?</a:t>
            </a:r>
          </a:p>
          <a:p>
            <a:pPr marL="690562" lvl="1" indent="-342900">
              <a:buFont typeface="+mj-lt"/>
              <a:buAutoNum type="alphaLcParenR"/>
            </a:pPr>
            <a:r>
              <a:rPr lang="en-US" dirty="0" smtClean="0"/>
              <a:t>What notifications need to be made if your organization’s operations are slowed or ceased?  How is this information communicated to your customers?</a:t>
            </a:r>
          </a:p>
          <a:p>
            <a:pPr marL="690562" lvl="1" indent="-342900">
              <a:buFont typeface="+mj-lt"/>
              <a:buAutoNum type="alphaLcParenR"/>
            </a:pPr>
            <a:r>
              <a:rPr lang="en-US" dirty="0" smtClean="0"/>
              <a:t>If operations are slowed or ceased, will your employees continue to be paid or will they need to take leave? </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Discussion Questions (cont.)</a:t>
            </a:r>
            <a:endParaRPr lang="en-US" sz="3600" dirty="0"/>
          </a:p>
        </p:txBody>
      </p:sp>
      <p:sp>
        <p:nvSpPr>
          <p:cNvPr id="3" name="Content Placeholder 2"/>
          <p:cNvSpPr>
            <a:spLocks noGrp="1"/>
          </p:cNvSpPr>
          <p:nvPr>
            <p:ph idx="1"/>
          </p:nvPr>
        </p:nvSpPr>
        <p:spPr/>
        <p:txBody>
          <a:bodyPr/>
          <a:lstStyle/>
          <a:p>
            <a:pPr marL="457200" lvl="0" indent="-457200">
              <a:buNone/>
            </a:pPr>
            <a:r>
              <a:rPr lang="en-US" sz="2400" dirty="0" smtClean="0">
                <a:solidFill>
                  <a:schemeClr val="tx1">
                    <a:lumMod val="75000"/>
                  </a:schemeClr>
                </a:solidFill>
              </a:rPr>
              <a:t>4.	</a:t>
            </a:r>
            <a:r>
              <a:rPr lang="en-US" sz="2000" dirty="0" smtClean="0"/>
              <a:t>What means of communication will be used to allow the facility and operational elements, components, and/or divisions to remain in contact with one another?</a:t>
            </a:r>
          </a:p>
          <a:p>
            <a:pPr marL="690562" lvl="1" indent="-342900">
              <a:buFont typeface="+mj-lt"/>
              <a:buAutoNum type="alphaLcParenR"/>
            </a:pPr>
            <a:r>
              <a:rPr lang="en-US" dirty="0" smtClean="0"/>
              <a:t>Are alternate and resilient means of communication available?</a:t>
            </a:r>
          </a:p>
          <a:p>
            <a:pPr marL="457200" lvl="0" indent="-457200">
              <a:buNone/>
            </a:pPr>
            <a:r>
              <a:rPr lang="en-US" sz="2400" dirty="0" smtClean="0">
                <a:solidFill>
                  <a:schemeClr val="tx1">
                    <a:lumMod val="75000"/>
                  </a:schemeClr>
                </a:solidFill>
              </a:rPr>
              <a:t>5.</a:t>
            </a:r>
            <a:r>
              <a:rPr lang="en-US" sz="2400" dirty="0" smtClean="0"/>
              <a:t>	</a:t>
            </a:r>
            <a:r>
              <a:rPr lang="en-US" sz="2000" dirty="0" smtClean="0"/>
              <a:t>If your organization operates an Emergency Operations Center (EOC), would it be stood up?</a:t>
            </a:r>
          </a:p>
          <a:p>
            <a:pPr marL="690562" lvl="1" indent="-342900">
              <a:buFont typeface="+mj-lt"/>
              <a:buAutoNum type="alphaLcParenR"/>
            </a:pPr>
            <a:r>
              <a:rPr lang="en-US" dirty="0" smtClean="0"/>
              <a:t>How?  Who makes that decision?</a:t>
            </a:r>
          </a:p>
          <a:p>
            <a:pPr marL="690562" lvl="1" indent="-342900">
              <a:buFont typeface="+mj-lt"/>
              <a:buAutoNum type="alphaLcParenR"/>
            </a:pPr>
            <a:r>
              <a:rPr lang="en-US" dirty="0" smtClean="0"/>
              <a:t>Where is it located?  Do the appropriate people know its location?</a:t>
            </a:r>
          </a:p>
          <a:p>
            <a:pPr marL="690562" lvl="1" indent="-342900">
              <a:buFont typeface="+mj-lt"/>
              <a:buAutoNum type="alphaLcParenR"/>
            </a:pPr>
            <a:r>
              <a:rPr lang="en-US" dirty="0" smtClean="0"/>
              <a:t>How would your organization deal with travel restrictions or impassibility?  What if personnel cannot get there?  Are there alternatives?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Discussion Questions (cont.)</a:t>
            </a:r>
            <a:endParaRPr lang="en-US" sz="3600" dirty="0"/>
          </a:p>
        </p:txBody>
      </p:sp>
      <p:sp>
        <p:nvSpPr>
          <p:cNvPr id="3" name="Content Placeholder 2"/>
          <p:cNvSpPr>
            <a:spLocks noGrp="1"/>
          </p:cNvSpPr>
          <p:nvPr>
            <p:ph idx="1"/>
          </p:nvPr>
        </p:nvSpPr>
        <p:spPr>
          <a:xfrm>
            <a:off x="457200" y="1219200"/>
            <a:ext cx="8458200" cy="4678363"/>
          </a:xfrm>
        </p:spPr>
        <p:txBody>
          <a:bodyPr/>
          <a:lstStyle/>
          <a:p>
            <a:pPr lvl="0">
              <a:buNone/>
            </a:pPr>
            <a:r>
              <a:rPr lang="en-US" sz="2000" dirty="0" smtClean="0">
                <a:solidFill>
                  <a:schemeClr val="tx1">
                    <a:lumMod val="75000"/>
                  </a:schemeClr>
                </a:solidFill>
              </a:rPr>
              <a:t>6. </a:t>
            </a:r>
            <a:r>
              <a:rPr lang="en-US" sz="2000" dirty="0" smtClean="0"/>
              <a:t>Would you relocate to your Alternate Site?</a:t>
            </a:r>
          </a:p>
          <a:p>
            <a:pPr marL="690562" lvl="1" indent="-342900">
              <a:buFont typeface="+mj-lt"/>
              <a:buAutoNum type="alphaLcParenR"/>
            </a:pPr>
            <a:r>
              <a:rPr lang="en-US" dirty="0" smtClean="0"/>
              <a:t>How would your Alternate Site be activated and by whom?</a:t>
            </a:r>
          </a:p>
          <a:p>
            <a:pPr marL="690562" lvl="1" indent="-342900">
              <a:buFont typeface="+mj-lt"/>
              <a:buAutoNum type="alphaLcParenR"/>
            </a:pPr>
            <a:r>
              <a:rPr lang="en-US" dirty="0" smtClean="0"/>
              <a:t>Where is your Alternate Site located?  How would team members get there?</a:t>
            </a:r>
          </a:p>
          <a:p>
            <a:pPr marL="690562" lvl="1" indent="-342900">
              <a:buFont typeface="+mj-lt"/>
              <a:buAutoNum type="alphaLcParenR"/>
            </a:pPr>
            <a:r>
              <a:rPr lang="en-US" dirty="0" smtClean="0"/>
              <a:t>What functionality is available at the Alternate Site?  Does it have full telecommunication capabilities?</a:t>
            </a:r>
          </a:p>
          <a:p>
            <a:pPr marL="690562" lvl="1" indent="-342900">
              <a:buFont typeface="+mj-lt"/>
              <a:buAutoNum type="alphaLcParenR"/>
            </a:pPr>
            <a:r>
              <a:rPr lang="en-US" dirty="0" smtClean="0"/>
              <a:t>What kinds of logistical arrangements might be needed if staff need to stay at the site for an extended period?</a:t>
            </a:r>
          </a:p>
          <a:p>
            <a:pPr lvl="0">
              <a:buNone/>
            </a:pPr>
            <a:r>
              <a:rPr lang="en-US" sz="2000" dirty="0" smtClean="0">
                <a:solidFill>
                  <a:schemeClr val="tx1">
                    <a:lumMod val="75000"/>
                  </a:schemeClr>
                </a:solidFill>
              </a:rPr>
              <a:t>7. </a:t>
            </a:r>
            <a:r>
              <a:rPr lang="en-US" sz="2000" dirty="0" smtClean="0"/>
              <a:t>What preparations would you take for a possible long-term power outage?</a:t>
            </a:r>
          </a:p>
          <a:p>
            <a:pPr marL="690562" lvl="1" indent="-342900">
              <a:buFont typeface="+mj-lt"/>
              <a:buAutoNum type="alphaLcParenR"/>
            </a:pPr>
            <a:r>
              <a:rPr lang="en-US" dirty="0" smtClean="0"/>
              <a:t>Does your facility have a backup generator and fuel?  If so, how long is emergency power available?</a:t>
            </a:r>
          </a:p>
          <a:p>
            <a:pPr marL="690562" lvl="1" indent="-342900">
              <a:buFont typeface="+mj-lt"/>
              <a:buAutoNum type="alphaLcParenR"/>
            </a:pPr>
            <a:r>
              <a:rPr lang="en-US" dirty="0" smtClean="0"/>
              <a:t>What kind of arrangement do you have with your fuel supplier?</a:t>
            </a:r>
          </a:p>
          <a:p>
            <a:pPr marL="690562" lvl="1" indent="-342900">
              <a:buFont typeface="+mj-lt"/>
              <a:buAutoNum type="alphaLcParenR"/>
            </a:pPr>
            <a:r>
              <a:rPr lang="en-US" dirty="0" smtClean="0"/>
              <a:t>If you lost power, how would your organization maintain communications?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Discussion Questions (cont.)</a:t>
            </a:r>
            <a:endParaRPr lang="en-US" sz="3600" dirty="0"/>
          </a:p>
        </p:txBody>
      </p:sp>
      <p:sp>
        <p:nvSpPr>
          <p:cNvPr id="3" name="Content Placeholder 2"/>
          <p:cNvSpPr>
            <a:spLocks noGrp="1"/>
          </p:cNvSpPr>
          <p:nvPr>
            <p:ph idx="1"/>
          </p:nvPr>
        </p:nvSpPr>
        <p:spPr/>
        <p:txBody>
          <a:bodyPr/>
          <a:lstStyle/>
          <a:p>
            <a:pPr lvl="0">
              <a:buNone/>
            </a:pPr>
            <a:r>
              <a:rPr lang="en-US" sz="2000" dirty="0" smtClean="0">
                <a:solidFill>
                  <a:schemeClr val="tx1">
                    <a:lumMod val="75000"/>
                  </a:schemeClr>
                </a:solidFill>
              </a:rPr>
              <a:t>8.</a:t>
            </a:r>
            <a:r>
              <a:rPr lang="en-US" sz="2000" dirty="0" smtClean="0"/>
              <a:t> What data is most important to business operations?</a:t>
            </a:r>
          </a:p>
          <a:p>
            <a:pPr marL="690562" lvl="1" indent="-342900">
              <a:buFont typeface="+mj-lt"/>
              <a:buAutoNum type="alphaLcParenR"/>
            </a:pPr>
            <a:r>
              <a:rPr lang="en-US" dirty="0" smtClean="0"/>
              <a:t>Do you store backup data at an Offsite Storage Site?  If so, where is this site located?</a:t>
            </a:r>
          </a:p>
          <a:p>
            <a:pPr>
              <a:buNone/>
            </a:pPr>
            <a:r>
              <a:rPr lang="en-US" sz="2000" dirty="0" smtClean="0">
                <a:solidFill>
                  <a:schemeClr val="tx1">
                    <a:lumMod val="75000"/>
                  </a:schemeClr>
                </a:solidFill>
              </a:rPr>
              <a:t>9.</a:t>
            </a:r>
            <a:r>
              <a:rPr lang="en-US" sz="2000" dirty="0" smtClean="0"/>
              <a:t> How much downtime is acceptable without significantly affecting business operations?  Can anything be done to extend this period of time?</a:t>
            </a:r>
          </a:p>
          <a:p>
            <a:pPr lvl="0">
              <a:buNone/>
            </a:pPr>
            <a:r>
              <a:rPr lang="en-US" sz="2000" dirty="0" smtClean="0">
                <a:solidFill>
                  <a:schemeClr val="tx1">
                    <a:lumMod val="75000"/>
                  </a:schemeClr>
                </a:solidFill>
              </a:rPr>
              <a:t>10. </a:t>
            </a:r>
            <a:r>
              <a:rPr lang="en-US" sz="2000" dirty="0" smtClean="0"/>
              <a:t>Does Human Resources (HR) have strategies in place to assist employees and their families?</a:t>
            </a:r>
          </a:p>
          <a:p>
            <a:pPr lvl="0">
              <a:buNone/>
            </a:pPr>
            <a:r>
              <a:rPr lang="en-US" sz="2000" dirty="0" smtClean="0">
                <a:solidFill>
                  <a:schemeClr val="tx1">
                    <a:lumMod val="75000"/>
                  </a:schemeClr>
                </a:solidFill>
              </a:rPr>
              <a:t>11.</a:t>
            </a:r>
            <a:r>
              <a:rPr lang="en-US" sz="2000" dirty="0" smtClean="0"/>
              <a:t> Are policies in place to provide flexibility to displaced employees, such as policies for working alternate schedules and/or </a:t>
            </a:r>
            <a:r>
              <a:rPr lang="en-US" sz="2000" dirty="0" err="1" smtClean="0"/>
              <a:t>teleworking</a:t>
            </a:r>
            <a:r>
              <a:rPr lang="en-US" sz="2000" dirty="0" smtClean="0"/>
              <a:t>?</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Discussion Questions (cont.)</a:t>
            </a:r>
            <a:endParaRPr lang="en-US" sz="3600" dirty="0"/>
          </a:p>
        </p:txBody>
      </p:sp>
      <p:sp>
        <p:nvSpPr>
          <p:cNvPr id="3" name="Content Placeholder 2"/>
          <p:cNvSpPr>
            <a:spLocks noGrp="1"/>
          </p:cNvSpPr>
          <p:nvPr>
            <p:ph idx="1"/>
          </p:nvPr>
        </p:nvSpPr>
        <p:spPr>
          <a:xfrm>
            <a:off x="457200" y="1371600"/>
            <a:ext cx="8686800" cy="4525963"/>
          </a:xfrm>
        </p:spPr>
        <p:txBody>
          <a:bodyPr/>
          <a:lstStyle/>
          <a:p>
            <a:pPr marL="457200" lvl="0" indent="-457200">
              <a:buNone/>
            </a:pPr>
            <a:r>
              <a:rPr lang="en-US" sz="2000" dirty="0" smtClean="0">
                <a:solidFill>
                  <a:schemeClr val="tx1">
                    <a:lumMod val="75000"/>
                  </a:schemeClr>
                </a:solidFill>
              </a:rPr>
              <a:t>12.</a:t>
            </a:r>
            <a:r>
              <a:rPr lang="en-US" sz="2000" dirty="0" smtClean="0"/>
              <a:t>	Does your company carry business interruption insurance?</a:t>
            </a:r>
          </a:p>
          <a:p>
            <a:pPr marL="457200" lvl="0" indent="-457200">
              <a:buNone/>
            </a:pPr>
            <a:r>
              <a:rPr lang="en-US" sz="2000" dirty="0" smtClean="0">
                <a:solidFill>
                  <a:schemeClr val="tx1">
                    <a:lumMod val="75000"/>
                  </a:schemeClr>
                </a:solidFill>
              </a:rPr>
              <a:t>13.</a:t>
            </a:r>
            <a:r>
              <a:rPr lang="en-US" sz="2000" dirty="0" smtClean="0"/>
              <a:t>	How long could it take to repair structural and physical damage?</a:t>
            </a:r>
          </a:p>
          <a:p>
            <a:pPr marL="690562" lvl="1" indent="-342900">
              <a:buFont typeface="+mj-lt"/>
              <a:buAutoNum type="alphaLcParenR"/>
            </a:pPr>
            <a:r>
              <a:rPr lang="en-US" dirty="0" smtClean="0"/>
              <a:t>How could this affect your business operations?</a:t>
            </a:r>
          </a:p>
          <a:p>
            <a:pPr marL="457200" lvl="0" indent="-457200">
              <a:buNone/>
            </a:pPr>
            <a:r>
              <a:rPr lang="en-US" sz="2000" dirty="0" smtClean="0">
                <a:solidFill>
                  <a:schemeClr val="tx1">
                    <a:lumMod val="75000"/>
                  </a:schemeClr>
                </a:solidFill>
              </a:rPr>
              <a:t>14.</a:t>
            </a:r>
            <a:r>
              <a:rPr lang="en-US" sz="2000" dirty="0" smtClean="0"/>
              <a:t> How will you restore disrupted services?</a:t>
            </a:r>
          </a:p>
          <a:p>
            <a:pPr marL="457200" lvl="0" indent="-457200">
              <a:buNone/>
            </a:pPr>
            <a:r>
              <a:rPr lang="en-US" sz="2000" dirty="0" smtClean="0">
                <a:solidFill>
                  <a:schemeClr val="tx1">
                    <a:lumMod val="75000"/>
                  </a:schemeClr>
                </a:solidFill>
              </a:rPr>
              <a:t>15.</a:t>
            </a:r>
            <a:r>
              <a:rPr lang="en-US" sz="2000" dirty="0" smtClean="0"/>
              <a:t> How will you clean the facility and remove all health and safety hazards?</a:t>
            </a:r>
          </a:p>
          <a:p>
            <a:pPr marL="457200" lvl="0" indent="-457200">
              <a:buNone/>
            </a:pPr>
            <a:r>
              <a:rPr lang="en-US" sz="2000" dirty="0" smtClean="0">
                <a:solidFill>
                  <a:schemeClr val="tx1">
                    <a:lumMod val="75000"/>
                  </a:schemeClr>
                </a:solidFill>
              </a:rPr>
              <a:t>16.</a:t>
            </a:r>
            <a:r>
              <a:rPr lang="en-US" sz="2000" dirty="0" smtClean="0"/>
              <a:t> What would be your business’ long term prospects in the face of this kind of disaster?  What kinds of strategies might be needed in order to improve your resilience?</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913" y="304800"/>
            <a:ext cx="7469187" cy="746125"/>
          </a:xfrm>
        </p:spPr>
        <p:txBody>
          <a:bodyPr/>
          <a:lstStyle/>
          <a:p>
            <a:r>
              <a:rPr lang="en-US" sz="3600" b="1" cap="small" dirty="0" smtClean="0"/>
              <a:t/>
            </a:r>
            <a:br>
              <a:rPr lang="en-US" sz="3600" b="1" cap="small" dirty="0" smtClean="0"/>
            </a:br>
            <a:r>
              <a:rPr lang="en-US" sz="3600" dirty="0" smtClean="0">
                <a:solidFill>
                  <a:srgbClr val="002F80"/>
                </a:solidFill>
              </a:rPr>
              <a:t>Scenario Module 2: Ice Storm</a:t>
            </a:r>
            <a:endParaRPr lang="en-US" sz="3600" dirty="0"/>
          </a:p>
        </p:txBody>
      </p:sp>
      <p:sp>
        <p:nvSpPr>
          <p:cNvPr id="3" name="Content Placeholder 2"/>
          <p:cNvSpPr>
            <a:spLocks noGrp="1"/>
          </p:cNvSpPr>
          <p:nvPr>
            <p:ph idx="1"/>
          </p:nvPr>
        </p:nvSpPr>
        <p:spPr>
          <a:xfrm>
            <a:off x="457200" y="1371600"/>
            <a:ext cx="4267200" cy="3428999"/>
          </a:xfrm>
        </p:spPr>
        <p:txBody>
          <a:bodyPr/>
          <a:lstStyle/>
          <a:p>
            <a:pPr>
              <a:buNone/>
            </a:pPr>
            <a:r>
              <a:rPr lang="en-US" sz="2000" b="1" dirty="0" smtClean="0"/>
              <a:t>Saturday, 7:00 p.m.</a:t>
            </a:r>
            <a:endParaRPr lang="en-US" sz="2000" dirty="0" smtClean="0"/>
          </a:p>
          <a:p>
            <a:pPr lvl="0"/>
            <a:r>
              <a:rPr lang="en-US" sz="2000" dirty="0" smtClean="0"/>
              <a:t>A powerful upper-level system begins to move into the State. The National Weather Service (NWS) Forecast Office is predicting one to two inches of freezing rain and issues a </a:t>
            </a:r>
            <a:r>
              <a:rPr lang="en-US" sz="2000" dirty="0" smtClean="0"/>
              <a:t>winter weather </a:t>
            </a:r>
            <a:r>
              <a:rPr lang="en-US" sz="2000" dirty="0" smtClean="0"/>
              <a:t>advisory.</a:t>
            </a:r>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27</a:t>
            </a:fld>
            <a:endParaRPr lang="en-US" dirty="0"/>
          </a:p>
        </p:txBody>
      </p:sp>
      <p:pic>
        <p:nvPicPr>
          <p:cNvPr id="6" name="Picture 5"/>
          <p:cNvPicPr/>
          <p:nvPr/>
        </p:nvPicPr>
        <p:blipFill>
          <a:blip r:embed="rId2" cstate="print"/>
          <a:srcRect/>
          <a:stretch>
            <a:fillRect/>
          </a:stretch>
        </p:blipFill>
        <p:spPr bwMode="auto">
          <a:xfrm>
            <a:off x="4953000" y="1447800"/>
            <a:ext cx="3881755" cy="3352800"/>
          </a:xfrm>
          <a:prstGeom prst="rect">
            <a:avLst/>
          </a:prstGeom>
          <a:noFill/>
          <a:ln w="9525">
            <a:solidFill>
              <a:schemeClr val="tx1"/>
            </a:solidFill>
            <a:miter lim="800000"/>
            <a:headEnd/>
            <a:tailEnd/>
          </a:ln>
        </p:spPr>
      </p:pic>
      <p:sp>
        <p:nvSpPr>
          <p:cNvPr id="7" name="TextBox 6"/>
          <p:cNvSpPr txBox="1"/>
          <p:nvPr/>
        </p:nvSpPr>
        <p:spPr>
          <a:xfrm>
            <a:off x="5029200" y="4800600"/>
            <a:ext cx="3733800" cy="246221"/>
          </a:xfrm>
          <a:prstGeom prst="rect">
            <a:avLst/>
          </a:prstGeom>
          <a:noFill/>
        </p:spPr>
        <p:txBody>
          <a:bodyPr wrap="square" rtlCol="0">
            <a:spAutoFit/>
          </a:bodyPr>
          <a:lstStyle/>
          <a:p>
            <a:pPr algn="ctr"/>
            <a:r>
              <a:rPr lang="en-US" sz="1000" dirty="0" smtClean="0">
                <a:solidFill>
                  <a:srgbClr val="333333"/>
                </a:solidFill>
              </a:rPr>
              <a:t>Figure </a:t>
            </a:r>
            <a:r>
              <a:rPr lang="en-US" sz="1000" dirty="0" smtClean="0">
                <a:solidFill>
                  <a:srgbClr val="333333"/>
                </a:solidFill>
              </a:rPr>
              <a:t>3. </a:t>
            </a:r>
            <a:r>
              <a:rPr lang="en-US" sz="1000" dirty="0" smtClean="0">
                <a:solidFill>
                  <a:srgbClr val="333333"/>
                </a:solidFill>
              </a:rPr>
              <a:t>Downed Trees (FEMA photo)</a:t>
            </a:r>
            <a:endParaRPr lang="en-US" sz="1000" dirty="0">
              <a:solidFill>
                <a:srgbClr val="00B05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2: Ice Storm (cont.)</a:t>
            </a:r>
            <a:endParaRPr lang="en-US" sz="3600" dirty="0"/>
          </a:p>
        </p:txBody>
      </p:sp>
      <p:sp>
        <p:nvSpPr>
          <p:cNvPr id="3" name="Content Placeholder 2"/>
          <p:cNvSpPr>
            <a:spLocks noGrp="1"/>
          </p:cNvSpPr>
          <p:nvPr>
            <p:ph idx="1"/>
          </p:nvPr>
        </p:nvSpPr>
        <p:spPr/>
        <p:txBody>
          <a:bodyPr/>
          <a:lstStyle/>
          <a:p>
            <a:pPr>
              <a:buNone/>
            </a:pPr>
            <a:r>
              <a:rPr lang="en-US" sz="2000" b="1" dirty="0" smtClean="0"/>
              <a:t>Sunday, 1:00 a.m.</a:t>
            </a:r>
            <a:endParaRPr lang="en-US" sz="2000" dirty="0" smtClean="0"/>
          </a:p>
          <a:p>
            <a:pPr lvl="0"/>
            <a:r>
              <a:rPr lang="en-US" sz="2000" dirty="0" smtClean="0"/>
              <a:t>The ice storm has downed tree limbs and power lines, and local utility reports indicate that approximately </a:t>
            </a:r>
            <a:r>
              <a:rPr lang="en-US" sz="2000" dirty="0" smtClean="0">
                <a:solidFill>
                  <a:schemeClr val="tx2"/>
                </a:solidFill>
              </a:rPr>
              <a:t>[68,400] </a:t>
            </a:r>
            <a:r>
              <a:rPr lang="en-US" sz="2000" dirty="0" smtClean="0"/>
              <a:t>people are without service.  Many areas are reporting severe black ice conditions.</a:t>
            </a:r>
          </a:p>
          <a:p>
            <a:pPr lvl="0"/>
            <a:r>
              <a:rPr lang="en-US" sz="2000" dirty="0" smtClean="0"/>
              <a:t>The hardest-hit area is the </a:t>
            </a:r>
            <a:r>
              <a:rPr lang="en-US" sz="2000" dirty="0" smtClean="0">
                <a:solidFill>
                  <a:schemeClr val="tx2"/>
                </a:solidFill>
              </a:rPr>
              <a:t>[insert your region - eastern, western, northern, southern, central] </a:t>
            </a:r>
            <a:r>
              <a:rPr lang="en-US" sz="2000" dirty="0" smtClean="0"/>
              <a:t>part of the State, which has received more than two inches of ice.</a:t>
            </a:r>
          </a:p>
          <a:p>
            <a:pPr lvl="0"/>
            <a:r>
              <a:rPr lang="en-US" sz="2000" dirty="0" smtClean="0"/>
              <a:t>Telephone offices are running on generator power, but telephone and cell service are still available for most customers.  Travel is discouraged in the </a:t>
            </a:r>
            <a:r>
              <a:rPr lang="en-US" sz="2000" dirty="0" smtClean="0">
                <a:solidFill>
                  <a:schemeClr val="tx2"/>
                </a:solidFill>
              </a:rPr>
              <a:t>[insert region] </a:t>
            </a:r>
            <a:r>
              <a:rPr lang="en-US" sz="2000" dirty="0" smtClean="0"/>
              <a:t>portion of the State, as well as the local metropolitan area.</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2: Ice Storm (cont.)</a:t>
            </a:r>
            <a:endParaRPr lang="en-US" sz="3600" dirty="0"/>
          </a:p>
        </p:txBody>
      </p:sp>
      <p:sp>
        <p:nvSpPr>
          <p:cNvPr id="3" name="Content Placeholder 2"/>
          <p:cNvSpPr>
            <a:spLocks noGrp="1"/>
          </p:cNvSpPr>
          <p:nvPr>
            <p:ph idx="1"/>
          </p:nvPr>
        </p:nvSpPr>
        <p:spPr>
          <a:xfrm>
            <a:off x="457200" y="1371600"/>
            <a:ext cx="4953000" cy="4525963"/>
          </a:xfrm>
        </p:spPr>
        <p:txBody>
          <a:bodyPr/>
          <a:lstStyle/>
          <a:p>
            <a:pPr>
              <a:buNone/>
            </a:pPr>
            <a:r>
              <a:rPr lang="en-US" sz="2000" b="1" dirty="0" smtClean="0"/>
              <a:t>Sunday, 4:00 a.m.</a:t>
            </a:r>
            <a:endParaRPr lang="en-US" sz="2000" dirty="0" smtClean="0"/>
          </a:p>
          <a:p>
            <a:pPr lvl="0"/>
            <a:r>
              <a:rPr lang="en-US" sz="2000" dirty="0" smtClean="0"/>
              <a:t>The State’s </a:t>
            </a:r>
            <a:r>
              <a:rPr lang="en-US" sz="2000" dirty="0" smtClean="0"/>
              <a:t>d</a:t>
            </a:r>
            <a:r>
              <a:rPr lang="en-US" sz="2000" dirty="0" smtClean="0"/>
              <a:t>epartment </a:t>
            </a:r>
            <a:r>
              <a:rPr lang="en-US" sz="2000" dirty="0" smtClean="0"/>
              <a:t>of </a:t>
            </a:r>
            <a:r>
              <a:rPr lang="en-US" sz="2000" dirty="0" smtClean="0"/>
              <a:t>t</a:t>
            </a:r>
            <a:r>
              <a:rPr lang="en-US" sz="2000" dirty="0" smtClean="0"/>
              <a:t>ransportation </a:t>
            </a:r>
            <a:r>
              <a:rPr lang="en-US" sz="2000" dirty="0" smtClean="0"/>
              <a:t>has more than 200 vehicles clearing State roads, though progress is very slow. In addition to plowing many of the State-maintained roadways, the trucks are applying sand, salt, and magnesium chloride to the most impacted roads in the </a:t>
            </a:r>
            <a:r>
              <a:rPr lang="en-US" sz="2000" dirty="0" smtClean="0">
                <a:solidFill>
                  <a:schemeClr val="tx2"/>
                </a:solidFill>
              </a:rPr>
              <a:t>[insert region] </a:t>
            </a:r>
            <a:r>
              <a:rPr lang="en-US" sz="2000" dirty="0" smtClean="0"/>
              <a:t>part of the State.</a:t>
            </a:r>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29</a:t>
            </a:fld>
            <a:endParaRPr lang="en-US" dirty="0"/>
          </a:p>
        </p:txBody>
      </p:sp>
      <p:pic>
        <p:nvPicPr>
          <p:cNvPr id="5" name="Picture 4"/>
          <p:cNvPicPr/>
          <p:nvPr/>
        </p:nvPicPr>
        <p:blipFill>
          <a:blip r:embed="rId2" cstate="print"/>
          <a:srcRect/>
          <a:stretch>
            <a:fillRect/>
          </a:stretch>
        </p:blipFill>
        <p:spPr bwMode="auto">
          <a:xfrm>
            <a:off x="5410200" y="1447800"/>
            <a:ext cx="3232150" cy="2895600"/>
          </a:xfrm>
          <a:prstGeom prst="rect">
            <a:avLst/>
          </a:prstGeom>
          <a:noFill/>
          <a:ln w="9525">
            <a:solidFill>
              <a:schemeClr val="tx1"/>
            </a:solidFill>
            <a:miter lim="800000"/>
            <a:headEnd/>
            <a:tailEnd/>
          </a:ln>
        </p:spPr>
      </p:pic>
      <p:sp>
        <p:nvSpPr>
          <p:cNvPr id="6" name="TextBox 5"/>
          <p:cNvSpPr txBox="1"/>
          <p:nvPr/>
        </p:nvSpPr>
        <p:spPr>
          <a:xfrm>
            <a:off x="5562600" y="4343400"/>
            <a:ext cx="2971800" cy="246221"/>
          </a:xfrm>
          <a:prstGeom prst="rect">
            <a:avLst/>
          </a:prstGeom>
          <a:noFill/>
        </p:spPr>
        <p:txBody>
          <a:bodyPr wrap="square" rtlCol="0">
            <a:spAutoFit/>
          </a:bodyPr>
          <a:lstStyle/>
          <a:p>
            <a:pPr algn="ctr"/>
            <a:r>
              <a:rPr lang="en-US" sz="1000" dirty="0" smtClean="0">
                <a:solidFill>
                  <a:srgbClr val="333333"/>
                </a:solidFill>
              </a:rPr>
              <a:t>Figure </a:t>
            </a:r>
            <a:r>
              <a:rPr lang="en-US" sz="1000" dirty="0" smtClean="0">
                <a:solidFill>
                  <a:srgbClr val="333333"/>
                </a:solidFill>
              </a:rPr>
              <a:t>4. </a:t>
            </a:r>
            <a:r>
              <a:rPr lang="en-US" sz="1000" dirty="0" smtClean="0">
                <a:solidFill>
                  <a:srgbClr val="333333"/>
                </a:solidFill>
              </a:rPr>
              <a:t>Ice Storm (FEMA photo)</a:t>
            </a:r>
            <a:endParaRPr lang="en-US" sz="1000" dirty="0">
              <a:solidFill>
                <a:srgbClr val="33333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Participants</a:t>
            </a:r>
            <a:endParaRPr lang="en-US" sz="3600" dirty="0">
              <a:solidFill>
                <a:srgbClr val="002F80"/>
              </a:solidFill>
            </a:endParaRPr>
          </a:p>
        </p:txBody>
      </p:sp>
      <p:sp>
        <p:nvSpPr>
          <p:cNvPr id="3" name="Content Placeholder 2"/>
          <p:cNvSpPr>
            <a:spLocks noGrp="1"/>
          </p:cNvSpPr>
          <p:nvPr>
            <p:ph idx="1"/>
          </p:nvPr>
        </p:nvSpPr>
        <p:spPr/>
        <p:txBody>
          <a:bodyPr/>
          <a:lstStyle/>
          <a:p>
            <a:r>
              <a:rPr lang="en-US" sz="2000" dirty="0" smtClean="0">
                <a:solidFill>
                  <a:srgbClr val="FF0000"/>
                </a:solidFill>
              </a:rPr>
              <a:t>[List participating organizations here]</a:t>
            </a:r>
            <a:endParaRPr lang="en-US" sz="2000" dirty="0">
              <a:solidFill>
                <a:srgbClr val="FF0000"/>
              </a:solidFill>
            </a:endParaRPr>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2: Ice Storm (cont.)</a:t>
            </a:r>
            <a:endParaRPr lang="en-US" sz="3600" dirty="0"/>
          </a:p>
        </p:txBody>
      </p:sp>
      <p:sp>
        <p:nvSpPr>
          <p:cNvPr id="3" name="Content Placeholder 2"/>
          <p:cNvSpPr>
            <a:spLocks noGrp="1"/>
          </p:cNvSpPr>
          <p:nvPr>
            <p:ph idx="1"/>
          </p:nvPr>
        </p:nvSpPr>
        <p:spPr/>
        <p:txBody>
          <a:bodyPr/>
          <a:lstStyle/>
          <a:p>
            <a:pPr>
              <a:buNone/>
            </a:pPr>
            <a:r>
              <a:rPr lang="en-US" sz="2000" b="1" dirty="0" smtClean="0"/>
              <a:t>Sunday, 4:00 a.m. (cont.)</a:t>
            </a:r>
            <a:endParaRPr lang="en-US" sz="2000" dirty="0" smtClean="0"/>
          </a:p>
          <a:p>
            <a:pPr lvl="0"/>
            <a:r>
              <a:rPr lang="en-US" sz="2000" dirty="0" smtClean="0"/>
              <a:t>Meanwhile, police, fire, and EMS crews are being overwhelmed with weather-related calls; most first responders are handling nearly double their normal number of calls.</a:t>
            </a:r>
          </a:p>
          <a:p>
            <a:pPr lvl="0"/>
            <a:r>
              <a:rPr lang="en-US" sz="2000" dirty="0" smtClean="0"/>
              <a:t>Requests are being made for drivers with 4-wheel drive vehicles and snow mobiles to report to local hospitals to assist in providing transportation for nurses and other critical staff.</a:t>
            </a:r>
          </a:p>
          <a:p>
            <a:pPr lvl="0"/>
            <a:r>
              <a:rPr lang="en-US" sz="2000" dirty="0" smtClean="0"/>
              <a:t>Weather forecasts predict more freezing rain. </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2: Ice Storm (cont.)</a:t>
            </a:r>
            <a:endParaRPr lang="en-US" sz="3600" dirty="0"/>
          </a:p>
        </p:txBody>
      </p:sp>
      <p:sp>
        <p:nvSpPr>
          <p:cNvPr id="3" name="Content Placeholder 2"/>
          <p:cNvSpPr>
            <a:spLocks noGrp="1"/>
          </p:cNvSpPr>
          <p:nvPr>
            <p:ph idx="1"/>
          </p:nvPr>
        </p:nvSpPr>
        <p:spPr/>
        <p:txBody>
          <a:bodyPr/>
          <a:lstStyle/>
          <a:p>
            <a:pPr>
              <a:buNone/>
            </a:pPr>
            <a:r>
              <a:rPr lang="en-US" sz="2000" b="1" dirty="0" smtClean="0"/>
              <a:t>Monday, 5:30 a.m.</a:t>
            </a:r>
            <a:endParaRPr lang="en-US" sz="2000" dirty="0" smtClean="0"/>
          </a:p>
          <a:p>
            <a:pPr lvl="0"/>
            <a:r>
              <a:rPr lang="en-US" sz="2000" dirty="0" smtClean="0"/>
              <a:t>Most people awaken on Monday morning to find that numerous schools and businesses across the State have closed because of the inclement weather conditions, power outages, and treacherous roads.  This includes your facility.</a:t>
            </a:r>
          </a:p>
          <a:p>
            <a:pPr lvl="0"/>
            <a:r>
              <a:rPr lang="en-US" sz="2000" dirty="0" smtClean="0"/>
              <a:t>The NWS predicts another inch of freezing rain that day.  Efforts to clear the roads are ongoing; however, travel will be extremely limited for several days, and efforts to restore partial power to the region could take several days.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Pre-Storm Discussion Questions</a:t>
            </a:r>
            <a:endParaRPr lang="en-US" sz="3600" dirty="0"/>
          </a:p>
        </p:txBody>
      </p:sp>
      <p:sp>
        <p:nvSpPr>
          <p:cNvPr id="3" name="Content Placeholder 2"/>
          <p:cNvSpPr>
            <a:spLocks noGrp="1"/>
          </p:cNvSpPr>
          <p:nvPr>
            <p:ph idx="1"/>
          </p:nvPr>
        </p:nvSpPr>
        <p:spPr/>
        <p:txBody>
          <a:bodyPr/>
          <a:lstStyle/>
          <a:p>
            <a:pPr>
              <a:buNone/>
            </a:pPr>
            <a:r>
              <a:rPr lang="en-US" sz="2400" i="1" dirty="0" smtClean="0"/>
              <a:t>	</a:t>
            </a:r>
            <a:r>
              <a:rPr lang="en-US" sz="2000" i="1" dirty="0" smtClean="0"/>
              <a:t>Note: Not all questions may be relevant to your organization.</a:t>
            </a:r>
            <a:endParaRPr lang="en-US" sz="2000" dirty="0" smtClean="0"/>
          </a:p>
          <a:p>
            <a:pPr marL="457200" lvl="0" indent="-457200">
              <a:buFont typeface="+mj-lt"/>
              <a:buAutoNum type="arabicPeriod"/>
            </a:pPr>
            <a:r>
              <a:rPr lang="en-US" sz="2000" dirty="0" smtClean="0"/>
              <a:t>In this case, what would your organization do first to prepare for a possible ice storm?</a:t>
            </a:r>
          </a:p>
          <a:p>
            <a:pPr marL="457200" lvl="0" indent="-457200">
              <a:buFont typeface="+mj-lt"/>
              <a:buAutoNum type="arabicPeriod"/>
            </a:pPr>
            <a:r>
              <a:rPr lang="en-US" sz="2000" dirty="0" smtClean="0"/>
              <a:t>What means of communication will be used to allow the facility and operational elements, components, and/or divisions to remain in contact with one another?</a:t>
            </a:r>
          </a:p>
          <a:p>
            <a:pPr marL="690562" lvl="1" indent="-342900">
              <a:buFont typeface="+mj-lt"/>
              <a:buAutoNum type="alphaLcParenR"/>
            </a:pPr>
            <a:r>
              <a:rPr lang="en-US" dirty="0" smtClean="0"/>
              <a:t>Are alternate and resilient means of communication available?</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Pre-Storm Discussion Questions (cont.)</a:t>
            </a:r>
            <a:endParaRPr lang="en-US" sz="3600" dirty="0"/>
          </a:p>
        </p:txBody>
      </p:sp>
      <p:sp>
        <p:nvSpPr>
          <p:cNvPr id="3" name="Content Placeholder 2"/>
          <p:cNvSpPr>
            <a:spLocks noGrp="1"/>
          </p:cNvSpPr>
          <p:nvPr>
            <p:ph idx="1"/>
          </p:nvPr>
        </p:nvSpPr>
        <p:spPr>
          <a:xfrm>
            <a:off x="457200" y="1371600"/>
            <a:ext cx="8382000" cy="4525963"/>
          </a:xfrm>
        </p:spPr>
        <p:txBody>
          <a:bodyPr/>
          <a:lstStyle/>
          <a:p>
            <a:pPr lvl="0">
              <a:buNone/>
            </a:pPr>
            <a:r>
              <a:rPr lang="en-US" sz="2000" dirty="0" smtClean="0">
                <a:solidFill>
                  <a:schemeClr val="tx1">
                    <a:lumMod val="75000"/>
                  </a:schemeClr>
                </a:solidFill>
              </a:rPr>
              <a:t>3.</a:t>
            </a:r>
            <a:r>
              <a:rPr lang="en-US" sz="2000" dirty="0" smtClean="0"/>
              <a:t> What initial damage assessments, if any, could be conducted at this time?</a:t>
            </a:r>
          </a:p>
          <a:p>
            <a:pPr marL="690562" lvl="1" indent="-342900">
              <a:buFont typeface="+mj-lt"/>
              <a:buAutoNum type="alphaLcParenR"/>
            </a:pPr>
            <a:r>
              <a:rPr lang="en-US" dirty="0" smtClean="0"/>
              <a:t>Who will conduct these assessments, and what roles, responsibilities, and qualifications do these personnel have in conducting these assessments?</a:t>
            </a:r>
          </a:p>
          <a:p>
            <a:pPr marL="690562" lvl="1" indent="-342900">
              <a:buFont typeface="+mj-lt"/>
              <a:buAutoNum type="alphaLcParenR"/>
            </a:pPr>
            <a:r>
              <a:rPr lang="en-US" dirty="0" smtClean="0"/>
              <a:t>Does your Facilities Management/Security Team have any specific rules regarding re-entry into the facility?</a:t>
            </a:r>
          </a:p>
          <a:p>
            <a:pPr lvl="0">
              <a:buNone/>
            </a:pPr>
            <a:r>
              <a:rPr lang="en-US" sz="2000" dirty="0" smtClean="0">
                <a:solidFill>
                  <a:schemeClr val="tx1">
                    <a:lumMod val="75000"/>
                  </a:schemeClr>
                </a:solidFill>
              </a:rPr>
              <a:t>4. </a:t>
            </a:r>
            <a:r>
              <a:rPr lang="en-US" sz="2000" dirty="0" smtClean="0"/>
              <a:t>What preparations would you take for a possible long-term power outage?</a:t>
            </a:r>
          </a:p>
          <a:p>
            <a:pPr marL="690562" lvl="1" indent="-342900">
              <a:buFont typeface="+mj-lt"/>
              <a:buAutoNum type="alphaLcParenR"/>
            </a:pPr>
            <a:r>
              <a:rPr lang="en-US" dirty="0" smtClean="0"/>
              <a:t>Does your facility have a backup generator and fuel?  If so, how long is emergency power available?</a:t>
            </a:r>
          </a:p>
          <a:p>
            <a:pPr marL="690562" lvl="1" indent="-342900">
              <a:buFont typeface="+mj-lt"/>
              <a:buAutoNum type="alphaLcParenR"/>
            </a:pPr>
            <a:r>
              <a:rPr lang="en-US" dirty="0" smtClean="0"/>
              <a:t>What kind of arrangement do you have with your fuel supplier?</a:t>
            </a:r>
          </a:p>
          <a:p>
            <a:pPr marL="690562" lvl="1" indent="-342900">
              <a:buFont typeface="+mj-lt"/>
              <a:buAutoNum type="alphaLcParenR"/>
            </a:pPr>
            <a:r>
              <a:rPr lang="en-US" dirty="0" smtClean="0"/>
              <a:t>If you lost power, how would your organization maintain communications?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Pre-Storm Discussion Questions (cont.)</a:t>
            </a:r>
            <a:endParaRPr lang="en-US" sz="3600" dirty="0"/>
          </a:p>
        </p:txBody>
      </p:sp>
      <p:sp>
        <p:nvSpPr>
          <p:cNvPr id="3" name="Content Placeholder 2"/>
          <p:cNvSpPr>
            <a:spLocks noGrp="1"/>
          </p:cNvSpPr>
          <p:nvPr>
            <p:ph idx="1"/>
          </p:nvPr>
        </p:nvSpPr>
        <p:spPr/>
        <p:txBody>
          <a:bodyPr/>
          <a:lstStyle/>
          <a:p>
            <a:pPr lvl="0">
              <a:buNone/>
            </a:pPr>
            <a:r>
              <a:rPr lang="en-US" sz="2000" dirty="0" smtClean="0">
                <a:solidFill>
                  <a:schemeClr val="tx1">
                    <a:lumMod val="75000"/>
                  </a:schemeClr>
                </a:solidFill>
              </a:rPr>
              <a:t>5. </a:t>
            </a:r>
            <a:r>
              <a:rPr lang="en-US" sz="2000" dirty="0" smtClean="0"/>
              <a:t>What data is most important to business operations?</a:t>
            </a:r>
          </a:p>
          <a:p>
            <a:pPr marL="690562" lvl="1" indent="-342900">
              <a:buFont typeface="+mj-lt"/>
              <a:buAutoNum type="alphaLcParenR"/>
            </a:pPr>
            <a:r>
              <a:rPr lang="en-US" dirty="0" smtClean="0"/>
              <a:t>Do you store backup data at an Offsite Storage Site?  If so, where is this site located?</a:t>
            </a:r>
          </a:p>
          <a:p>
            <a:pPr lvl="0">
              <a:buNone/>
            </a:pPr>
            <a:r>
              <a:rPr lang="en-US" sz="2000" dirty="0" smtClean="0">
                <a:solidFill>
                  <a:schemeClr val="tx1">
                    <a:lumMod val="75000"/>
                  </a:schemeClr>
                </a:solidFill>
              </a:rPr>
              <a:t>6.</a:t>
            </a:r>
            <a:r>
              <a:rPr lang="en-US" sz="2000" dirty="0" smtClean="0"/>
              <a:t> How much downtime is acceptable without significantly affecting business operations?  Can anything be done to extend this period of time?</a:t>
            </a:r>
          </a:p>
          <a:p>
            <a:pPr>
              <a:buNone/>
            </a:pPr>
            <a:r>
              <a:rPr lang="en-US" sz="2000" dirty="0" smtClean="0">
                <a:solidFill>
                  <a:schemeClr val="tx1">
                    <a:lumMod val="75000"/>
                  </a:schemeClr>
                </a:solidFill>
              </a:rPr>
              <a:t>7. </a:t>
            </a:r>
            <a:r>
              <a:rPr lang="en-US" sz="2000" dirty="0" smtClean="0"/>
              <a:t>Once the storm hits, what would your organization do first?</a:t>
            </a:r>
            <a:endParaRPr lang="en-US" sz="2000" dirty="0" smtClean="0">
              <a:solidFill>
                <a:schemeClr val="tx1">
                  <a:lumMod val="75000"/>
                </a:schemeClr>
              </a:solidFill>
            </a:endParaRPr>
          </a:p>
          <a:p>
            <a:pPr lvl="0">
              <a:buNone/>
            </a:pPr>
            <a:endParaRPr lang="en-US" sz="2000" dirty="0" smtClean="0"/>
          </a:p>
          <a:p>
            <a:pPr marL="457200" lvl="0" indent="-457200">
              <a:buNone/>
            </a:pPr>
            <a:endParaRPr lang="en-US" sz="2400" dirty="0" smtClean="0"/>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Post-Storm Discussion Questions</a:t>
            </a:r>
            <a:endParaRPr lang="en-US" sz="3600" dirty="0"/>
          </a:p>
        </p:txBody>
      </p:sp>
      <p:sp>
        <p:nvSpPr>
          <p:cNvPr id="3" name="Content Placeholder 2"/>
          <p:cNvSpPr>
            <a:spLocks noGrp="1"/>
          </p:cNvSpPr>
          <p:nvPr>
            <p:ph idx="1"/>
          </p:nvPr>
        </p:nvSpPr>
        <p:spPr>
          <a:xfrm>
            <a:off x="457200" y="1371600"/>
            <a:ext cx="8458200" cy="4525963"/>
          </a:xfrm>
        </p:spPr>
        <p:txBody>
          <a:bodyPr/>
          <a:lstStyle/>
          <a:p>
            <a:pPr lvl="0">
              <a:buNone/>
            </a:pPr>
            <a:r>
              <a:rPr lang="en-US" sz="2400" dirty="0" smtClean="0">
                <a:solidFill>
                  <a:schemeClr val="tx1">
                    <a:lumMod val="75000"/>
                  </a:schemeClr>
                </a:solidFill>
              </a:rPr>
              <a:t>8. </a:t>
            </a:r>
            <a:r>
              <a:rPr lang="en-US" sz="2000" dirty="0" smtClean="0"/>
              <a:t>Would your organization declare a disaster?</a:t>
            </a:r>
          </a:p>
          <a:p>
            <a:pPr marL="690562" lvl="1" indent="-342900">
              <a:buFont typeface="+mj-lt"/>
              <a:buAutoNum type="alphaLcParenR"/>
            </a:pPr>
            <a:r>
              <a:rPr lang="en-US" dirty="0" smtClean="0"/>
              <a:t>How would this be done?  Who makes this decision?</a:t>
            </a:r>
          </a:p>
          <a:p>
            <a:pPr marL="690562" lvl="1" indent="-342900">
              <a:buFont typeface="+mj-lt"/>
              <a:buAutoNum type="alphaLcParenR"/>
            </a:pPr>
            <a:r>
              <a:rPr lang="en-US" dirty="0" smtClean="0"/>
              <a:t>How would the employees be notified of a disaster declaration and by whom?  What if power is out?</a:t>
            </a:r>
          </a:p>
          <a:p>
            <a:pPr marL="690562" lvl="1" indent="-342900">
              <a:buFont typeface="+mj-lt"/>
              <a:buAutoNum type="alphaLcParenR"/>
            </a:pPr>
            <a:r>
              <a:rPr lang="en-US" dirty="0" smtClean="0"/>
              <a:t>What criteria or conditions determine that your facility/organization cannot continue to operate?</a:t>
            </a:r>
          </a:p>
          <a:p>
            <a:pPr marL="690562" lvl="1" indent="-342900">
              <a:buFont typeface="+mj-lt"/>
              <a:buAutoNum type="alphaLcParenR"/>
            </a:pPr>
            <a:r>
              <a:rPr lang="en-US" dirty="0" smtClean="0"/>
              <a:t>Who makes the decision that operations must be slowed or ceased?</a:t>
            </a:r>
          </a:p>
          <a:p>
            <a:pPr marL="690562" lvl="1" indent="-342900">
              <a:buFont typeface="+mj-lt"/>
              <a:buAutoNum type="alphaLcParenR"/>
            </a:pPr>
            <a:r>
              <a:rPr lang="en-US" dirty="0" smtClean="0"/>
              <a:t>What notifications need to be made if your organization’s operations are slowed or cease?  How is this information communicated to your customers?</a:t>
            </a:r>
          </a:p>
          <a:p>
            <a:pPr marL="690562" lvl="1" indent="-342900">
              <a:buFont typeface="+mj-lt"/>
              <a:buAutoNum type="alphaLcParenR"/>
            </a:pPr>
            <a:r>
              <a:rPr lang="en-US" dirty="0" smtClean="0"/>
              <a:t>If operations are slowed or ceased, will your employees continue to be paid or do they need to take leave? </a:t>
            </a:r>
          </a:p>
          <a:p>
            <a:pPr marL="690562" lvl="1" indent="-342900">
              <a:buFont typeface="+mj-lt"/>
              <a:buAutoNum type="alphaLcParenR"/>
            </a:pP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913" y="0"/>
            <a:ext cx="7913687" cy="1050925"/>
          </a:xfrm>
        </p:spPr>
        <p:txBody>
          <a:bodyPr/>
          <a:lstStyle/>
          <a:p>
            <a:r>
              <a:rPr lang="en-US" sz="3600" dirty="0" smtClean="0">
                <a:solidFill>
                  <a:srgbClr val="002F80"/>
                </a:solidFill>
              </a:rPr>
              <a:t>Post-Storm Discussion Questions (cont.)</a:t>
            </a:r>
            <a:endParaRPr lang="en-US" sz="3600" dirty="0"/>
          </a:p>
        </p:txBody>
      </p:sp>
      <p:sp>
        <p:nvSpPr>
          <p:cNvPr id="3" name="Content Placeholder 2"/>
          <p:cNvSpPr>
            <a:spLocks noGrp="1"/>
          </p:cNvSpPr>
          <p:nvPr>
            <p:ph idx="1"/>
          </p:nvPr>
        </p:nvSpPr>
        <p:spPr>
          <a:xfrm>
            <a:off x="457200" y="1295400"/>
            <a:ext cx="8382000" cy="4602163"/>
          </a:xfrm>
        </p:spPr>
        <p:txBody>
          <a:bodyPr/>
          <a:lstStyle/>
          <a:p>
            <a:pPr marL="457200" lvl="0" indent="-457200">
              <a:buNone/>
            </a:pPr>
            <a:r>
              <a:rPr lang="en-US" sz="2000" dirty="0" smtClean="0">
                <a:solidFill>
                  <a:schemeClr val="tx1">
                    <a:lumMod val="75000"/>
                  </a:schemeClr>
                </a:solidFill>
              </a:rPr>
              <a:t>9.	</a:t>
            </a:r>
            <a:r>
              <a:rPr lang="en-US" sz="2000" dirty="0" smtClean="0"/>
              <a:t>If your organization operates an EOC, would it be stood up?</a:t>
            </a:r>
          </a:p>
          <a:p>
            <a:pPr marL="690562" lvl="1" indent="-342900">
              <a:buFont typeface="+mj-lt"/>
              <a:buAutoNum type="alphaLcParenR"/>
            </a:pPr>
            <a:r>
              <a:rPr lang="en-US" dirty="0" smtClean="0"/>
              <a:t>How?  Who makes that decision?</a:t>
            </a:r>
          </a:p>
          <a:p>
            <a:pPr marL="690562" lvl="1" indent="-342900">
              <a:buFont typeface="+mj-lt"/>
              <a:buAutoNum type="alphaLcParenR"/>
            </a:pPr>
            <a:r>
              <a:rPr lang="en-US" dirty="0" smtClean="0"/>
              <a:t>Where is it located?  Do the appropriate people know its location?</a:t>
            </a:r>
          </a:p>
          <a:p>
            <a:pPr marL="690562" lvl="1" indent="-342900">
              <a:buFont typeface="+mj-lt"/>
              <a:buAutoNum type="alphaLcParenR"/>
            </a:pPr>
            <a:r>
              <a:rPr lang="en-US" dirty="0" smtClean="0"/>
              <a:t>How would your organization deal with travel restrictions or impassibility?   What if personnel cannot get there?  Are there alternatives?</a:t>
            </a:r>
          </a:p>
          <a:p>
            <a:pPr lvl="0">
              <a:buNone/>
            </a:pPr>
            <a:r>
              <a:rPr lang="en-US" sz="2000" dirty="0" smtClean="0">
                <a:solidFill>
                  <a:schemeClr val="tx1">
                    <a:lumMod val="75000"/>
                  </a:schemeClr>
                </a:solidFill>
              </a:rPr>
              <a:t>10.</a:t>
            </a:r>
            <a:r>
              <a:rPr lang="en-US" sz="2000" dirty="0" smtClean="0"/>
              <a:t> Would you relocate to your Alternate Site?</a:t>
            </a:r>
          </a:p>
          <a:p>
            <a:pPr marL="690562" lvl="1" indent="-342900">
              <a:buFont typeface="+mj-lt"/>
              <a:buAutoNum type="alphaLcParenR"/>
            </a:pPr>
            <a:r>
              <a:rPr lang="en-US" dirty="0" smtClean="0"/>
              <a:t>How would your Alternate Site be activated and by whom?</a:t>
            </a:r>
          </a:p>
          <a:p>
            <a:pPr marL="690562" lvl="1" indent="-342900">
              <a:buFont typeface="+mj-lt"/>
              <a:buAutoNum type="alphaLcParenR"/>
            </a:pPr>
            <a:r>
              <a:rPr lang="en-US" dirty="0" smtClean="0"/>
              <a:t>Where is your Alternate Site located?  How would team members get there?</a:t>
            </a:r>
          </a:p>
          <a:p>
            <a:pPr marL="690562" lvl="1" indent="-342900">
              <a:buFont typeface="+mj-lt"/>
              <a:buAutoNum type="alphaLcParenR"/>
            </a:pPr>
            <a:r>
              <a:rPr lang="en-US" dirty="0" smtClean="0"/>
              <a:t>What functionality is available at the Alternate Site?  Does it have full telecommunication capabilities?</a:t>
            </a:r>
          </a:p>
          <a:p>
            <a:pPr marL="690562" lvl="1" indent="-342900">
              <a:buFont typeface="+mj-lt"/>
              <a:buAutoNum type="alphaLcParenR"/>
            </a:pPr>
            <a:r>
              <a:rPr lang="en-US" dirty="0" smtClean="0"/>
              <a:t>What kinds of logistical arrangements might be needed if staff need to stay at the site for an extended period?</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913" y="0"/>
            <a:ext cx="7837487" cy="1050925"/>
          </a:xfrm>
        </p:spPr>
        <p:txBody>
          <a:bodyPr/>
          <a:lstStyle/>
          <a:p>
            <a:r>
              <a:rPr lang="en-US" sz="3600" dirty="0" smtClean="0">
                <a:solidFill>
                  <a:srgbClr val="002F80"/>
                </a:solidFill>
              </a:rPr>
              <a:t>Post-Storm Discussion Questions (cont.)</a:t>
            </a:r>
            <a:endParaRPr lang="en-US" sz="3600" dirty="0"/>
          </a:p>
        </p:txBody>
      </p:sp>
      <p:sp>
        <p:nvSpPr>
          <p:cNvPr id="3" name="Content Placeholder 2"/>
          <p:cNvSpPr>
            <a:spLocks noGrp="1"/>
          </p:cNvSpPr>
          <p:nvPr>
            <p:ph idx="1"/>
          </p:nvPr>
        </p:nvSpPr>
        <p:spPr/>
        <p:txBody>
          <a:bodyPr/>
          <a:lstStyle/>
          <a:p>
            <a:pPr marL="457200" lvl="0" indent="-457200">
              <a:buNone/>
            </a:pPr>
            <a:r>
              <a:rPr lang="en-US" sz="2000" dirty="0" smtClean="0">
                <a:solidFill>
                  <a:schemeClr val="tx1">
                    <a:lumMod val="75000"/>
                  </a:schemeClr>
                </a:solidFill>
              </a:rPr>
              <a:t>11.</a:t>
            </a:r>
            <a:r>
              <a:rPr lang="en-US" sz="2000" dirty="0" smtClean="0"/>
              <a:t>	Does your company carry business interruption insurance?</a:t>
            </a:r>
          </a:p>
          <a:p>
            <a:pPr marL="457200" lvl="0" indent="-457200">
              <a:buNone/>
            </a:pPr>
            <a:r>
              <a:rPr lang="en-US" sz="2000" dirty="0" smtClean="0">
                <a:solidFill>
                  <a:schemeClr val="tx1">
                    <a:lumMod val="75000"/>
                  </a:schemeClr>
                </a:solidFill>
              </a:rPr>
              <a:t>12.</a:t>
            </a:r>
            <a:r>
              <a:rPr lang="en-US" sz="2000" dirty="0" smtClean="0"/>
              <a:t>	Are policies in place to provide flexibility to employees, such as policies for working alternate schedules and/or </a:t>
            </a:r>
            <a:r>
              <a:rPr lang="en-US" sz="2000" dirty="0" err="1" smtClean="0"/>
              <a:t>teleworking</a:t>
            </a:r>
            <a:r>
              <a:rPr lang="en-US" sz="2000" dirty="0" smtClean="0"/>
              <a:t>?</a:t>
            </a:r>
          </a:p>
          <a:p>
            <a:pPr marL="457200" lvl="0" indent="-457200">
              <a:buNone/>
            </a:pPr>
            <a:r>
              <a:rPr lang="en-US" sz="2000" dirty="0" smtClean="0">
                <a:solidFill>
                  <a:schemeClr val="tx1">
                    <a:lumMod val="75000"/>
                  </a:schemeClr>
                </a:solidFill>
              </a:rPr>
              <a:t>13.</a:t>
            </a:r>
            <a:r>
              <a:rPr lang="en-US" sz="2000" dirty="0" smtClean="0"/>
              <a:t>	How will you restore disrupted services?</a:t>
            </a:r>
          </a:p>
          <a:p>
            <a:pPr marL="457200" lvl="0" indent="-457200">
              <a:buNone/>
            </a:pPr>
            <a:r>
              <a:rPr lang="en-US" sz="2000" dirty="0" smtClean="0">
                <a:solidFill>
                  <a:schemeClr val="tx1">
                    <a:lumMod val="75000"/>
                  </a:schemeClr>
                </a:solidFill>
              </a:rPr>
              <a:t>14.	</a:t>
            </a:r>
            <a:r>
              <a:rPr lang="en-US" sz="2000" dirty="0" smtClean="0"/>
              <a:t>What would be your business’ short term prospects in the face of this kind of disaster?  What kinds of strategies might be needed in order to improve your resilience?</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3: Hurricane</a:t>
            </a:r>
            <a:endParaRPr lang="en-US" sz="3600" dirty="0"/>
          </a:p>
        </p:txBody>
      </p:sp>
      <p:sp>
        <p:nvSpPr>
          <p:cNvPr id="3" name="Content Placeholder 2"/>
          <p:cNvSpPr>
            <a:spLocks noGrp="1"/>
          </p:cNvSpPr>
          <p:nvPr>
            <p:ph idx="1"/>
          </p:nvPr>
        </p:nvSpPr>
        <p:spPr>
          <a:xfrm>
            <a:off x="457200" y="1371600"/>
            <a:ext cx="5562600" cy="4525963"/>
          </a:xfrm>
        </p:spPr>
        <p:txBody>
          <a:bodyPr/>
          <a:lstStyle/>
          <a:p>
            <a:pPr>
              <a:buNone/>
            </a:pPr>
            <a:r>
              <a:rPr lang="en-US" sz="2000" b="1" dirty="0" smtClean="0"/>
              <a:t>Tropical Depression 6</a:t>
            </a:r>
            <a:br>
              <a:rPr lang="en-US" sz="2000" b="1" dirty="0" smtClean="0"/>
            </a:br>
            <a:r>
              <a:rPr lang="en-US" sz="2000" b="1" dirty="0" smtClean="0">
                <a:solidFill>
                  <a:schemeClr val="tx2"/>
                </a:solidFill>
              </a:rPr>
              <a:t>Date </a:t>
            </a:r>
            <a:r>
              <a:rPr lang="en-US" sz="2000" b="1" dirty="0" smtClean="0"/>
              <a:t>-8; 9:00 a.m.</a:t>
            </a:r>
            <a:endParaRPr lang="en-US" sz="2000" dirty="0" smtClean="0"/>
          </a:p>
          <a:p>
            <a:pPr lvl="0"/>
            <a:r>
              <a:rPr lang="en-US" sz="2000" dirty="0" smtClean="0"/>
              <a:t>The National Hurricane Center (NHC) is tracking Tropical Depression 6, currently at 15 degrees north latitude, 55 degrees west longitude in the mid-Atlantic.</a:t>
            </a:r>
          </a:p>
          <a:p>
            <a:pPr>
              <a:buNone/>
            </a:pPr>
            <a:r>
              <a:rPr lang="en-US" sz="2000" b="1" dirty="0" smtClean="0"/>
              <a:t>Hurricane Omni</a:t>
            </a:r>
            <a:br>
              <a:rPr lang="en-US" sz="2000" b="1" dirty="0" smtClean="0"/>
            </a:br>
            <a:r>
              <a:rPr lang="en-US" sz="2000" b="1" dirty="0" smtClean="0">
                <a:solidFill>
                  <a:schemeClr val="tx2"/>
                </a:solidFill>
              </a:rPr>
              <a:t>Date</a:t>
            </a:r>
            <a:r>
              <a:rPr lang="en-US" sz="2000" b="1" dirty="0" smtClean="0"/>
              <a:t> -6; 11:45 a.m.</a:t>
            </a:r>
            <a:endParaRPr lang="en-US" sz="2000" dirty="0" smtClean="0"/>
          </a:p>
          <a:p>
            <a:pPr lvl="0"/>
            <a:r>
              <a:rPr lang="en-US" sz="2000" dirty="0" smtClean="0"/>
              <a:t>Tropical Depression 6 is upgraded to Tropical Storm Omni, then to Hurricane Omni.</a:t>
            </a:r>
          </a:p>
          <a:p>
            <a:pPr lvl="0"/>
            <a:r>
              <a:rPr lang="en-US" sz="2000" dirty="0" smtClean="0"/>
              <a:t>It is currently a category 2, with winds at 100 mph and gusts in excess of 125 mph.</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38</a:t>
            </a:fld>
            <a:endParaRPr lang="en-US" dirty="0"/>
          </a:p>
        </p:txBody>
      </p:sp>
      <p:pic>
        <p:nvPicPr>
          <p:cNvPr id="5" name="Picture 4" descr="cid:image005.jpg@01CD2176.E35A5CE0"/>
          <p:cNvPicPr/>
          <p:nvPr/>
        </p:nvPicPr>
        <p:blipFill>
          <a:blip r:embed="rId2" r:link="rId3" cstate="print"/>
          <a:srcRect/>
          <a:stretch>
            <a:fillRect/>
          </a:stretch>
        </p:blipFill>
        <p:spPr bwMode="auto">
          <a:xfrm>
            <a:off x="5715000" y="1905000"/>
            <a:ext cx="3009900" cy="2209800"/>
          </a:xfrm>
          <a:prstGeom prst="rect">
            <a:avLst/>
          </a:prstGeom>
          <a:noFill/>
          <a:ln w="9525">
            <a:noFill/>
            <a:miter lim="800000"/>
            <a:headEnd/>
            <a:tailEnd/>
          </a:ln>
        </p:spPr>
      </p:pic>
      <p:sp>
        <p:nvSpPr>
          <p:cNvPr id="6" name="TextBox 5"/>
          <p:cNvSpPr txBox="1"/>
          <p:nvPr/>
        </p:nvSpPr>
        <p:spPr>
          <a:xfrm>
            <a:off x="5791200" y="4191000"/>
            <a:ext cx="3048000" cy="246221"/>
          </a:xfrm>
          <a:prstGeom prst="rect">
            <a:avLst/>
          </a:prstGeom>
          <a:noFill/>
        </p:spPr>
        <p:txBody>
          <a:bodyPr wrap="square" rtlCol="0">
            <a:spAutoFit/>
          </a:bodyPr>
          <a:lstStyle/>
          <a:p>
            <a:pPr algn="ctr"/>
            <a:r>
              <a:rPr lang="en-US" sz="1000" dirty="0" smtClean="0">
                <a:solidFill>
                  <a:srgbClr val="333333"/>
                </a:solidFill>
              </a:rPr>
              <a:t>Figure 5. Hurricane (DHS photo)</a:t>
            </a:r>
            <a:endParaRPr lang="en-US" sz="1000" dirty="0">
              <a:solidFill>
                <a:srgbClr val="333333"/>
              </a:solidFill>
            </a:endParaRPr>
          </a:p>
        </p:txBody>
      </p:sp>
      <p:sp>
        <p:nvSpPr>
          <p:cNvPr id="7372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Figure 5. Hurricane (DHS photo)</a:t>
            </a:r>
            <a:endParaRPr kumimoji="0" lang="en-US" sz="1800" b="0" i="0" u="none" strike="noStrike" cap="none" normalizeH="0" baseline="0" smtClean="0">
              <a:ln>
                <a:noFill/>
              </a:ln>
              <a:solidFill>
                <a:schemeClr val="tx1"/>
              </a:solidFill>
              <a:effectLst/>
              <a:latin typeface="Arial" pitchFamily="34" charset="0"/>
            </a:endParaRPr>
          </a:p>
        </p:txBody>
      </p:sp>
      <p:sp>
        <p:nvSpPr>
          <p:cNvPr id="73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Figure 5. Hurricane (DHS photo)</a:t>
            </a:r>
            <a:endParaRPr kumimoji="0" lang="en-US" sz="1800" b="0" i="0" u="none" strike="noStrike" cap="none" normalizeH="0" baseline="0" smtClean="0">
              <a:ln>
                <a:noFill/>
              </a:ln>
              <a:solidFill>
                <a:schemeClr val="tx1"/>
              </a:solidFill>
              <a:effectLst/>
              <a:latin typeface="Arial" pitchFamily="34" charset="0"/>
            </a:endParaRPr>
          </a:p>
        </p:txBody>
      </p:sp>
      <p:sp>
        <p:nvSpPr>
          <p:cNvPr id="7373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Figure 5. Hurricane (DHS photo)</a:t>
            </a:r>
            <a:endParaRPr kumimoji="0" lang="en-US" sz="1800" b="0" i="0" u="none" strike="noStrike" cap="none" normalizeH="0" baseline="0" smtClean="0">
              <a:ln>
                <a:noFill/>
              </a:ln>
              <a:solidFill>
                <a:schemeClr val="tx1"/>
              </a:solidFill>
              <a:effectLst/>
              <a:latin typeface="Arial" pitchFamily="34" charset="0"/>
            </a:endParaRPr>
          </a:p>
        </p:txBody>
      </p:sp>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Figure 5. Hurricane (DHS photo)</a:t>
            </a:r>
            <a:endParaRPr kumimoji="0" lang="en-US" sz="1800" b="0" i="0" u="none" strike="noStrike" cap="none" normalizeH="0" baseline="0" smtClean="0">
              <a:ln>
                <a:noFill/>
              </a:ln>
              <a:solidFill>
                <a:schemeClr val="tx1"/>
              </a:solidFill>
              <a:effectLst/>
              <a:latin typeface="Arial" pitchFamily="34" charset="0"/>
            </a:endParaRPr>
          </a:p>
        </p:txBody>
      </p:sp>
      <p:sp>
        <p:nvSpPr>
          <p:cNvPr id="737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Figure 5. Hurricane (DHS photo)</a:t>
            </a:r>
            <a:endParaRPr kumimoji="0" lang="en-US" sz="1800" b="0" i="0" u="none" strike="noStrike" cap="none" normalizeH="0" baseline="0" smtClean="0">
              <a:ln>
                <a:noFill/>
              </a:ln>
              <a:solidFill>
                <a:schemeClr val="tx1"/>
              </a:solidFill>
              <a:effectLst/>
              <a:latin typeface="Arial" pitchFamily="34" charset="0"/>
            </a:endParaRPr>
          </a:p>
        </p:txBody>
      </p:sp>
      <p:sp>
        <p:nvSpPr>
          <p:cNvPr id="737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Figure 5. Hurricane (DHS photo)</a:t>
            </a: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3: Hurricane (cont.)</a:t>
            </a:r>
            <a:endParaRPr lang="en-US" sz="3600" dirty="0"/>
          </a:p>
        </p:txBody>
      </p:sp>
      <p:sp>
        <p:nvSpPr>
          <p:cNvPr id="3" name="Content Placeholder 2"/>
          <p:cNvSpPr>
            <a:spLocks noGrp="1"/>
          </p:cNvSpPr>
          <p:nvPr>
            <p:ph idx="1"/>
          </p:nvPr>
        </p:nvSpPr>
        <p:spPr>
          <a:xfrm>
            <a:off x="457200" y="1371600"/>
            <a:ext cx="8686800" cy="4525963"/>
          </a:xfrm>
        </p:spPr>
        <p:txBody>
          <a:bodyPr/>
          <a:lstStyle/>
          <a:p>
            <a:pPr>
              <a:buNone/>
            </a:pPr>
            <a:r>
              <a:rPr lang="en-US" sz="2000" b="1" dirty="0" smtClean="0"/>
              <a:t>Omni Upgraded</a:t>
            </a:r>
            <a:br>
              <a:rPr lang="en-US" sz="2000" b="1" dirty="0" smtClean="0"/>
            </a:br>
            <a:r>
              <a:rPr lang="en-US" sz="2000" b="1" dirty="0" smtClean="0">
                <a:solidFill>
                  <a:schemeClr val="tx2"/>
                </a:solidFill>
              </a:rPr>
              <a:t>Date</a:t>
            </a:r>
            <a:r>
              <a:rPr lang="en-US" sz="2000" b="1" dirty="0" smtClean="0"/>
              <a:t> -4; 1:25 p.m.</a:t>
            </a:r>
            <a:endParaRPr lang="en-US" sz="2000" dirty="0" smtClean="0"/>
          </a:p>
          <a:p>
            <a:pPr lvl="0"/>
            <a:r>
              <a:rPr lang="en-US" sz="2000" dirty="0" smtClean="0"/>
              <a:t>Omni is upgraded to a category 3 hurricane with sustained winds above 125 mph and gusts at 140 mph.</a:t>
            </a:r>
          </a:p>
          <a:p>
            <a:pPr>
              <a:buNone/>
            </a:pPr>
            <a:r>
              <a:rPr lang="en-US" sz="2000" b="1" dirty="0" smtClean="0"/>
              <a:t>Path Shifts</a:t>
            </a:r>
            <a:br>
              <a:rPr lang="en-US" sz="2000" b="1" dirty="0" smtClean="0"/>
            </a:br>
            <a:r>
              <a:rPr lang="en-US" sz="2000" b="1" dirty="0" smtClean="0">
                <a:solidFill>
                  <a:schemeClr val="tx2"/>
                </a:solidFill>
              </a:rPr>
              <a:t>Date</a:t>
            </a:r>
            <a:r>
              <a:rPr lang="en-US" sz="2000" b="1" dirty="0" smtClean="0"/>
              <a:t> -2; 3:45 p.m.</a:t>
            </a:r>
            <a:endParaRPr lang="en-US" sz="2000" dirty="0" smtClean="0"/>
          </a:p>
          <a:p>
            <a:pPr lvl="0"/>
            <a:r>
              <a:rPr lang="en-US" sz="2000" dirty="0" smtClean="0"/>
              <a:t>Omni turns north. Its eye is now located approximately 120 nautical miles (nm) east of </a:t>
            </a:r>
            <a:r>
              <a:rPr lang="en-US" sz="2000" dirty="0" smtClean="0">
                <a:solidFill>
                  <a:schemeClr val="tx2"/>
                </a:solidFill>
              </a:rPr>
              <a:t>[insert your city/county and State], </a:t>
            </a:r>
            <a:r>
              <a:rPr lang="en-US" sz="2000" dirty="0" smtClean="0"/>
              <a:t>with a storm diameter of 450 miles. </a:t>
            </a:r>
          </a:p>
          <a:p>
            <a:pPr lvl="0"/>
            <a:r>
              <a:rPr lang="en-US" sz="2000" dirty="0" smtClean="0"/>
              <a:t>Hurricane-force winds extend to 95 nm from the eye. The storm travels at a speed of 15 mph with maximum sustained winds approaching 155 mph.</a:t>
            </a:r>
          </a:p>
          <a:p>
            <a:pPr lvl="0"/>
            <a:r>
              <a:rPr lang="en-US" sz="2000" dirty="0" smtClean="0"/>
              <a:t>High winds and rain squalls lash the coast.</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Welcome and Introductions</a:t>
            </a:r>
            <a:endParaRPr lang="en-US" sz="3600" dirty="0">
              <a:solidFill>
                <a:srgbClr val="002F80"/>
              </a:solidFill>
            </a:endParaRPr>
          </a:p>
        </p:txBody>
      </p:sp>
      <p:sp>
        <p:nvSpPr>
          <p:cNvPr id="3" name="Content Placeholder 2"/>
          <p:cNvSpPr>
            <a:spLocks noGrp="1"/>
          </p:cNvSpPr>
          <p:nvPr>
            <p:ph idx="1"/>
          </p:nvPr>
        </p:nvSpPr>
        <p:spPr/>
        <p:txBody>
          <a:bodyPr/>
          <a:lstStyle/>
          <a:p>
            <a:pPr marL="231775" indent="-231775">
              <a:lnSpc>
                <a:spcPct val="125000"/>
              </a:lnSpc>
              <a:tabLst>
                <a:tab pos="231775" algn="l"/>
              </a:tabLst>
            </a:pPr>
            <a:r>
              <a:rPr lang="en-US" sz="2000" dirty="0" smtClean="0">
                <a:solidFill>
                  <a:srgbClr val="1C1C1C"/>
                </a:solidFill>
                <a:cs typeface="Times New Roman" pitchFamily="18" charset="0"/>
              </a:rPr>
              <a:t>Please state your name and organization.</a:t>
            </a:r>
          </a:p>
          <a:p>
            <a:pPr marL="231775" indent="-231775">
              <a:lnSpc>
                <a:spcPct val="125000"/>
              </a:lnSpc>
              <a:tabLst>
                <a:tab pos="231775" algn="l"/>
              </a:tabLst>
            </a:pPr>
            <a:r>
              <a:rPr lang="en-US" sz="2000" dirty="0" smtClean="0">
                <a:solidFill>
                  <a:srgbClr val="1C1C1C"/>
                </a:solidFill>
                <a:cs typeface="Times New Roman" pitchFamily="18" charset="0"/>
              </a:rPr>
              <a:t>Please restate your name and organization when speaking.</a:t>
            </a:r>
          </a:p>
          <a:p>
            <a:pPr>
              <a:buNone/>
            </a:pPr>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3: Hurricane (cont.)</a:t>
            </a:r>
            <a:endParaRPr lang="en-US" sz="3600" dirty="0"/>
          </a:p>
        </p:txBody>
      </p:sp>
      <p:sp>
        <p:nvSpPr>
          <p:cNvPr id="3" name="Content Placeholder 2"/>
          <p:cNvSpPr>
            <a:spLocks noGrp="1"/>
          </p:cNvSpPr>
          <p:nvPr>
            <p:ph idx="1"/>
          </p:nvPr>
        </p:nvSpPr>
        <p:spPr/>
        <p:txBody>
          <a:bodyPr/>
          <a:lstStyle/>
          <a:p>
            <a:pPr>
              <a:buNone/>
            </a:pPr>
            <a:r>
              <a:rPr lang="en-US" sz="2000" b="1" dirty="0" smtClean="0"/>
              <a:t>Landfall Predicted</a:t>
            </a:r>
            <a:br>
              <a:rPr lang="en-US" sz="2000" b="1" dirty="0" smtClean="0"/>
            </a:br>
            <a:r>
              <a:rPr lang="en-US" sz="2000" b="1" dirty="0" smtClean="0"/>
              <a:t>[</a:t>
            </a:r>
            <a:r>
              <a:rPr lang="en-US" sz="2000" b="1" dirty="0" smtClean="0">
                <a:solidFill>
                  <a:schemeClr val="tx2"/>
                </a:solidFill>
              </a:rPr>
              <a:t>Date</a:t>
            </a:r>
            <a:r>
              <a:rPr lang="en-US" sz="2000" b="1" dirty="0" smtClean="0"/>
              <a:t> -2; 10:15 a.m.]</a:t>
            </a:r>
            <a:endParaRPr lang="en-US" sz="2000" dirty="0" smtClean="0"/>
          </a:p>
          <a:p>
            <a:pPr lvl="0"/>
            <a:r>
              <a:rPr lang="en-US" sz="2000" dirty="0" smtClean="0"/>
              <a:t>The storm system has settled on a northwesterly track at 15 mph.</a:t>
            </a:r>
          </a:p>
          <a:p>
            <a:pPr lvl="0"/>
            <a:r>
              <a:rPr lang="en-US" sz="2000" dirty="0" smtClean="0"/>
              <a:t>The NHC predicts potential landfall near </a:t>
            </a:r>
            <a:r>
              <a:rPr lang="en-US" sz="2000" dirty="0" smtClean="0">
                <a:solidFill>
                  <a:schemeClr val="tx2"/>
                </a:solidFill>
              </a:rPr>
              <a:t>[insert your city/county and State]</a:t>
            </a:r>
            <a:r>
              <a:rPr lang="en-US" sz="2000" dirty="0" smtClean="0"/>
              <a:t>, within the next 36 hours.</a:t>
            </a:r>
          </a:p>
          <a:p>
            <a:pPr lvl="0"/>
            <a:r>
              <a:rPr lang="en-US" sz="2000" dirty="0" smtClean="0"/>
              <a:t>Hurricane warnings have been issued for coastal areas.  Extensive damage is predicted.  </a:t>
            </a:r>
          </a:p>
          <a:p>
            <a:pPr lvl="0"/>
            <a:r>
              <a:rPr lang="en-US" sz="2000" dirty="0" smtClean="0"/>
              <a:t>Massive evacuation within 5 to 10 miles of the shoreline could be required.  Airline service in the area is suspended due to weather conditions.</a:t>
            </a:r>
          </a:p>
          <a:p>
            <a:pPr lvl="0"/>
            <a:r>
              <a:rPr lang="en-US" sz="2000" dirty="0" smtClean="0"/>
              <a:t>Surge, winds, and heavy rains are experienced for hundreds of miles along the coast.</a:t>
            </a:r>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3: Hurricane (cont.)</a:t>
            </a:r>
            <a:endParaRPr lang="en-US" sz="3600" dirty="0"/>
          </a:p>
        </p:txBody>
      </p:sp>
      <p:sp>
        <p:nvSpPr>
          <p:cNvPr id="3" name="Content Placeholder 2"/>
          <p:cNvSpPr>
            <a:spLocks noGrp="1"/>
          </p:cNvSpPr>
          <p:nvPr>
            <p:ph idx="1"/>
          </p:nvPr>
        </p:nvSpPr>
        <p:spPr/>
        <p:txBody>
          <a:bodyPr/>
          <a:lstStyle/>
          <a:p>
            <a:pPr>
              <a:buNone/>
            </a:pPr>
            <a:r>
              <a:rPr lang="en-US" sz="2000" b="1" dirty="0" smtClean="0"/>
              <a:t>Landfall</a:t>
            </a:r>
            <a:br>
              <a:rPr lang="en-US" sz="2000" b="1" dirty="0" smtClean="0"/>
            </a:br>
            <a:r>
              <a:rPr lang="en-US" sz="2000" b="1" dirty="0" smtClean="0">
                <a:solidFill>
                  <a:schemeClr val="tx2"/>
                </a:solidFill>
              </a:rPr>
              <a:t>Month Day</a:t>
            </a:r>
            <a:r>
              <a:rPr lang="en-US" sz="2000" b="1" dirty="0" smtClean="0"/>
              <a:t>; 11:45 a.m.</a:t>
            </a:r>
            <a:endParaRPr lang="en-US" sz="2000" dirty="0" smtClean="0"/>
          </a:p>
          <a:p>
            <a:pPr lvl="0"/>
            <a:r>
              <a:rPr lang="en-US" sz="2000" dirty="0" smtClean="0"/>
              <a:t>The eye of category 3 Hurricane Omni reaches </a:t>
            </a:r>
            <a:r>
              <a:rPr lang="en-US" sz="2000" dirty="0" smtClean="0">
                <a:solidFill>
                  <a:schemeClr val="tx2"/>
                </a:solidFill>
              </a:rPr>
              <a:t>[insert your city/county and State].</a:t>
            </a:r>
          </a:p>
          <a:p>
            <a:pPr lvl="0"/>
            <a:r>
              <a:rPr lang="en-US" sz="2000" dirty="0" smtClean="0"/>
              <a:t>Omni’s eye is 15 nm in diameter, with hurricane-force winds 120 nm from the center and tropical-storm-force winds up to 200 nm.</a:t>
            </a:r>
          </a:p>
          <a:p>
            <a:pPr lvl="0"/>
            <a:r>
              <a:rPr lang="en-US" sz="2000" dirty="0" smtClean="0"/>
              <a:t>Storm surge measures in excess of 25 feet.</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3: Hurricane (cont.)</a:t>
            </a:r>
            <a:endParaRPr lang="en-US" sz="3600" dirty="0"/>
          </a:p>
        </p:txBody>
      </p:sp>
      <p:sp>
        <p:nvSpPr>
          <p:cNvPr id="3" name="Content Placeholder 2"/>
          <p:cNvSpPr>
            <a:spLocks noGrp="1"/>
          </p:cNvSpPr>
          <p:nvPr>
            <p:ph idx="1"/>
          </p:nvPr>
        </p:nvSpPr>
        <p:spPr>
          <a:xfrm>
            <a:off x="304800" y="1371600"/>
            <a:ext cx="5943600" cy="4800600"/>
          </a:xfrm>
        </p:spPr>
        <p:txBody>
          <a:bodyPr/>
          <a:lstStyle/>
          <a:p>
            <a:pPr>
              <a:buNone/>
            </a:pPr>
            <a:r>
              <a:rPr lang="en-US" sz="2000" b="1" dirty="0" smtClean="0"/>
              <a:t>Preliminary Assessments</a:t>
            </a:r>
            <a:br>
              <a:rPr lang="en-US" sz="2000" b="1" dirty="0" smtClean="0"/>
            </a:br>
            <a:r>
              <a:rPr lang="en-US" sz="2000" b="1" dirty="0" smtClean="0">
                <a:solidFill>
                  <a:schemeClr val="tx2"/>
                </a:solidFill>
              </a:rPr>
              <a:t>Month, Day</a:t>
            </a:r>
            <a:r>
              <a:rPr lang="en-US" sz="2000" b="1" dirty="0" smtClean="0"/>
              <a:t>; 4:00 p.m.</a:t>
            </a:r>
            <a:endParaRPr lang="en-US" sz="2000" dirty="0" smtClean="0"/>
          </a:p>
          <a:p>
            <a:pPr lvl="0"/>
            <a:r>
              <a:rPr lang="en-US" sz="2000" dirty="0" smtClean="0"/>
              <a:t>Preliminary assessments of damage are in progress throughout the region as the storm passes and begins to weaken.</a:t>
            </a:r>
          </a:p>
          <a:p>
            <a:pPr lvl="0"/>
            <a:r>
              <a:rPr lang="en-US" sz="2000" dirty="0" smtClean="0"/>
              <a:t>Casualties include persons trapped in congested traffic areas and collapsed structures. </a:t>
            </a:r>
          </a:p>
          <a:p>
            <a:pPr lvl="0"/>
            <a:r>
              <a:rPr lang="en-US" sz="2000" dirty="0" smtClean="0"/>
              <a:t>Many are reported as missing or carried away by storm surge.</a:t>
            </a:r>
          </a:p>
          <a:p>
            <a:pPr lvl="0"/>
            <a:r>
              <a:rPr lang="en-US" sz="2000" dirty="0" smtClean="0"/>
              <a:t>There is structural damage in low-lying areas from storm surge and subsequent water damage across the majority of residential and commercial structures.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42</a:t>
            </a:fld>
            <a:endParaRPr lang="en-US" dirty="0"/>
          </a:p>
        </p:txBody>
      </p:sp>
      <p:pic>
        <p:nvPicPr>
          <p:cNvPr id="8" name="Picture 7" descr="cid:image006.jpg@01CD2176.E35A5CE0"/>
          <p:cNvPicPr/>
          <p:nvPr/>
        </p:nvPicPr>
        <p:blipFill>
          <a:blip r:embed="rId2" r:link="rId3" cstate="print"/>
          <a:srcRect/>
          <a:stretch>
            <a:fillRect/>
          </a:stretch>
        </p:blipFill>
        <p:spPr bwMode="auto">
          <a:xfrm>
            <a:off x="5943600" y="1143000"/>
            <a:ext cx="2857500" cy="2143125"/>
          </a:xfrm>
          <a:prstGeom prst="rect">
            <a:avLst/>
          </a:prstGeom>
          <a:noFill/>
          <a:ln w="9525">
            <a:noFill/>
            <a:miter lim="800000"/>
            <a:headEnd/>
            <a:tailEnd/>
          </a:ln>
        </p:spPr>
      </p:pic>
      <p:sp>
        <p:nvSpPr>
          <p:cNvPr id="9" name="TextBox 8"/>
          <p:cNvSpPr txBox="1"/>
          <p:nvPr/>
        </p:nvSpPr>
        <p:spPr>
          <a:xfrm>
            <a:off x="6096000" y="3276600"/>
            <a:ext cx="2590800" cy="246221"/>
          </a:xfrm>
          <a:prstGeom prst="rect">
            <a:avLst/>
          </a:prstGeom>
          <a:noFill/>
        </p:spPr>
        <p:txBody>
          <a:bodyPr wrap="square" rtlCol="0">
            <a:spAutoFit/>
          </a:bodyPr>
          <a:lstStyle/>
          <a:p>
            <a:pPr algn="ctr"/>
            <a:r>
              <a:rPr lang="en-US" sz="1000" dirty="0" smtClean="0">
                <a:solidFill>
                  <a:srgbClr val="333333"/>
                </a:solidFill>
              </a:rPr>
              <a:t>Figure 6. Flooded Street (DHS photo)</a:t>
            </a:r>
            <a:endParaRPr lang="en-US" sz="1000" dirty="0">
              <a:solidFill>
                <a:srgbClr val="333333"/>
              </a:solidFill>
            </a:endParaRPr>
          </a:p>
        </p:txBody>
      </p:sp>
      <p:sp>
        <p:nvSpPr>
          <p:cNvPr id="6963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Figure 6. Flooded Street (DHS photo)</a:t>
            </a: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3: Hurricane (cont.)</a:t>
            </a:r>
            <a:endParaRPr lang="en-US" sz="3600" dirty="0"/>
          </a:p>
        </p:txBody>
      </p:sp>
      <p:sp>
        <p:nvSpPr>
          <p:cNvPr id="3" name="Content Placeholder 2"/>
          <p:cNvSpPr>
            <a:spLocks noGrp="1"/>
          </p:cNvSpPr>
          <p:nvPr>
            <p:ph idx="1"/>
          </p:nvPr>
        </p:nvSpPr>
        <p:spPr/>
        <p:txBody>
          <a:bodyPr/>
          <a:lstStyle/>
          <a:p>
            <a:pPr>
              <a:buNone/>
            </a:pPr>
            <a:r>
              <a:rPr lang="en-US" sz="2000" b="1" dirty="0" smtClean="0"/>
              <a:t>Preliminary Assessments (cont.)</a:t>
            </a:r>
            <a:br>
              <a:rPr lang="en-US" sz="2000" b="1" dirty="0" smtClean="0"/>
            </a:br>
            <a:r>
              <a:rPr lang="en-US" sz="2000" b="1" dirty="0" smtClean="0">
                <a:solidFill>
                  <a:schemeClr val="tx2"/>
                </a:solidFill>
              </a:rPr>
              <a:t>Month, Day</a:t>
            </a:r>
            <a:r>
              <a:rPr lang="en-US" sz="2000" b="1" dirty="0" smtClean="0"/>
              <a:t>; 4:00 p.m.</a:t>
            </a:r>
            <a:endParaRPr lang="en-US" sz="2000" dirty="0" smtClean="0"/>
          </a:p>
          <a:p>
            <a:r>
              <a:rPr lang="en-US" sz="2000" dirty="0" smtClean="0"/>
              <a:t>There are significant amounts of debris on major roadways, preventing access by response teams.</a:t>
            </a:r>
          </a:p>
          <a:p>
            <a:pPr lvl="0"/>
            <a:r>
              <a:rPr lang="en-US" sz="2000" dirty="0" smtClean="0"/>
              <a:t>Utility </a:t>
            </a:r>
            <a:r>
              <a:rPr lang="en-US" sz="2000" dirty="0" smtClean="0"/>
              <a:t>services are severely degraded: </a:t>
            </a:r>
          </a:p>
          <a:p>
            <a:pPr lvl="1">
              <a:buFont typeface="Arial" pitchFamily="34" charset="0"/>
              <a:buChar char="–"/>
            </a:pPr>
            <a:r>
              <a:rPr lang="en-US" dirty="0" smtClean="0"/>
              <a:t>Power lines, high-voltage pylons, and street-level utility poles damaged by high winds and flying debris.</a:t>
            </a:r>
          </a:p>
          <a:p>
            <a:pPr lvl="1">
              <a:buFont typeface="Arial" pitchFamily="34" charset="0"/>
              <a:buChar char="–"/>
            </a:pPr>
            <a:r>
              <a:rPr lang="en-US" dirty="0" smtClean="0"/>
              <a:t>Water and waste systems are inoperable due to damaged facilities and potentially contaminated source water.  </a:t>
            </a:r>
          </a:p>
          <a:p>
            <a:pPr lvl="0"/>
            <a:r>
              <a:rPr lang="en-US" sz="2000" dirty="0" smtClean="0"/>
              <a:t>Underground tanks of gasoline and diesel fuel at service stations in lower-lying areas release uncontrolled amounts of fuels into floodwaters, and are carried into other areas as water levels subside.</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43</a:t>
            </a:fld>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3: Hurricane (cont.)</a:t>
            </a:r>
            <a:endParaRPr lang="en-US" sz="3600" dirty="0"/>
          </a:p>
        </p:txBody>
      </p:sp>
      <p:sp>
        <p:nvSpPr>
          <p:cNvPr id="3" name="Content Placeholder 2"/>
          <p:cNvSpPr>
            <a:spLocks noGrp="1"/>
          </p:cNvSpPr>
          <p:nvPr>
            <p:ph idx="1"/>
          </p:nvPr>
        </p:nvSpPr>
        <p:spPr/>
        <p:txBody>
          <a:bodyPr/>
          <a:lstStyle/>
          <a:p>
            <a:pPr>
              <a:buNone/>
            </a:pPr>
            <a:r>
              <a:rPr lang="en-US" sz="2000" b="1" dirty="0" smtClean="0"/>
              <a:t>Infrastructure Damage</a:t>
            </a:r>
            <a:br>
              <a:rPr lang="en-US" sz="2000" b="1" dirty="0" smtClean="0"/>
            </a:br>
            <a:r>
              <a:rPr lang="en-US" sz="2000" b="1" dirty="0" smtClean="0">
                <a:solidFill>
                  <a:schemeClr val="tx2"/>
                </a:solidFill>
              </a:rPr>
              <a:t>Date</a:t>
            </a:r>
            <a:r>
              <a:rPr lang="en-US" sz="2000" b="1" dirty="0" smtClean="0"/>
              <a:t> + 2</a:t>
            </a:r>
            <a:endParaRPr lang="en-US" sz="2000" dirty="0" smtClean="0"/>
          </a:p>
          <a:p>
            <a:pPr lvl="0"/>
            <a:r>
              <a:rPr lang="en-US" sz="2000" dirty="0" smtClean="0"/>
              <a:t>It is estimated that approximately 25% of your physical facility has been severely damaged and compromised due to </a:t>
            </a:r>
            <a:r>
              <a:rPr lang="en-US" sz="2000" dirty="0" smtClean="0">
                <a:solidFill>
                  <a:schemeClr val="tx2"/>
                </a:solidFill>
              </a:rPr>
              <a:t>wind/rain/flood</a:t>
            </a:r>
            <a:r>
              <a:rPr lang="en-US" sz="2000" dirty="0" smtClean="0"/>
              <a:t> damage.</a:t>
            </a:r>
          </a:p>
          <a:p>
            <a:pPr lvl="0"/>
            <a:r>
              <a:rPr lang="en-US" sz="2000" dirty="0" smtClean="0"/>
              <a:t>Many businesses have experienced damage to buildings and infrastructure, as well as lost employees and customers. </a:t>
            </a:r>
          </a:p>
          <a:p>
            <a:pPr lvl="0"/>
            <a:r>
              <a:rPr lang="en-US" sz="2000" dirty="0" smtClean="0"/>
              <a:t>All transportation routes are damaged to some degree and have limited use. </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44</a:t>
            </a:fld>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3: Hurricane (cont.)</a:t>
            </a:r>
            <a:endParaRPr lang="en-US" sz="3600" dirty="0"/>
          </a:p>
        </p:txBody>
      </p:sp>
      <p:sp>
        <p:nvSpPr>
          <p:cNvPr id="3" name="Content Placeholder 2"/>
          <p:cNvSpPr>
            <a:spLocks noGrp="1"/>
          </p:cNvSpPr>
          <p:nvPr>
            <p:ph idx="1"/>
          </p:nvPr>
        </p:nvSpPr>
        <p:spPr>
          <a:xfrm>
            <a:off x="457200" y="1371600"/>
            <a:ext cx="8458200" cy="4525963"/>
          </a:xfrm>
        </p:spPr>
        <p:txBody>
          <a:bodyPr/>
          <a:lstStyle/>
          <a:p>
            <a:pPr>
              <a:buNone/>
            </a:pPr>
            <a:r>
              <a:rPr lang="en-US" sz="2000" b="1" dirty="0" smtClean="0"/>
              <a:t>Service Gaps</a:t>
            </a:r>
            <a:br>
              <a:rPr lang="en-US" sz="2000" b="1" dirty="0" smtClean="0"/>
            </a:br>
            <a:r>
              <a:rPr lang="en-US" sz="2000" b="1" dirty="0" smtClean="0">
                <a:solidFill>
                  <a:schemeClr val="tx2"/>
                </a:solidFill>
              </a:rPr>
              <a:t>Date</a:t>
            </a:r>
            <a:r>
              <a:rPr lang="en-US" sz="2000" b="1" dirty="0" smtClean="0"/>
              <a:t> + 5</a:t>
            </a:r>
            <a:endParaRPr lang="en-US" sz="2000" dirty="0" smtClean="0"/>
          </a:p>
          <a:p>
            <a:pPr lvl="0"/>
            <a:r>
              <a:rPr lang="en-US" sz="2000" dirty="0" smtClean="0"/>
              <a:t>Service disruptions remain numerous. </a:t>
            </a:r>
          </a:p>
          <a:p>
            <a:pPr lvl="0"/>
            <a:r>
              <a:rPr lang="en-US" sz="2000" dirty="0" smtClean="0"/>
              <a:t>Power is restored to essential areas and systems.</a:t>
            </a:r>
          </a:p>
          <a:p>
            <a:pPr lvl="0"/>
            <a:r>
              <a:rPr lang="en-US" sz="2000" dirty="0" smtClean="0"/>
              <a:t>Most communication failures are addressed, but there are </a:t>
            </a:r>
            <a:r>
              <a:rPr lang="en-US" sz="2000" dirty="0" smtClean="0"/>
              <a:t>“dead spots” </a:t>
            </a:r>
            <a:r>
              <a:rPr lang="en-US" sz="2000" dirty="0" smtClean="0"/>
              <a:t>in areas that need continuous communication capabilities.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45</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3: Hurricane (cont.)</a:t>
            </a:r>
            <a:endParaRPr lang="en-US" sz="3600" dirty="0"/>
          </a:p>
        </p:txBody>
      </p:sp>
      <p:sp>
        <p:nvSpPr>
          <p:cNvPr id="3" name="Content Placeholder 2"/>
          <p:cNvSpPr>
            <a:spLocks noGrp="1"/>
          </p:cNvSpPr>
          <p:nvPr>
            <p:ph idx="1"/>
          </p:nvPr>
        </p:nvSpPr>
        <p:spPr>
          <a:xfrm>
            <a:off x="457200" y="1371600"/>
            <a:ext cx="8458200" cy="4525963"/>
          </a:xfrm>
        </p:spPr>
        <p:txBody>
          <a:bodyPr/>
          <a:lstStyle/>
          <a:p>
            <a:pPr>
              <a:buNone/>
            </a:pPr>
            <a:r>
              <a:rPr lang="en-US" sz="2000" b="1" dirty="0" smtClean="0"/>
              <a:t>Repair Problems</a:t>
            </a:r>
            <a:br>
              <a:rPr lang="en-US" sz="2000" b="1" dirty="0" smtClean="0"/>
            </a:br>
            <a:r>
              <a:rPr lang="en-US" sz="2000" b="1" dirty="0" smtClean="0">
                <a:solidFill>
                  <a:schemeClr val="tx2"/>
                </a:solidFill>
              </a:rPr>
              <a:t>Date</a:t>
            </a:r>
            <a:r>
              <a:rPr lang="en-US" sz="2000" b="1" dirty="0" smtClean="0"/>
              <a:t> + 15</a:t>
            </a:r>
            <a:endParaRPr lang="en-US" sz="2000" dirty="0" smtClean="0"/>
          </a:p>
          <a:p>
            <a:pPr lvl="0"/>
            <a:r>
              <a:rPr lang="en-US" sz="2000" dirty="0" smtClean="0"/>
              <a:t>Hospitals are reporting a significant increase in worker-related injuries and respiratory problems. </a:t>
            </a:r>
          </a:p>
          <a:p>
            <a:pPr lvl="0"/>
            <a:r>
              <a:rPr lang="en-US" sz="2000" dirty="0" smtClean="0"/>
              <a:t>Homes and businesses with roof damage have been patched with tarpaulins by area contractors to expedite return of those facilities to normal use. </a:t>
            </a:r>
          </a:p>
          <a:p>
            <a:pPr lvl="0"/>
            <a:r>
              <a:rPr lang="en-US" sz="2000" dirty="0" smtClean="0"/>
              <a:t>Work-related safety issues arise as workers take shortcuts.</a:t>
            </a:r>
          </a:p>
          <a:p>
            <a:pPr lvl="0"/>
            <a:r>
              <a:rPr lang="en-US" sz="2000" dirty="0" smtClean="0"/>
              <a:t>Mold and mildew pose a health hazard to responders working in damaged buildings.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46</a:t>
            </a:fld>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Pre-Landfall Discussion Questions</a:t>
            </a:r>
            <a:endParaRPr lang="en-US" sz="3600" dirty="0"/>
          </a:p>
        </p:txBody>
      </p:sp>
      <p:sp>
        <p:nvSpPr>
          <p:cNvPr id="3" name="Content Placeholder 2"/>
          <p:cNvSpPr>
            <a:spLocks noGrp="1"/>
          </p:cNvSpPr>
          <p:nvPr>
            <p:ph idx="1"/>
          </p:nvPr>
        </p:nvSpPr>
        <p:spPr>
          <a:xfrm>
            <a:off x="457200" y="1143000"/>
            <a:ext cx="8458200" cy="4754563"/>
          </a:xfrm>
        </p:spPr>
        <p:txBody>
          <a:bodyPr/>
          <a:lstStyle/>
          <a:p>
            <a:pPr>
              <a:buNone/>
            </a:pPr>
            <a:r>
              <a:rPr lang="en-US" sz="2400" i="1" dirty="0" smtClean="0"/>
              <a:t>	</a:t>
            </a:r>
            <a:r>
              <a:rPr lang="en-US" sz="2000" i="1" dirty="0" smtClean="0"/>
              <a:t>Note: Not all questions may be relevant to your organization.</a:t>
            </a:r>
            <a:endParaRPr lang="en-US" sz="2000" dirty="0" smtClean="0"/>
          </a:p>
          <a:p>
            <a:pPr marL="457200" lvl="0" indent="-457200">
              <a:buFont typeface="+mj-lt"/>
              <a:buAutoNum type="arabicPeriod"/>
            </a:pPr>
            <a:r>
              <a:rPr lang="en-US" sz="2000" dirty="0" smtClean="0"/>
              <a:t>In this case, what would your organization do first to prepare for possible landfall?</a:t>
            </a:r>
          </a:p>
          <a:p>
            <a:pPr marL="457200" lvl="0" indent="-457200">
              <a:buFont typeface="+mj-lt"/>
              <a:buAutoNum type="arabicPeriod"/>
            </a:pPr>
            <a:r>
              <a:rPr lang="en-US" sz="2000" dirty="0" smtClean="0"/>
              <a:t>What means of communication will be used to allow the facility and operational elements, components, and/or divisions to remain in contact with one another?</a:t>
            </a:r>
          </a:p>
          <a:p>
            <a:pPr marL="690562" lvl="1" indent="-342900">
              <a:buFont typeface="+mj-lt"/>
              <a:buAutoNum type="alphaLcParenR"/>
            </a:pPr>
            <a:r>
              <a:rPr lang="en-US" dirty="0" smtClean="0"/>
              <a:t>Are alternate and resilient means of communication available?</a:t>
            </a:r>
          </a:p>
          <a:p>
            <a:pPr marL="457200" lvl="0" indent="-457200">
              <a:buFont typeface="+mj-lt"/>
              <a:buAutoNum type="arabicPeriod"/>
            </a:pPr>
            <a:r>
              <a:rPr lang="en-US" sz="2000" dirty="0" smtClean="0"/>
              <a:t>What preparations would you take for a possible long-term power outage?</a:t>
            </a:r>
          </a:p>
          <a:p>
            <a:pPr marL="690562" lvl="1" indent="-342900">
              <a:buFont typeface="+mj-lt"/>
              <a:buAutoNum type="alphaLcParenR"/>
            </a:pPr>
            <a:r>
              <a:rPr lang="en-US" dirty="0" smtClean="0"/>
              <a:t>Does your facility have a backup generator and fuel?  If so, how long is emergency power available?</a:t>
            </a:r>
          </a:p>
          <a:p>
            <a:pPr marL="690562" lvl="1" indent="-342900">
              <a:buFont typeface="+mj-lt"/>
              <a:buAutoNum type="alphaLcParenR"/>
            </a:pPr>
            <a:r>
              <a:rPr lang="en-US" dirty="0" smtClean="0"/>
              <a:t>What kind of arrangement do you have with your fuel supplier?</a:t>
            </a:r>
          </a:p>
          <a:p>
            <a:pPr marL="690562" lvl="1" indent="-342900">
              <a:buFont typeface="+mj-lt"/>
              <a:buAutoNum type="alphaLcParenR"/>
            </a:pPr>
            <a:r>
              <a:rPr lang="en-US" dirty="0" smtClean="0"/>
              <a:t>If you lost power, how would your organization maintain communications?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47</a:t>
            </a:fld>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050925"/>
          </a:xfrm>
        </p:spPr>
        <p:txBody>
          <a:bodyPr/>
          <a:lstStyle/>
          <a:p>
            <a:r>
              <a:rPr lang="en-US" sz="3600" dirty="0" smtClean="0"/>
              <a:t>Pre-Landfall Discussion Questions (cont.)</a:t>
            </a:r>
            <a:endParaRPr lang="en-US" sz="3600" dirty="0"/>
          </a:p>
        </p:txBody>
      </p:sp>
      <p:sp>
        <p:nvSpPr>
          <p:cNvPr id="3" name="Content Placeholder 2"/>
          <p:cNvSpPr>
            <a:spLocks noGrp="1"/>
          </p:cNvSpPr>
          <p:nvPr>
            <p:ph idx="1"/>
          </p:nvPr>
        </p:nvSpPr>
        <p:spPr>
          <a:xfrm>
            <a:off x="457200" y="1371600"/>
            <a:ext cx="8458200" cy="4525963"/>
          </a:xfrm>
        </p:spPr>
        <p:txBody>
          <a:bodyPr/>
          <a:lstStyle/>
          <a:p>
            <a:pPr lvl="0">
              <a:buNone/>
            </a:pPr>
            <a:r>
              <a:rPr lang="en-US" sz="2000" dirty="0" smtClean="0">
                <a:solidFill>
                  <a:schemeClr val="tx1">
                    <a:lumMod val="75000"/>
                  </a:schemeClr>
                </a:solidFill>
              </a:rPr>
              <a:t>4.</a:t>
            </a:r>
            <a:r>
              <a:rPr lang="en-US" sz="2000" dirty="0" smtClean="0"/>
              <a:t> What data is most important to business operations?</a:t>
            </a:r>
          </a:p>
          <a:p>
            <a:pPr marL="690562" lvl="1" indent="-342900">
              <a:buFont typeface="+mj-lt"/>
              <a:buAutoNum type="alphaLcParenR"/>
            </a:pPr>
            <a:r>
              <a:rPr lang="en-US" dirty="0" smtClean="0"/>
              <a:t>Do you store backup data at an Offsite Storage Site?  If so, where is this site located?</a:t>
            </a:r>
          </a:p>
          <a:p>
            <a:pPr lvl="0">
              <a:buNone/>
            </a:pPr>
            <a:r>
              <a:rPr lang="en-US" sz="2000" dirty="0" smtClean="0">
                <a:solidFill>
                  <a:schemeClr val="tx1">
                    <a:lumMod val="75000"/>
                  </a:schemeClr>
                </a:solidFill>
              </a:rPr>
              <a:t>5. </a:t>
            </a:r>
            <a:r>
              <a:rPr lang="en-US" sz="2000" dirty="0" smtClean="0"/>
              <a:t>How much downtime is acceptable without significantly affecting business operations?  Can anything be done to extend this period of time?</a:t>
            </a:r>
          </a:p>
          <a:p>
            <a:pPr lvl="0">
              <a:buNone/>
            </a:pPr>
            <a:r>
              <a:rPr lang="en-US" sz="2000" dirty="0" smtClean="0">
                <a:solidFill>
                  <a:schemeClr val="tx1">
                    <a:lumMod val="75000"/>
                  </a:schemeClr>
                </a:solidFill>
              </a:rPr>
              <a:t>6.</a:t>
            </a:r>
            <a:r>
              <a:rPr lang="en-US" sz="2000" dirty="0" smtClean="0"/>
              <a:t> Once landfall occurs, what would your organization do first?</a:t>
            </a:r>
          </a:p>
          <a:p>
            <a:pPr lvl="0">
              <a:buNone/>
            </a:pPr>
            <a:r>
              <a:rPr lang="en-US" sz="2000" dirty="0" smtClean="0">
                <a:solidFill>
                  <a:schemeClr val="tx1">
                    <a:lumMod val="75000"/>
                  </a:schemeClr>
                </a:solidFill>
              </a:rPr>
              <a:t>7.</a:t>
            </a:r>
            <a:r>
              <a:rPr lang="en-US" sz="2000" dirty="0" smtClean="0"/>
              <a:t> What initial damage assessments, if any, could be conducted at this time?</a:t>
            </a:r>
          </a:p>
          <a:p>
            <a:pPr marL="690562" lvl="1" indent="-342900">
              <a:buFont typeface="+mj-lt"/>
              <a:buAutoNum type="alphaLcParenR"/>
            </a:pPr>
            <a:r>
              <a:rPr lang="en-US" dirty="0" smtClean="0"/>
              <a:t>Who will conduct these assessments, and what roles, responsibilities, and qualifications do these personnel have in conducting these assessments?</a:t>
            </a:r>
          </a:p>
          <a:p>
            <a:pPr marL="690562" lvl="1" indent="-342900">
              <a:buFont typeface="+mj-lt"/>
              <a:buAutoNum type="alphaLcParenR"/>
            </a:pPr>
            <a:r>
              <a:rPr lang="en-US" dirty="0" smtClean="0"/>
              <a:t>Does your Facilities Management/Security Team have any specific rules regarding re-entry into the facility?</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48</a:t>
            </a:fld>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Post-Landfall Discussion Questions</a:t>
            </a:r>
            <a:endParaRPr lang="en-US" sz="3600" dirty="0"/>
          </a:p>
        </p:txBody>
      </p:sp>
      <p:sp>
        <p:nvSpPr>
          <p:cNvPr id="3" name="Content Placeholder 2"/>
          <p:cNvSpPr>
            <a:spLocks noGrp="1"/>
          </p:cNvSpPr>
          <p:nvPr>
            <p:ph idx="1"/>
          </p:nvPr>
        </p:nvSpPr>
        <p:spPr/>
        <p:txBody>
          <a:bodyPr/>
          <a:lstStyle/>
          <a:p>
            <a:pPr lvl="0">
              <a:buNone/>
            </a:pPr>
            <a:r>
              <a:rPr lang="en-US" sz="2000" dirty="0" smtClean="0">
                <a:solidFill>
                  <a:schemeClr val="tx1">
                    <a:lumMod val="75000"/>
                  </a:schemeClr>
                </a:solidFill>
              </a:rPr>
              <a:t>8.</a:t>
            </a:r>
            <a:r>
              <a:rPr lang="en-US" sz="2000" dirty="0" smtClean="0"/>
              <a:t> At what point would the organization declare a disaster?</a:t>
            </a:r>
          </a:p>
          <a:p>
            <a:pPr marL="690562" lvl="1" indent="-342900">
              <a:buFont typeface="+mj-lt"/>
              <a:buAutoNum type="alphaLcParenR"/>
            </a:pPr>
            <a:r>
              <a:rPr lang="en-US" dirty="0" smtClean="0"/>
              <a:t>How would this be done? Who makes this decision?</a:t>
            </a:r>
          </a:p>
          <a:p>
            <a:pPr marL="690562" lvl="1" indent="-342900">
              <a:buFont typeface="+mj-lt"/>
              <a:buAutoNum type="alphaLcParenR"/>
            </a:pPr>
            <a:r>
              <a:rPr lang="en-US" dirty="0" smtClean="0"/>
              <a:t>How would the employees be notified of a disaster declaration and by whom?  What if power is out?</a:t>
            </a:r>
          </a:p>
          <a:p>
            <a:pPr marL="690562" lvl="1" indent="-342900">
              <a:buFont typeface="+mj-lt"/>
              <a:buAutoNum type="alphaLcParenR"/>
            </a:pPr>
            <a:r>
              <a:rPr lang="en-US" dirty="0" smtClean="0"/>
              <a:t>What criteria or conditions determine that your facility/organization cannot continue to operate?</a:t>
            </a:r>
          </a:p>
          <a:p>
            <a:pPr marL="690562" lvl="1" indent="-342900">
              <a:buFont typeface="+mj-lt"/>
              <a:buAutoNum type="alphaLcParenR"/>
            </a:pPr>
            <a:r>
              <a:rPr lang="en-US" dirty="0" smtClean="0"/>
              <a:t>Who makes the decision that operations must be slowed or ceased?</a:t>
            </a:r>
          </a:p>
          <a:p>
            <a:pPr marL="690562" lvl="1" indent="-342900">
              <a:buFont typeface="+mj-lt"/>
              <a:buAutoNum type="alphaLcParenR"/>
            </a:pPr>
            <a:r>
              <a:rPr lang="en-US" dirty="0" smtClean="0"/>
              <a:t>What notifications need to be made if your organization’s operations are slowed or ceased?  How is this information communicated to your customers?</a:t>
            </a:r>
          </a:p>
          <a:p>
            <a:pPr marL="690562" lvl="1" indent="-342900">
              <a:buFont typeface="+mj-lt"/>
              <a:buAutoNum type="alphaLcParenR"/>
            </a:pPr>
            <a:r>
              <a:rPr lang="en-US" dirty="0" smtClean="0"/>
              <a:t>If operations are slowed or ceased, will your employees continue to be paid or do they need to take leave? </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49</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Agenda</a:t>
            </a:r>
            <a:r>
              <a:rPr lang="en-US" dirty="0" smtClean="0"/>
              <a:t> </a:t>
            </a:r>
            <a:r>
              <a:rPr lang="en-US" sz="2000" dirty="0" smtClean="0">
                <a:solidFill>
                  <a:srgbClr val="FF0000"/>
                </a:solidFill>
              </a:rPr>
              <a:t>[make changes as necessary]</a:t>
            </a:r>
            <a:endParaRPr lang="en-US" sz="2000" dirty="0">
              <a:solidFill>
                <a:srgbClr val="FF0000"/>
              </a:solidFill>
            </a:endParaRPr>
          </a:p>
        </p:txBody>
      </p:sp>
      <p:sp>
        <p:nvSpPr>
          <p:cNvPr id="3" name="Content Placeholder 2"/>
          <p:cNvSpPr>
            <a:spLocks noGrp="1"/>
          </p:cNvSpPr>
          <p:nvPr>
            <p:ph idx="1"/>
          </p:nvPr>
        </p:nvSpPr>
        <p:spPr>
          <a:xfrm>
            <a:off x="457200" y="1371600"/>
            <a:ext cx="8077200" cy="4525963"/>
          </a:xfrm>
        </p:spPr>
        <p:txBody>
          <a:bodyPr/>
          <a:lstStyle/>
          <a:p>
            <a:r>
              <a:rPr lang="en-US" sz="2000" dirty="0" smtClean="0"/>
              <a:t>Registration:		8:30 a.m. – 9:00 a.m.</a:t>
            </a:r>
          </a:p>
          <a:p>
            <a:r>
              <a:rPr lang="en-US" sz="2000" dirty="0" smtClean="0"/>
              <a:t>Introduction</a:t>
            </a:r>
            <a:r>
              <a:rPr lang="en-US" sz="2000" dirty="0" smtClean="0"/>
              <a:t>:	</a:t>
            </a:r>
            <a:r>
              <a:rPr lang="en-US" sz="2000" dirty="0" smtClean="0"/>
              <a:t>	9:00 </a:t>
            </a:r>
            <a:r>
              <a:rPr lang="en-US" sz="2000" dirty="0" smtClean="0"/>
              <a:t>a.m. – 9:15 a.m.</a:t>
            </a:r>
          </a:p>
          <a:p>
            <a:r>
              <a:rPr lang="en-US" sz="2000" dirty="0" smtClean="0"/>
              <a:t>Scenario Module 1: 	9:15 a.m. – 10:00 a.m.</a:t>
            </a:r>
          </a:p>
          <a:p>
            <a:r>
              <a:rPr lang="en-US" sz="2000" dirty="0" smtClean="0"/>
              <a:t>Scenario Module 2:	10:00 a.m. – 10:45 a.m.</a:t>
            </a:r>
          </a:p>
          <a:p>
            <a:r>
              <a:rPr lang="en-US" sz="2000" dirty="0" smtClean="0"/>
              <a:t>Break: 		10:45 a.m. – 11:00 a.m.</a:t>
            </a:r>
          </a:p>
          <a:p>
            <a:r>
              <a:rPr lang="en-US" sz="2000" dirty="0" smtClean="0"/>
              <a:t>Scenario Module 3: 	11:00 a.m. – 11:45 a.m.</a:t>
            </a:r>
          </a:p>
          <a:p>
            <a:r>
              <a:rPr lang="en-US" sz="2000" dirty="0" smtClean="0"/>
              <a:t>Hot Wash:		11:45 a.m. – 12:30 p.m.</a:t>
            </a:r>
          </a:p>
          <a:p>
            <a:r>
              <a:rPr lang="en-US" sz="2000" dirty="0" smtClean="0"/>
              <a:t>End: </a:t>
            </a:r>
            <a:r>
              <a:rPr lang="en-US" sz="2000" dirty="0" smtClean="0"/>
              <a:t>		</a:t>
            </a:r>
            <a:r>
              <a:rPr lang="en-US" sz="2000" dirty="0" smtClean="0"/>
              <a:t>	12:30 </a:t>
            </a:r>
            <a:r>
              <a:rPr lang="en-US" sz="2000" dirty="0" smtClean="0"/>
              <a:t>p.m.</a:t>
            </a:r>
          </a:p>
          <a:p>
            <a:endParaRPr lang="en-US" sz="2400"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913" y="0"/>
            <a:ext cx="8142287" cy="1050925"/>
          </a:xfrm>
        </p:spPr>
        <p:txBody>
          <a:bodyPr/>
          <a:lstStyle/>
          <a:p>
            <a:r>
              <a:rPr lang="en-US" sz="3600" dirty="0" smtClean="0"/>
              <a:t>Post-Landfall Discussion Questions (cont.)</a:t>
            </a:r>
            <a:endParaRPr lang="en-US" sz="3600" dirty="0"/>
          </a:p>
        </p:txBody>
      </p:sp>
      <p:sp>
        <p:nvSpPr>
          <p:cNvPr id="3" name="Content Placeholder 2"/>
          <p:cNvSpPr>
            <a:spLocks noGrp="1"/>
          </p:cNvSpPr>
          <p:nvPr>
            <p:ph idx="1"/>
          </p:nvPr>
        </p:nvSpPr>
        <p:spPr>
          <a:xfrm>
            <a:off x="457200" y="1219200"/>
            <a:ext cx="8382000" cy="4678363"/>
          </a:xfrm>
        </p:spPr>
        <p:txBody>
          <a:bodyPr/>
          <a:lstStyle/>
          <a:p>
            <a:pPr lvl="0">
              <a:buNone/>
            </a:pPr>
            <a:r>
              <a:rPr lang="en-US" sz="2000" dirty="0" smtClean="0">
                <a:solidFill>
                  <a:schemeClr val="tx1">
                    <a:lumMod val="75000"/>
                  </a:schemeClr>
                </a:solidFill>
              </a:rPr>
              <a:t>9. </a:t>
            </a:r>
            <a:r>
              <a:rPr lang="en-US" sz="2000" dirty="0" smtClean="0"/>
              <a:t>If your organization operates an EOC, would it be stood up?</a:t>
            </a:r>
          </a:p>
          <a:p>
            <a:pPr marL="690562" lvl="1" indent="-342900">
              <a:buFont typeface="+mj-lt"/>
              <a:buAutoNum type="alphaLcParenR"/>
            </a:pPr>
            <a:r>
              <a:rPr lang="en-US" dirty="0" smtClean="0"/>
              <a:t>How?  Who makes that decision?</a:t>
            </a:r>
          </a:p>
          <a:p>
            <a:pPr marL="690562" lvl="1" indent="-342900">
              <a:buFont typeface="+mj-lt"/>
              <a:buAutoNum type="alphaLcParenR"/>
            </a:pPr>
            <a:r>
              <a:rPr lang="en-US" dirty="0" smtClean="0"/>
              <a:t>Where is it located?  Do the appropriate people know its location?</a:t>
            </a:r>
          </a:p>
          <a:p>
            <a:pPr marL="690562" lvl="1" indent="-342900">
              <a:buFont typeface="+mj-lt"/>
              <a:buAutoNum type="alphaLcParenR"/>
            </a:pPr>
            <a:r>
              <a:rPr lang="en-US" dirty="0" smtClean="0"/>
              <a:t>How would your organization deal with travel restrictions or impassibility?   What if personnel cannot get there?  Are there alternatives?</a:t>
            </a:r>
          </a:p>
          <a:p>
            <a:pPr lvl="0">
              <a:buNone/>
            </a:pPr>
            <a:r>
              <a:rPr lang="en-US" sz="2000" dirty="0" smtClean="0">
                <a:solidFill>
                  <a:schemeClr val="tx1">
                    <a:lumMod val="75000"/>
                  </a:schemeClr>
                </a:solidFill>
              </a:rPr>
              <a:t>10.</a:t>
            </a:r>
            <a:r>
              <a:rPr lang="en-US" sz="2000" dirty="0" smtClean="0"/>
              <a:t> Would you relocate to your Alternate Site?</a:t>
            </a:r>
          </a:p>
          <a:p>
            <a:pPr marL="690562" lvl="1" indent="-342900">
              <a:buFont typeface="+mj-lt"/>
              <a:buAutoNum type="alphaLcParenR"/>
            </a:pPr>
            <a:r>
              <a:rPr lang="en-US" dirty="0" smtClean="0"/>
              <a:t>How would your Alternate Site be activated and by whom?</a:t>
            </a:r>
          </a:p>
          <a:p>
            <a:pPr marL="690562" lvl="1" indent="-342900">
              <a:buFont typeface="+mj-lt"/>
              <a:buAutoNum type="alphaLcParenR"/>
            </a:pPr>
            <a:r>
              <a:rPr lang="en-US" dirty="0" smtClean="0"/>
              <a:t>Where is your Alternate Site located?  How would team members get there?</a:t>
            </a:r>
          </a:p>
          <a:p>
            <a:pPr marL="690562" lvl="1" indent="-342900">
              <a:buFont typeface="+mj-lt"/>
              <a:buAutoNum type="alphaLcParenR"/>
            </a:pPr>
            <a:r>
              <a:rPr lang="en-US" dirty="0" smtClean="0"/>
              <a:t>What functionality is available at the Alternate Site?  Does it have full telecommunication capabilities?</a:t>
            </a:r>
          </a:p>
          <a:p>
            <a:pPr marL="690562" lvl="1" indent="-342900">
              <a:buFont typeface="+mj-lt"/>
              <a:buAutoNum type="alphaLcParenR"/>
            </a:pPr>
            <a:r>
              <a:rPr lang="en-US" dirty="0" smtClean="0"/>
              <a:t>What kinds of logistical arrangements might be needed if staff need to stay at the site for an extended period?</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50</a:t>
            </a:fld>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913" y="0"/>
            <a:ext cx="8142287" cy="1050925"/>
          </a:xfrm>
        </p:spPr>
        <p:txBody>
          <a:bodyPr/>
          <a:lstStyle/>
          <a:p>
            <a:r>
              <a:rPr lang="en-US" sz="3600" dirty="0" smtClean="0"/>
              <a:t>Post-Landfall Discussion Questions (cont.)</a:t>
            </a:r>
            <a:endParaRPr lang="en-US" sz="3600" dirty="0"/>
          </a:p>
        </p:txBody>
      </p:sp>
      <p:sp>
        <p:nvSpPr>
          <p:cNvPr id="3" name="Content Placeholder 2"/>
          <p:cNvSpPr>
            <a:spLocks noGrp="1"/>
          </p:cNvSpPr>
          <p:nvPr>
            <p:ph idx="1"/>
          </p:nvPr>
        </p:nvSpPr>
        <p:spPr>
          <a:xfrm>
            <a:off x="457200" y="1371600"/>
            <a:ext cx="8686800" cy="4525963"/>
          </a:xfrm>
        </p:spPr>
        <p:txBody>
          <a:bodyPr/>
          <a:lstStyle/>
          <a:p>
            <a:pPr marL="457200" lvl="0" indent="-457200">
              <a:buNone/>
            </a:pPr>
            <a:r>
              <a:rPr lang="en-US" sz="2000" dirty="0" smtClean="0">
                <a:solidFill>
                  <a:schemeClr val="tx1">
                    <a:lumMod val="75000"/>
                  </a:schemeClr>
                </a:solidFill>
              </a:rPr>
              <a:t>11.	</a:t>
            </a:r>
            <a:r>
              <a:rPr lang="en-US" sz="2000" dirty="0" smtClean="0"/>
              <a:t>Does your company carry business interruption insurance or flood insurance?</a:t>
            </a:r>
          </a:p>
          <a:p>
            <a:pPr marL="457200" lvl="0" indent="-457200">
              <a:buNone/>
            </a:pPr>
            <a:r>
              <a:rPr lang="en-US" sz="2000" dirty="0" smtClean="0">
                <a:solidFill>
                  <a:schemeClr val="tx1">
                    <a:lumMod val="75000"/>
                  </a:schemeClr>
                </a:solidFill>
              </a:rPr>
              <a:t>12.	</a:t>
            </a:r>
            <a:r>
              <a:rPr lang="en-US" sz="2000" dirty="0" smtClean="0"/>
              <a:t>How long could it take to repair structural and physical damage?</a:t>
            </a:r>
          </a:p>
          <a:p>
            <a:pPr marL="690562" lvl="1" indent="-342900">
              <a:buFont typeface="+mj-lt"/>
              <a:buAutoNum type="alphaLcParenR"/>
            </a:pPr>
            <a:r>
              <a:rPr lang="en-US" dirty="0" smtClean="0"/>
              <a:t>How could this affect your business operations?</a:t>
            </a:r>
          </a:p>
          <a:p>
            <a:pPr marL="457200" lvl="0" indent="-457200">
              <a:buNone/>
            </a:pPr>
            <a:r>
              <a:rPr lang="en-US" sz="2000" dirty="0" smtClean="0">
                <a:solidFill>
                  <a:schemeClr val="tx1">
                    <a:lumMod val="75000"/>
                  </a:schemeClr>
                </a:solidFill>
              </a:rPr>
              <a:t>13.</a:t>
            </a:r>
            <a:r>
              <a:rPr lang="en-US" sz="2000" dirty="0" smtClean="0"/>
              <a:t>	Does HR have strategies in place to assist employees and their families?</a:t>
            </a:r>
          </a:p>
          <a:p>
            <a:pPr marL="457200" indent="-457200">
              <a:buNone/>
            </a:pPr>
            <a:r>
              <a:rPr lang="en-US" sz="2000" dirty="0" smtClean="0">
                <a:solidFill>
                  <a:schemeClr val="tx1">
                    <a:lumMod val="75000"/>
                  </a:schemeClr>
                </a:solidFill>
              </a:rPr>
              <a:t>14.	</a:t>
            </a:r>
            <a:r>
              <a:rPr lang="en-US" sz="2000" dirty="0" smtClean="0"/>
              <a:t>Are policies in place to provide flexibility to displaced employees, such as policies for working alternate schedules and/or </a:t>
            </a:r>
            <a:r>
              <a:rPr lang="en-US" sz="2000" dirty="0" err="1" smtClean="0"/>
              <a:t>teleworking</a:t>
            </a:r>
            <a:r>
              <a:rPr lang="en-US" sz="2000" dirty="0" smtClean="0"/>
              <a:t>?</a:t>
            </a:r>
          </a:p>
          <a:p>
            <a:pPr marL="457200" lvl="0" indent="-457200">
              <a:buNone/>
            </a:pPr>
            <a:r>
              <a:rPr lang="en-US" sz="2000" dirty="0" smtClean="0">
                <a:solidFill>
                  <a:schemeClr val="tx1">
                    <a:lumMod val="75000"/>
                  </a:schemeClr>
                </a:solidFill>
              </a:rPr>
              <a:t>15. </a:t>
            </a:r>
            <a:r>
              <a:rPr lang="en-US" sz="2000" dirty="0" smtClean="0"/>
              <a:t>How will you restore disrupted services?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913" y="0"/>
            <a:ext cx="8066087" cy="1050925"/>
          </a:xfrm>
        </p:spPr>
        <p:txBody>
          <a:bodyPr/>
          <a:lstStyle/>
          <a:p>
            <a:r>
              <a:rPr lang="en-US" sz="3600" dirty="0" smtClean="0"/>
              <a:t>Post-Landfall Discussion Questions (cont.)</a:t>
            </a:r>
            <a:endParaRPr lang="en-US" sz="3600" dirty="0"/>
          </a:p>
        </p:txBody>
      </p:sp>
      <p:sp>
        <p:nvSpPr>
          <p:cNvPr id="3" name="Content Placeholder 2"/>
          <p:cNvSpPr>
            <a:spLocks noGrp="1"/>
          </p:cNvSpPr>
          <p:nvPr>
            <p:ph idx="1"/>
          </p:nvPr>
        </p:nvSpPr>
        <p:spPr/>
        <p:txBody>
          <a:bodyPr/>
          <a:lstStyle/>
          <a:p>
            <a:pPr marL="457200" lvl="0" indent="-457200">
              <a:buNone/>
            </a:pPr>
            <a:r>
              <a:rPr lang="en-US" sz="2000" dirty="0" smtClean="0">
                <a:solidFill>
                  <a:schemeClr val="tx1">
                    <a:lumMod val="75000"/>
                  </a:schemeClr>
                </a:solidFill>
              </a:rPr>
              <a:t>16. </a:t>
            </a:r>
            <a:r>
              <a:rPr lang="en-US" sz="2000" dirty="0" smtClean="0"/>
              <a:t>How will you clean the facility and remove all health and safety hazards?</a:t>
            </a:r>
          </a:p>
          <a:p>
            <a:pPr marL="457200" lvl="0" indent="-457200">
              <a:buNone/>
            </a:pPr>
            <a:r>
              <a:rPr lang="en-US" sz="2000" dirty="0" smtClean="0">
                <a:solidFill>
                  <a:schemeClr val="tx1">
                    <a:lumMod val="75000"/>
                  </a:schemeClr>
                </a:solidFill>
              </a:rPr>
              <a:t>17. </a:t>
            </a:r>
            <a:r>
              <a:rPr lang="en-US" sz="2000" dirty="0" smtClean="0"/>
              <a:t>What would be your business’ long term prospects in the face of this kind of disaster?  What kinds of strategies might be needed in order to improve your resilience?</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52</a:t>
            </a:fld>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4: Blackout</a:t>
            </a:r>
            <a:endParaRPr lang="en-US" sz="3600" dirty="0"/>
          </a:p>
        </p:txBody>
      </p:sp>
      <p:sp>
        <p:nvSpPr>
          <p:cNvPr id="3" name="Content Placeholder 2"/>
          <p:cNvSpPr>
            <a:spLocks noGrp="1"/>
          </p:cNvSpPr>
          <p:nvPr>
            <p:ph idx="1"/>
          </p:nvPr>
        </p:nvSpPr>
        <p:spPr>
          <a:xfrm>
            <a:off x="457200" y="1371600"/>
            <a:ext cx="8153400" cy="4525963"/>
          </a:xfrm>
        </p:spPr>
        <p:txBody>
          <a:bodyPr/>
          <a:lstStyle/>
          <a:p>
            <a:pPr>
              <a:buNone/>
            </a:pPr>
            <a:r>
              <a:rPr lang="en-US" sz="2000" b="1" dirty="0" smtClean="0"/>
              <a:t>Tuesday; 9:00 a.m.</a:t>
            </a:r>
            <a:endParaRPr lang="en-US" sz="2000" dirty="0" smtClean="0"/>
          </a:p>
          <a:p>
            <a:pPr lvl="0"/>
            <a:r>
              <a:rPr lang="en-US" sz="2000" dirty="0" smtClean="0"/>
              <a:t>Temperatures have reached record highs in the region for four straight days.  As a result, people are constantly running their air conditioning which is straining an already over-worked power grid.  Officials have asked local residents to conserve power whenever possible. </a:t>
            </a:r>
          </a:p>
          <a:p>
            <a:pPr>
              <a:buNone/>
            </a:pPr>
            <a:r>
              <a:rPr lang="en-US" sz="2000" b="1" dirty="0" smtClean="0"/>
              <a:t>Wednesday; 2:00 p.m.</a:t>
            </a:r>
            <a:endParaRPr lang="en-US" sz="2000" dirty="0" smtClean="0"/>
          </a:p>
          <a:p>
            <a:pPr lvl="0"/>
            <a:r>
              <a:rPr lang="en-US" sz="2000" dirty="0" smtClean="0"/>
              <a:t>A rolling blackout leaves many neighboring cities and towns in the dark at various times.  The surrounding region is at a standstill.  Local officials are struggling to get emergency information to thousands of people who now have no TV or Internet service.</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53</a:t>
            </a:fld>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4: Blackout (cont.)</a:t>
            </a:r>
            <a:endParaRPr lang="en-US" sz="3600" dirty="0"/>
          </a:p>
        </p:txBody>
      </p:sp>
      <p:sp>
        <p:nvSpPr>
          <p:cNvPr id="3" name="Content Placeholder 2"/>
          <p:cNvSpPr>
            <a:spLocks noGrp="1"/>
          </p:cNvSpPr>
          <p:nvPr>
            <p:ph idx="1"/>
          </p:nvPr>
        </p:nvSpPr>
        <p:spPr>
          <a:xfrm>
            <a:off x="457200" y="1371600"/>
            <a:ext cx="4495800" cy="4525963"/>
          </a:xfrm>
        </p:spPr>
        <p:txBody>
          <a:bodyPr/>
          <a:lstStyle/>
          <a:p>
            <a:pPr>
              <a:buNone/>
            </a:pPr>
            <a:r>
              <a:rPr lang="en-US" sz="2000" b="1" dirty="0" smtClean="0"/>
              <a:t>Wednesday; 2:00 p.m. (cont.)</a:t>
            </a:r>
            <a:endParaRPr lang="en-US" sz="2000" dirty="0" smtClean="0"/>
          </a:p>
          <a:p>
            <a:pPr lvl="0"/>
            <a:r>
              <a:rPr lang="en-US" sz="2000" dirty="0" smtClean="0"/>
              <a:t>So far, the blackouts have not affected your immediate area, but local officials are preparing for the worst and are urging citizens to prepare their homes and businesses for a possible loss of power.</a:t>
            </a:r>
          </a:p>
          <a:p>
            <a:pPr lvl="0"/>
            <a:r>
              <a:rPr lang="en-US" sz="2000" dirty="0" smtClean="0"/>
              <a:t>Your company has not yet been directly affected, but could be very soon.</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54</a:t>
            </a:fld>
            <a:endParaRPr lang="en-US" dirty="0"/>
          </a:p>
        </p:txBody>
      </p:sp>
      <p:pic>
        <p:nvPicPr>
          <p:cNvPr id="5" name="Picture 4" descr="D:\Documents and Settings\alan.patterson\My Documents\My Pictures\Blackout.JPG"/>
          <p:cNvPicPr/>
          <p:nvPr/>
        </p:nvPicPr>
        <p:blipFill>
          <a:blip r:embed="rId2" cstate="print"/>
          <a:srcRect/>
          <a:stretch>
            <a:fillRect/>
          </a:stretch>
        </p:blipFill>
        <p:spPr bwMode="auto">
          <a:xfrm>
            <a:off x="4953000" y="1447800"/>
            <a:ext cx="3686175" cy="2438400"/>
          </a:xfrm>
          <a:prstGeom prst="rect">
            <a:avLst/>
          </a:prstGeom>
          <a:noFill/>
          <a:ln w="9525">
            <a:noFill/>
            <a:miter lim="800000"/>
            <a:headEnd/>
            <a:tailEnd/>
          </a:ln>
        </p:spPr>
      </p:pic>
      <p:sp>
        <p:nvSpPr>
          <p:cNvPr id="6" name="TextBox 5"/>
          <p:cNvSpPr txBox="1"/>
          <p:nvPr/>
        </p:nvSpPr>
        <p:spPr>
          <a:xfrm>
            <a:off x="4953000" y="3886200"/>
            <a:ext cx="3657600" cy="246221"/>
          </a:xfrm>
          <a:prstGeom prst="rect">
            <a:avLst/>
          </a:prstGeom>
          <a:noFill/>
        </p:spPr>
        <p:txBody>
          <a:bodyPr wrap="square" rtlCol="0">
            <a:spAutoFit/>
          </a:bodyPr>
          <a:lstStyle/>
          <a:p>
            <a:pPr algn="ctr"/>
            <a:r>
              <a:rPr lang="en-US" sz="1000" dirty="0" smtClean="0">
                <a:solidFill>
                  <a:srgbClr val="333333"/>
                </a:solidFill>
              </a:rPr>
              <a:t>Figure 7. Blackout (</a:t>
            </a:r>
            <a:r>
              <a:rPr lang="en-US" sz="1000" dirty="0" err="1" smtClean="0">
                <a:solidFill>
                  <a:srgbClr val="333333"/>
                </a:solidFill>
              </a:rPr>
              <a:t>Cavus</a:t>
            </a:r>
            <a:r>
              <a:rPr lang="en-US" sz="1000" dirty="0" smtClean="0">
                <a:solidFill>
                  <a:srgbClr val="333333"/>
                </a:solidFill>
              </a:rPr>
              <a:t> Media LLC )</a:t>
            </a:r>
            <a:endParaRPr lang="en-US" sz="1000" dirty="0">
              <a:solidFill>
                <a:srgbClr val="333333"/>
              </a:solidFill>
            </a:endParaRPr>
          </a:p>
        </p:txBody>
      </p:sp>
      <p:sp>
        <p:nvSpPr>
          <p:cNvPr id="5734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Figure 6. Blackout (Photo Bucket)</a:t>
            </a: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4: Blackout (cont.)</a:t>
            </a:r>
            <a:endParaRPr lang="en-US" sz="3600" dirty="0"/>
          </a:p>
        </p:txBody>
      </p:sp>
      <p:sp>
        <p:nvSpPr>
          <p:cNvPr id="3" name="Content Placeholder 2"/>
          <p:cNvSpPr>
            <a:spLocks noGrp="1"/>
          </p:cNvSpPr>
          <p:nvPr>
            <p:ph idx="1"/>
          </p:nvPr>
        </p:nvSpPr>
        <p:spPr>
          <a:xfrm>
            <a:off x="457200" y="1295400"/>
            <a:ext cx="8458200" cy="4602163"/>
          </a:xfrm>
        </p:spPr>
        <p:txBody>
          <a:bodyPr/>
          <a:lstStyle/>
          <a:p>
            <a:pPr>
              <a:buNone/>
            </a:pPr>
            <a:r>
              <a:rPr lang="en-US" sz="2000" b="1" dirty="0" smtClean="0"/>
              <a:t>Thursday; 10:00 a.m.</a:t>
            </a:r>
            <a:endParaRPr lang="en-US" sz="2000" dirty="0" smtClean="0"/>
          </a:p>
          <a:p>
            <a:pPr lvl="0"/>
            <a:r>
              <a:rPr lang="en-US" sz="2000" dirty="0" smtClean="0"/>
              <a:t>Transportation in the region has been severely impacted.  The regional airport has been shut down, and dozens of outbound and inbound flights have been cancelled, stranding thousands of passengers.  Public transportation operating off the power grid is inoperable.</a:t>
            </a:r>
          </a:p>
          <a:p>
            <a:pPr lvl="0"/>
            <a:r>
              <a:rPr lang="en-US" sz="2000" dirty="0" smtClean="0"/>
              <a:t>Without power, gas stations are unable to pump fuel, leaving motorists and long-haul truckers low on fuel.  Roads and highways are becoming clogged with vehicles stranded due to lack of fuel.</a:t>
            </a:r>
          </a:p>
          <a:p>
            <a:pPr lvl="0"/>
            <a:r>
              <a:rPr lang="en-US" sz="2000" dirty="0" smtClean="0"/>
              <a:t>Cell phone service is spotty at best; providers are struggling to restore service.</a:t>
            </a:r>
          </a:p>
          <a:p>
            <a:pPr lvl="0"/>
            <a:r>
              <a:rPr lang="en-US" sz="2000" dirty="0" smtClean="0"/>
              <a:t>Your facility loses power for the first time. </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55</a:t>
            </a:fld>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Scenario Module 4: Blackout (cont.)</a:t>
            </a:r>
            <a:endParaRPr lang="en-US" sz="3600" dirty="0"/>
          </a:p>
        </p:txBody>
      </p:sp>
      <p:sp>
        <p:nvSpPr>
          <p:cNvPr id="3" name="Content Placeholder 2"/>
          <p:cNvSpPr>
            <a:spLocks noGrp="1"/>
          </p:cNvSpPr>
          <p:nvPr>
            <p:ph idx="1"/>
          </p:nvPr>
        </p:nvSpPr>
        <p:spPr/>
        <p:txBody>
          <a:bodyPr/>
          <a:lstStyle/>
          <a:p>
            <a:pPr>
              <a:buNone/>
            </a:pPr>
            <a:r>
              <a:rPr lang="en-US" sz="2000" b="1" dirty="0" smtClean="0"/>
              <a:t>Friday; 2:00 p.m.</a:t>
            </a:r>
            <a:endParaRPr lang="en-US" sz="2000" dirty="0" smtClean="0"/>
          </a:p>
          <a:p>
            <a:pPr lvl="0"/>
            <a:r>
              <a:rPr lang="en-US" sz="2000" dirty="0" smtClean="0"/>
              <a:t>Authorities begin restoring power on a rolling basis throughout the region.</a:t>
            </a:r>
          </a:p>
          <a:p>
            <a:pPr>
              <a:buNone/>
            </a:pPr>
            <a:r>
              <a:rPr lang="en-US" sz="2000" b="1" dirty="0" smtClean="0"/>
              <a:t>Saturday; 7:30 a.m.</a:t>
            </a:r>
            <a:endParaRPr lang="en-US" sz="2000" dirty="0" smtClean="0"/>
          </a:p>
          <a:p>
            <a:pPr lvl="0"/>
            <a:r>
              <a:rPr lang="en-US" sz="2000" dirty="0" smtClean="0"/>
              <a:t>Your facility has its power restored, as well as phone and Internet capability.</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56</a:t>
            </a:fld>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Pre-Blackout Discussion Questions</a:t>
            </a:r>
            <a:endParaRPr lang="en-US" sz="3600" dirty="0"/>
          </a:p>
        </p:txBody>
      </p:sp>
      <p:sp>
        <p:nvSpPr>
          <p:cNvPr id="3" name="Content Placeholder 2"/>
          <p:cNvSpPr>
            <a:spLocks noGrp="1"/>
          </p:cNvSpPr>
          <p:nvPr>
            <p:ph idx="1"/>
          </p:nvPr>
        </p:nvSpPr>
        <p:spPr>
          <a:xfrm>
            <a:off x="457200" y="1219200"/>
            <a:ext cx="8458200" cy="4525963"/>
          </a:xfrm>
        </p:spPr>
        <p:txBody>
          <a:bodyPr/>
          <a:lstStyle/>
          <a:p>
            <a:pPr>
              <a:buNone/>
            </a:pPr>
            <a:r>
              <a:rPr lang="en-US" sz="2400" i="1" dirty="0" smtClean="0"/>
              <a:t>	</a:t>
            </a:r>
            <a:r>
              <a:rPr lang="en-US" sz="2000" i="1" dirty="0" smtClean="0"/>
              <a:t>Note: Not all questions may be relevant to your organization.</a:t>
            </a:r>
            <a:endParaRPr lang="en-US" sz="2000" dirty="0" smtClean="0"/>
          </a:p>
          <a:p>
            <a:pPr marL="457200" lvl="0" indent="-457200">
              <a:buFont typeface="+mj-lt"/>
              <a:buAutoNum type="arabicPeriod"/>
            </a:pPr>
            <a:r>
              <a:rPr lang="en-US" sz="2000" dirty="0" smtClean="0"/>
              <a:t>In this case, what would your organization do first to prepare for possible blackout?</a:t>
            </a:r>
          </a:p>
          <a:p>
            <a:pPr marL="457200" lvl="0" indent="-457200">
              <a:buFont typeface="+mj-lt"/>
              <a:buAutoNum type="arabicPeriod"/>
            </a:pPr>
            <a:r>
              <a:rPr lang="en-US" sz="2000" dirty="0" smtClean="0"/>
              <a:t>What means of communication will be used to allow the facility and operational elements, components, and/or divisions to remain in contact with one another?</a:t>
            </a:r>
          </a:p>
          <a:p>
            <a:pPr marL="690562" lvl="1" indent="-342900">
              <a:buFont typeface="+mj-lt"/>
              <a:buAutoNum type="alphaLcParenR"/>
            </a:pPr>
            <a:r>
              <a:rPr lang="en-US" dirty="0" smtClean="0"/>
              <a:t>Are alternate and resilient means of communication available?</a:t>
            </a:r>
          </a:p>
          <a:p>
            <a:pPr marL="457200" lvl="0" indent="-457200">
              <a:buNone/>
            </a:pPr>
            <a:r>
              <a:rPr lang="en-US" sz="2000" dirty="0" smtClean="0">
                <a:solidFill>
                  <a:schemeClr val="tx1">
                    <a:lumMod val="65000"/>
                  </a:schemeClr>
                </a:solidFill>
              </a:rPr>
              <a:t>3.</a:t>
            </a:r>
            <a:r>
              <a:rPr lang="en-US" sz="2000" dirty="0" smtClean="0"/>
              <a:t>	What preparations would you take for a possible long-term power outage?</a:t>
            </a:r>
          </a:p>
          <a:p>
            <a:pPr marL="690562" lvl="1" indent="-342900">
              <a:buFont typeface="+mj-lt"/>
              <a:buAutoNum type="alphaLcParenR"/>
            </a:pPr>
            <a:r>
              <a:rPr lang="en-US" dirty="0" smtClean="0"/>
              <a:t>Does your facility have a backup generator and fuel?  If so, how long is emergency power available?</a:t>
            </a:r>
          </a:p>
          <a:p>
            <a:pPr marL="690562" lvl="1" indent="-342900">
              <a:buFont typeface="+mj-lt"/>
              <a:buAutoNum type="alphaLcParenR"/>
            </a:pPr>
            <a:r>
              <a:rPr lang="en-US" dirty="0" smtClean="0"/>
              <a:t>What kind of arrangement do you have with your fuel supplier?</a:t>
            </a:r>
          </a:p>
          <a:p>
            <a:pPr marL="690562" lvl="1" indent="-342900">
              <a:buFont typeface="+mj-lt"/>
              <a:buAutoNum type="alphaLcParenR"/>
            </a:pPr>
            <a:r>
              <a:rPr lang="en-US" dirty="0" smtClean="0"/>
              <a:t>If you lost power, how would your organization maintain communications?</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57</a:t>
            </a:fld>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913" y="0"/>
            <a:ext cx="8066087" cy="1050925"/>
          </a:xfrm>
        </p:spPr>
        <p:txBody>
          <a:bodyPr/>
          <a:lstStyle/>
          <a:p>
            <a:r>
              <a:rPr lang="en-US" sz="3600" dirty="0" smtClean="0"/>
              <a:t>Pre-Blackout Discussion Questions (cont.)</a:t>
            </a:r>
            <a:endParaRPr lang="en-US" sz="3600" dirty="0"/>
          </a:p>
        </p:txBody>
      </p:sp>
      <p:sp>
        <p:nvSpPr>
          <p:cNvPr id="3" name="Content Placeholder 2"/>
          <p:cNvSpPr>
            <a:spLocks noGrp="1"/>
          </p:cNvSpPr>
          <p:nvPr>
            <p:ph idx="1"/>
          </p:nvPr>
        </p:nvSpPr>
        <p:spPr>
          <a:xfrm>
            <a:off x="457200" y="1371600"/>
            <a:ext cx="8382000" cy="4525963"/>
          </a:xfrm>
        </p:spPr>
        <p:txBody>
          <a:bodyPr/>
          <a:lstStyle/>
          <a:p>
            <a:pPr marL="457200" lvl="0" indent="-457200">
              <a:buNone/>
            </a:pPr>
            <a:r>
              <a:rPr lang="en-US" sz="2000" dirty="0" smtClean="0">
                <a:solidFill>
                  <a:schemeClr val="tx1">
                    <a:lumMod val="75000"/>
                  </a:schemeClr>
                </a:solidFill>
              </a:rPr>
              <a:t>4.</a:t>
            </a:r>
            <a:r>
              <a:rPr lang="en-US" sz="2000" dirty="0" smtClean="0"/>
              <a:t>	What data is most important to business operations?</a:t>
            </a:r>
          </a:p>
          <a:p>
            <a:pPr marL="690562" lvl="1" indent="-342900">
              <a:buFont typeface="+mj-lt"/>
              <a:buAutoNum type="alphaLcParenR"/>
            </a:pPr>
            <a:r>
              <a:rPr lang="en-US" dirty="0" smtClean="0"/>
              <a:t>Do you store backup data at an Offsite Storage Site?  If so, where is this site located?</a:t>
            </a:r>
          </a:p>
          <a:p>
            <a:pPr marL="352425" indent="-342900">
              <a:buNone/>
            </a:pPr>
            <a:r>
              <a:rPr lang="en-US" sz="2000" dirty="0" smtClean="0">
                <a:solidFill>
                  <a:srgbClr val="BFBFBF"/>
                </a:solidFill>
              </a:rPr>
              <a:t>5.</a:t>
            </a:r>
            <a:r>
              <a:rPr lang="en-US" sz="2000" dirty="0" smtClean="0">
                <a:solidFill>
                  <a:schemeClr val="tx1">
                    <a:lumMod val="65000"/>
                  </a:schemeClr>
                </a:solidFill>
              </a:rPr>
              <a:t>  </a:t>
            </a:r>
            <a:r>
              <a:rPr lang="en-US" sz="2000" dirty="0" smtClean="0"/>
              <a:t>How much downtime is acceptable without significantly affecting  business operations?  Can anything be done to extend this period of time?</a:t>
            </a:r>
          </a:p>
          <a:p>
            <a:pPr marL="457200" lvl="0" indent="-457200">
              <a:buNone/>
            </a:pPr>
            <a:r>
              <a:rPr lang="en-US" sz="2000" dirty="0" smtClean="0">
                <a:solidFill>
                  <a:schemeClr val="tx1">
                    <a:lumMod val="75000"/>
                  </a:schemeClr>
                </a:solidFill>
              </a:rPr>
              <a:t>6.</a:t>
            </a:r>
            <a:r>
              <a:rPr lang="en-US" sz="2000" dirty="0" smtClean="0"/>
              <a:t>	Once blackout occurred, what would your organization do first?</a:t>
            </a:r>
          </a:p>
          <a:p>
            <a:pPr marL="457200" lvl="0" indent="-457200">
              <a:buNone/>
            </a:pPr>
            <a:r>
              <a:rPr lang="en-US" sz="2000" dirty="0" smtClean="0">
                <a:solidFill>
                  <a:schemeClr val="tx1">
                    <a:lumMod val="75000"/>
                  </a:schemeClr>
                </a:solidFill>
              </a:rPr>
              <a:t>7.</a:t>
            </a:r>
            <a:r>
              <a:rPr lang="en-US" sz="2000" dirty="0" smtClean="0"/>
              <a:t>	What initial damage assessments, if any, could be conducted at this time?</a:t>
            </a:r>
          </a:p>
          <a:p>
            <a:pPr marL="690562" lvl="1" indent="-342900">
              <a:buFont typeface="+mj-lt"/>
              <a:buAutoNum type="alphaLcParenR"/>
            </a:pPr>
            <a:r>
              <a:rPr lang="en-US" dirty="0" smtClean="0"/>
              <a:t>Who will conduct these assessments, and what roles, responsibilities, and qualifications do these personnel have in conducting these assessments?</a:t>
            </a:r>
          </a:p>
          <a:p>
            <a:pPr marL="690562" lvl="1" indent="-342900">
              <a:buFont typeface="+mj-lt"/>
              <a:buAutoNum type="alphaLcParenR"/>
            </a:pPr>
            <a:r>
              <a:rPr lang="en-US" dirty="0" smtClean="0"/>
              <a:t>Does your Facilities Management/Security Team have any specific rules regarding re-entry into the facility?</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58</a:t>
            </a:fld>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Post-Blackout Questions</a:t>
            </a:r>
            <a:endParaRPr lang="en-US" sz="3600" dirty="0"/>
          </a:p>
        </p:txBody>
      </p:sp>
      <p:sp>
        <p:nvSpPr>
          <p:cNvPr id="3" name="Content Placeholder 2"/>
          <p:cNvSpPr>
            <a:spLocks noGrp="1"/>
          </p:cNvSpPr>
          <p:nvPr>
            <p:ph idx="1"/>
          </p:nvPr>
        </p:nvSpPr>
        <p:spPr/>
        <p:txBody>
          <a:bodyPr/>
          <a:lstStyle/>
          <a:p>
            <a:pPr lvl="0">
              <a:buNone/>
            </a:pPr>
            <a:r>
              <a:rPr lang="en-US" sz="2000" dirty="0" smtClean="0">
                <a:solidFill>
                  <a:schemeClr val="tx1">
                    <a:lumMod val="75000"/>
                  </a:schemeClr>
                </a:solidFill>
              </a:rPr>
              <a:t>8.</a:t>
            </a:r>
            <a:r>
              <a:rPr lang="en-US" sz="2000" dirty="0" smtClean="0"/>
              <a:t>  At what point would the organization declare a disaster?</a:t>
            </a:r>
          </a:p>
          <a:p>
            <a:pPr marL="690562" lvl="1" indent="-342900">
              <a:buFont typeface="+mj-lt"/>
              <a:buAutoNum type="alphaLcParenR"/>
            </a:pPr>
            <a:r>
              <a:rPr lang="en-US" dirty="0" smtClean="0"/>
              <a:t>How would this be done?  Who makes this decision?</a:t>
            </a:r>
          </a:p>
          <a:p>
            <a:pPr marL="690562" lvl="1" indent="-342900">
              <a:buFont typeface="+mj-lt"/>
              <a:buAutoNum type="alphaLcParenR"/>
            </a:pPr>
            <a:r>
              <a:rPr lang="en-US" dirty="0" smtClean="0"/>
              <a:t>How would the employees be notified of a disaster declaration and by whom?</a:t>
            </a:r>
          </a:p>
          <a:p>
            <a:pPr marL="690562" lvl="1" indent="-342900">
              <a:buFont typeface="+mj-lt"/>
              <a:buAutoNum type="alphaLcParenR"/>
            </a:pPr>
            <a:r>
              <a:rPr lang="en-US" dirty="0" smtClean="0"/>
              <a:t>What criteria or conditions determine that your facility/organization cannot continue to operate?</a:t>
            </a:r>
          </a:p>
          <a:p>
            <a:pPr marL="690562" lvl="1" indent="-342900">
              <a:buFont typeface="+mj-lt"/>
              <a:buAutoNum type="alphaLcParenR"/>
            </a:pPr>
            <a:r>
              <a:rPr lang="en-US" dirty="0" smtClean="0"/>
              <a:t>Who makes the decision that operations must be slowed or ceased? </a:t>
            </a:r>
          </a:p>
          <a:p>
            <a:pPr marL="690562" lvl="1" indent="-342900">
              <a:buFont typeface="+mj-lt"/>
              <a:buAutoNum type="alphaLcParenR"/>
            </a:pPr>
            <a:r>
              <a:rPr lang="en-US" dirty="0" smtClean="0"/>
              <a:t>What notifications need to be made if your organization’s operations are slowed or cease?  How is this information communicated to your customers?</a:t>
            </a:r>
          </a:p>
          <a:p>
            <a:pPr marL="690562" lvl="1" indent="-342900">
              <a:buFont typeface="+mj-lt"/>
              <a:buAutoNum type="alphaLcParenR"/>
            </a:pPr>
            <a:r>
              <a:rPr lang="en-US" dirty="0" smtClean="0"/>
              <a:t>If operations are slowed or ceased, will your employees continue to be paid or do they need to take leave? </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59</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For Exercise Use Only</a:t>
            </a:r>
            <a:endParaRPr lang="en-US" sz="3600" dirty="0">
              <a:solidFill>
                <a:srgbClr val="002F80"/>
              </a:solidFill>
            </a:endParaRPr>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6</a:t>
            </a:fld>
            <a:endParaRPr lang="en-US" dirty="0"/>
          </a:p>
        </p:txBody>
      </p:sp>
      <p:sp>
        <p:nvSpPr>
          <p:cNvPr id="5" name="Content Placeholder 4"/>
          <p:cNvSpPr>
            <a:spLocks noGrp="1"/>
          </p:cNvSpPr>
          <p:nvPr>
            <p:ph idx="1"/>
          </p:nvPr>
        </p:nvSpPr>
        <p:spPr/>
        <p:txBody>
          <a:bodyPr/>
          <a:lstStyle/>
          <a:p>
            <a:pPr lvl="0"/>
            <a:r>
              <a:rPr lang="en-US" sz="2000" dirty="0" smtClean="0"/>
              <a:t>This Situation Manual (</a:t>
            </a:r>
            <a:r>
              <a:rPr lang="en-US" sz="2000" dirty="0" err="1" smtClean="0"/>
              <a:t>SitMan</a:t>
            </a:r>
            <a:r>
              <a:rPr lang="en-US" sz="2000" dirty="0" smtClean="0"/>
              <a:t>) is intended FOR EXERCISE USE ONLY. This document should be safeguarded, handled, transmitted, and stored in accordance with the appropriate security directives.</a:t>
            </a:r>
          </a:p>
          <a:p>
            <a:pPr lvl="0"/>
            <a:r>
              <a:rPr lang="en-US" sz="2000" dirty="0" smtClean="0"/>
              <a:t>At a minimum, the attached materials should only be disseminated on a need-to-know basis to applicable partners.  </a:t>
            </a:r>
            <a:r>
              <a:rPr lang="en-US" dirty="0" smtClean="0"/>
              <a:t/>
            </a:r>
            <a:br>
              <a:rPr lang="en-US" dirty="0" smtClean="0"/>
            </a:br>
            <a:endParaRPr lang="en-US" dirty="0" smtClean="0">
              <a:solidFill>
                <a:srgbClr val="969696"/>
              </a:solidFill>
            </a:endParaRPr>
          </a:p>
          <a:p>
            <a:pPr>
              <a:lnSpc>
                <a:spcPct val="80000"/>
              </a:lnSpc>
              <a:buNone/>
            </a:pPr>
            <a:endParaRPr lang="en-US" dirty="0" smtClean="0">
              <a:solidFill>
                <a:srgbClr val="969696"/>
              </a:solidFill>
            </a:endParaRPr>
          </a:p>
          <a:p>
            <a:pPr>
              <a:buNone/>
            </a:pP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Post-Blackout Questions (cont.)</a:t>
            </a:r>
            <a:endParaRPr lang="en-US" sz="3600" dirty="0"/>
          </a:p>
        </p:txBody>
      </p:sp>
      <p:sp>
        <p:nvSpPr>
          <p:cNvPr id="3" name="Content Placeholder 2"/>
          <p:cNvSpPr>
            <a:spLocks noGrp="1"/>
          </p:cNvSpPr>
          <p:nvPr>
            <p:ph idx="1"/>
          </p:nvPr>
        </p:nvSpPr>
        <p:spPr>
          <a:xfrm>
            <a:off x="457200" y="1295400"/>
            <a:ext cx="8458200" cy="4602163"/>
          </a:xfrm>
        </p:spPr>
        <p:txBody>
          <a:bodyPr/>
          <a:lstStyle/>
          <a:p>
            <a:pPr lvl="0">
              <a:buNone/>
            </a:pPr>
            <a:r>
              <a:rPr lang="en-US" sz="2000" dirty="0" smtClean="0">
                <a:solidFill>
                  <a:schemeClr val="tx1">
                    <a:lumMod val="75000"/>
                  </a:schemeClr>
                </a:solidFill>
              </a:rPr>
              <a:t>9. </a:t>
            </a:r>
            <a:r>
              <a:rPr lang="en-US" sz="2000" dirty="0" smtClean="0"/>
              <a:t>If your organization operates an EOC, would it be stood up?</a:t>
            </a:r>
          </a:p>
          <a:p>
            <a:pPr marL="690562" lvl="1" indent="-342900">
              <a:buFont typeface="+mj-lt"/>
              <a:buAutoNum type="alphaLcParenR"/>
            </a:pPr>
            <a:r>
              <a:rPr lang="en-US" dirty="0" smtClean="0"/>
              <a:t>How?  Who makes that decision?</a:t>
            </a:r>
          </a:p>
          <a:p>
            <a:pPr marL="690562" lvl="1" indent="-342900">
              <a:buFont typeface="+mj-lt"/>
              <a:buAutoNum type="alphaLcParenR"/>
            </a:pPr>
            <a:r>
              <a:rPr lang="en-US" dirty="0" smtClean="0"/>
              <a:t>Where is it located?  Do the appropriate people know its location?</a:t>
            </a:r>
          </a:p>
          <a:p>
            <a:pPr marL="690562" lvl="1" indent="-342900">
              <a:buFont typeface="+mj-lt"/>
              <a:buAutoNum type="alphaLcParenR"/>
            </a:pPr>
            <a:r>
              <a:rPr lang="en-US" dirty="0" smtClean="0"/>
              <a:t>How would your organization deal with travel restrictions or impassibility?  What if personnel cannot get there?  Are there alternatives?</a:t>
            </a:r>
          </a:p>
          <a:p>
            <a:pPr lvl="0">
              <a:buNone/>
            </a:pPr>
            <a:r>
              <a:rPr lang="en-US" sz="2000" dirty="0" smtClean="0">
                <a:solidFill>
                  <a:schemeClr val="tx1">
                    <a:lumMod val="75000"/>
                  </a:schemeClr>
                </a:solidFill>
              </a:rPr>
              <a:t>10. </a:t>
            </a:r>
            <a:r>
              <a:rPr lang="en-US" sz="2000" dirty="0" smtClean="0"/>
              <a:t>Would you relocate to your Alternate Site?</a:t>
            </a:r>
          </a:p>
          <a:p>
            <a:pPr marL="690562" lvl="1" indent="-342900">
              <a:buFont typeface="+mj-lt"/>
              <a:buAutoNum type="alphaLcParenR"/>
            </a:pPr>
            <a:r>
              <a:rPr lang="en-US" dirty="0" smtClean="0"/>
              <a:t>How would your Alternate Site be activated and by whom?</a:t>
            </a:r>
          </a:p>
          <a:p>
            <a:pPr marL="690562" lvl="1" indent="-342900">
              <a:buFont typeface="+mj-lt"/>
              <a:buAutoNum type="alphaLcParenR"/>
            </a:pPr>
            <a:r>
              <a:rPr lang="en-US" dirty="0" smtClean="0"/>
              <a:t>Where is your Alternate Site located?  How would team members get there?</a:t>
            </a:r>
          </a:p>
          <a:p>
            <a:pPr marL="690562" lvl="1" indent="-342900">
              <a:buFont typeface="+mj-lt"/>
              <a:buAutoNum type="alphaLcParenR"/>
            </a:pPr>
            <a:r>
              <a:rPr lang="en-US" dirty="0" smtClean="0"/>
              <a:t>What functionality is available at the Alternate Site?  Does it have full telecommunication capabilities?</a:t>
            </a:r>
          </a:p>
          <a:p>
            <a:pPr marL="690562" lvl="1" indent="-342900">
              <a:buFont typeface="+mj-lt"/>
              <a:buAutoNum type="alphaLcParenR"/>
            </a:pPr>
            <a:r>
              <a:rPr lang="en-US" dirty="0" smtClean="0"/>
              <a:t>What kinds of logistical arrangements might be needed if staff need to stay at the site for an extended period?</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60</a:t>
            </a:fld>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Post-Blackout Questions (cont.)</a:t>
            </a:r>
            <a:endParaRPr lang="en-US" sz="3600" dirty="0"/>
          </a:p>
        </p:txBody>
      </p:sp>
      <p:sp>
        <p:nvSpPr>
          <p:cNvPr id="3" name="Content Placeholder 2"/>
          <p:cNvSpPr>
            <a:spLocks noGrp="1"/>
          </p:cNvSpPr>
          <p:nvPr>
            <p:ph idx="1"/>
          </p:nvPr>
        </p:nvSpPr>
        <p:spPr/>
        <p:txBody>
          <a:bodyPr/>
          <a:lstStyle/>
          <a:p>
            <a:pPr marL="457200" lvl="0" indent="-457200">
              <a:buNone/>
            </a:pPr>
            <a:r>
              <a:rPr lang="en-US" sz="2000" dirty="0" smtClean="0">
                <a:solidFill>
                  <a:schemeClr val="tx1">
                    <a:lumMod val="75000"/>
                  </a:schemeClr>
                </a:solidFill>
              </a:rPr>
              <a:t>11.	</a:t>
            </a:r>
            <a:r>
              <a:rPr lang="en-US" sz="2000" dirty="0" smtClean="0"/>
              <a:t>Are policies in place to provide flexibility to displaced employees, such as policies for working alternate schedules and/or </a:t>
            </a:r>
            <a:r>
              <a:rPr lang="en-US" sz="2000" dirty="0" err="1" smtClean="0"/>
              <a:t>teleworking</a:t>
            </a:r>
            <a:r>
              <a:rPr lang="en-US" sz="2000" dirty="0" smtClean="0"/>
              <a:t>?</a:t>
            </a:r>
          </a:p>
          <a:p>
            <a:pPr marL="457200" lvl="0" indent="-457200">
              <a:buNone/>
            </a:pPr>
            <a:r>
              <a:rPr lang="en-US" sz="2000" dirty="0" smtClean="0">
                <a:solidFill>
                  <a:schemeClr val="tx1">
                    <a:lumMod val="75000"/>
                  </a:schemeClr>
                </a:solidFill>
              </a:rPr>
              <a:t>12.</a:t>
            </a:r>
            <a:r>
              <a:rPr lang="en-US" sz="2000" dirty="0" smtClean="0"/>
              <a:t>	Does your company carry business interruption insurance?</a:t>
            </a:r>
          </a:p>
          <a:p>
            <a:pPr marL="457200" lvl="0" indent="-457200">
              <a:buNone/>
            </a:pPr>
            <a:r>
              <a:rPr lang="en-US" sz="2000" dirty="0" smtClean="0">
                <a:solidFill>
                  <a:schemeClr val="tx1">
                    <a:lumMod val="75000"/>
                  </a:schemeClr>
                </a:solidFill>
              </a:rPr>
              <a:t>13.	</a:t>
            </a:r>
            <a:r>
              <a:rPr lang="en-US" sz="2000" dirty="0" smtClean="0"/>
              <a:t>How will you restore disrupted services?</a:t>
            </a:r>
          </a:p>
          <a:p>
            <a:pPr marL="457200" lvl="0" indent="-457200">
              <a:buNone/>
            </a:pPr>
            <a:r>
              <a:rPr lang="en-US" sz="2000" dirty="0" smtClean="0">
                <a:solidFill>
                  <a:schemeClr val="tx1">
                    <a:lumMod val="75000"/>
                  </a:schemeClr>
                </a:solidFill>
              </a:rPr>
              <a:t>14.	</a:t>
            </a:r>
            <a:r>
              <a:rPr lang="en-US" sz="2000" dirty="0" smtClean="0"/>
              <a:t>What would be your business’ short term prospects in the face of this kind of disaster?  What kinds of strategies might be needed in order to improve your resilience?</a:t>
            </a:r>
          </a:p>
          <a:p>
            <a:endParaRPr lang="en-US"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61</a:t>
            </a:fld>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sz="3600" dirty="0" smtClean="0"/>
              <a:t>Hot Wash</a:t>
            </a:r>
            <a:endParaRPr lang="en-US" sz="3600" dirty="0"/>
          </a:p>
        </p:txBody>
      </p:sp>
      <p:sp>
        <p:nvSpPr>
          <p:cNvPr id="4" name="TextBox 3"/>
          <p:cNvSpPr txBox="1"/>
          <p:nvPr/>
        </p:nvSpPr>
        <p:spPr>
          <a:xfrm>
            <a:off x="1371600" y="2819400"/>
            <a:ext cx="6019800" cy="646331"/>
          </a:xfrm>
          <a:prstGeom prst="rect">
            <a:avLst/>
          </a:prstGeom>
          <a:noFill/>
        </p:spPr>
        <p:txBody>
          <a:bodyPr wrap="square" rtlCol="0">
            <a:spAutoFit/>
          </a:bodyPr>
          <a:lstStyle/>
          <a:p>
            <a:endParaRPr lang="en-US" sz="3600" dirty="0">
              <a:latin typeface="Arial" pitchFamily="34" charset="0"/>
              <a:cs typeface="Arial" pitchFamily="34" charset="0"/>
            </a:endParaRPr>
          </a:p>
        </p:txBody>
      </p:sp>
      <p:sp>
        <p:nvSpPr>
          <p:cNvPr id="5" name="Slide Number Placeholder 4"/>
          <p:cNvSpPr>
            <a:spLocks noGrp="1"/>
          </p:cNvSpPr>
          <p:nvPr>
            <p:ph type="sldNum" sz="quarter" idx="10"/>
          </p:nvPr>
        </p:nvSpPr>
        <p:spPr/>
        <p:txBody>
          <a:bodyPr/>
          <a:lstStyle/>
          <a:p>
            <a:fld id="{AC63375E-F6F5-40FE-BCD7-645D454951B4}" type="slidenum">
              <a:rPr lang="en-US" smtClean="0"/>
              <a:pPr/>
              <a:t>62</a:t>
            </a:fld>
            <a:endParaRPr lang="en-US"/>
          </a:p>
        </p:txBody>
      </p:sp>
      <p:sp>
        <p:nvSpPr>
          <p:cNvPr id="8" name="TextBox 7"/>
          <p:cNvSpPr txBox="1"/>
          <p:nvPr/>
        </p:nvSpPr>
        <p:spPr>
          <a:xfrm>
            <a:off x="457200" y="1447800"/>
            <a:ext cx="8229600" cy="2246769"/>
          </a:xfrm>
          <a:prstGeom prst="rect">
            <a:avLst/>
          </a:prstGeom>
          <a:noFill/>
        </p:spPr>
        <p:txBody>
          <a:bodyPr wrap="square" rtlCol="0">
            <a:spAutoFit/>
          </a:bodyPr>
          <a:lstStyle/>
          <a:p>
            <a:pPr marL="457200" indent="-457200">
              <a:buClr>
                <a:schemeClr val="tx1">
                  <a:lumMod val="65000"/>
                </a:schemeClr>
              </a:buClr>
              <a:buFont typeface="+mj-lt"/>
              <a:buAutoNum type="arabicPeriod"/>
            </a:pPr>
            <a:r>
              <a:rPr lang="en-US" sz="2000" dirty="0" smtClean="0">
                <a:solidFill>
                  <a:srgbClr val="000000"/>
                </a:solidFill>
              </a:rPr>
              <a:t>What is a key strength you identified during the exercise?</a:t>
            </a:r>
          </a:p>
          <a:p>
            <a:pPr marL="457200" indent="-457200">
              <a:buFont typeface="+mj-lt"/>
              <a:buAutoNum type="arabicPeriod"/>
            </a:pPr>
            <a:endParaRPr lang="en-US" sz="2000" dirty="0" smtClean="0">
              <a:solidFill>
                <a:srgbClr val="000000"/>
              </a:solidFill>
            </a:endParaRPr>
          </a:p>
          <a:p>
            <a:pPr marL="457200" indent="-457200">
              <a:buClr>
                <a:schemeClr val="tx1">
                  <a:lumMod val="65000"/>
                </a:schemeClr>
              </a:buClr>
              <a:buFont typeface="+mj-lt"/>
              <a:buAutoNum type="arabicPeriod"/>
            </a:pPr>
            <a:r>
              <a:rPr lang="en-US" sz="2000" dirty="0" smtClean="0">
                <a:solidFill>
                  <a:srgbClr val="000000"/>
                </a:solidFill>
              </a:rPr>
              <a:t>What is a key area for improvement you identified during the exercise?</a:t>
            </a:r>
          </a:p>
          <a:p>
            <a:pPr marL="457200" indent="-457200">
              <a:buFont typeface="+mj-lt"/>
              <a:buAutoNum type="arabicPeriod"/>
            </a:pPr>
            <a:endParaRPr lang="en-US" sz="2000" dirty="0" smtClean="0">
              <a:solidFill>
                <a:srgbClr val="000000"/>
              </a:solidFill>
            </a:endParaRPr>
          </a:p>
          <a:p>
            <a:pPr marL="457200" indent="-457200">
              <a:buClr>
                <a:schemeClr val="tx1">
                  <a:lumMod val="65000"/>
                </a:schemeClr>
              </a:buClr>
              <a:buFont typeface="+mj-lt"/>
              <a:buAutoNum type="arabicPeriod"/>
            </a:pPr>
            <a:r>
              <a:rPr lang="en-US" sz="2000" dirty="0" smtClean="0">
                <a:solidFill>
                  <a:srgbClr val="000000"/>
                </a:solidFill>
              </a:rPr>
              <a:t>What suggestions or next steps do you have for addressing the issue you identified?</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Administration</a:t>
            </a:r>
            <a:endParaRPr lang="en-US" sz="3600" dirty="0">
              <a:solidFill>
                <a:srgbClr val="002F80"/>
              </a:solidFill>
            </a:endParaRPr>
          </a:p>
        </p:txBody>
      </p:sp>
      <p:sp>
        <p:nvSpPr>
          <p:cNvPr id="3" name="Content Placeholder 2"/>
          <p:cNvSpPr>
            <a:spLocks noGrp="1"/>
          </p:cNvSpPr>
          <p:nvPr>
            <p:ph idx="1"/>
          </p:nvPr>
        </p:nvSpPr>
        <p:spPr/>
        <p:txBody>
          <a:bodyPr/>
          <a:lstStyle/>
          <a:p>
            <a:r>
              <a:rPr lang="en-US" sz="2000" b="1" dirty="0" smtClean="0"/>
              <a:t>Classification Level: </a:t>
            </a:r>
            <a:r>
              <a:rPr lang="en-US" sz="2000" dirty="0" smtClean="0"/>
              <a:t>This exercise and all exercise-related documents and discussions are unclassified and intended FOR EXERCISE USE ONLY.</a:t>
            </a:r>
          </a:p>
          <a:p>
            <a:r>
              <a:rPr lang="en-US" sz="2000" b="1" dirty="0" smtClean="0"/>
              <a:t>Cell Phone Use: Please turn your phones off </a:t>
            </a:r>
            <a:r>
              <a:rPr lang="en-US" sz="2000" dirty="0" smtClean="0"/>
              <a:t>during the exercise. If you need to use your phone or check email, please kindly move to the lobby area.</a:t>
            </a:r>
          </a:p>
          <a:p>
            <a:r>
              <a:rPr lang="en-US" sz="2000" b="1" dirty="0" smtClean="0"/>
              <a:t>Materials: </a:t>
            </a:r>
            <a:r>
              <a:rPr lang="en-US" sz="2000" dirty="0" err="1" smtClean="0"/>
              <a:t>SitMan</a:t>
            </a:r>
            <a:r>
              <a:rPr lang="en-US" sz="2000" dirty="0" smtClean="0"/>
              <a:t>, seating chart, participant roster. </a:t>
            </a:r>
            <a:r>
              <a:rPr lang="en-US" sz="2000" dirty="0" smtClean="0">
                <a:solidFill>
                  <a:srgbClr val="FF0000"/>
                </a:solidFill>
              </a:rPr>
              <a:t>[add any other materials the facility may use]</a:t>
            </a:r>
          </a:p>
          <a:p>
            <a:r>
              <a:rPr lang="en-US" sz="2000" b="1" dirty="0" smtClean="0"/>
              <a:t>Safety &amp; Evacuation</a:t>
            </a:r>
            <a:endParaRPr lang="en-US" sz="2000" b="1"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Exercise Purpose</a:t>
            </a:r>
            <a:endParaRPr lang="en-US" sz="3600" dirty="0">
              <a:solidFill>
                <a:srgbClr val="002F80"/>
              </a:solidFill>
            </a:endParaRPr>
          </a:p>
        </p:txBody>
      </p:sp>
      <p:sp>
        <p:nvSpPr>
          <p:cNvPr id="3" name="Content Placeholder 2"/>
          <p:cNvSpPr>
            <a:spLocks noGrp="1"/>
          </p:cNvSpPr>
          <p:nvPr>
            <p:ph idx="1"/>
          </p:nvPr>
        </p:nvSpPr>
        <p:spPr/>
        <p:txBody>
          <a:bodyPr/>
          <a:lstStyle/>
          <a:p>
            <a:pPr marL="0" indent="0">
              <a:buNone/>
            </a:pPr>
            <a:r>
              <a:rPr lang="en-US" sz="2000" dirty="0" smtClean="0"/>
              <a:t>The purpose of the Business Continuity Plan (BCP) </a:t>
            </a:r>
            <a:r>
              <a:rPr lang="en-US" sz="2000" dirty="0" smtClean="0"/>
              <a:t>Test </a:t>
            </a:r>
            <a:r>
              <a:rPr lang="en-US" sz="2000" dirty="0" smtClean="0"/>
              <a:t>is to create an opportunity for businesses to identify and examine the issues and capability gaps they are likely to face in implementing their Business Continuity Plans, and in recovering from business operation disruptions.</a:t>
            </a:r>
          </a:p>
          <a:p>
            <a:pPr marL="0" indent="0">
              <a:buNone/>
            </a:pPr>
            <a:endParaRPr lang="en-US" sz="2000" dirty="0"/>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F80"/>
                </a:solidFill>
              </a:rPr>
              <a:t>Exercise Scope</a:t>
            </a:r>
            <a:endParaRPr lang="en-US" sz="3600" dirty="0">
              <a:solidFill>
                <a:srgbClr val="002F80"/>
              </a:solidFill>
            </a:endParaRPr>
          </a:p>
        </p:txBody>
      </p:sp>
      <p:sp>
        <p:nvSpPr>
          <p:cNvPr id="3" name="Content Placeholder 2"/>
          <p:cNvSpPr>
            <a:spLocks noGrp="1"/>
          </p:cNvSpPr>
          <p:nvPr>
            <p:ph idx="1"/>
          </p:nvPr>
        </p:nvSpPr>
        <p:spPr>
          <a:xfrm>
            <a:off x="457200" y="1371600"/>
            <a:ext cx="8305800" cy="4525963"/>
          </a:xfrm>
        </p:spPr>
        <p:txBody>
          <a:bodyPr/>
          <a:lstStyle/>
          <a:p>
            <a:pPr marL="0" indent="0">
              <a:buNone/>
            </a:pPr>
            <a:r>
              <a:rPr lang="en-US" sz="2000" dirty="0" smtClean="0"/>
              <a:t>The BCP </a:t>
            </a:r>
            <a:r>
              <a:rPr lang="en-US" sz="2000" dirty="0" smtClean="0"/>
              <a:t>Test </a:t>
            </a:r>
            <a:r>
              <a:rPr lang="en-US" sz="2000" dirty="0" smtClean="0"/>
              <a:t>focuses on a facility’s recovery efforts following selected business disruptions intended to represent a broad spectrum of disruption threats: </a:t>
            </a:r>
            <a:r>
              <a:rPr lang="en-US" sz="2000" dirty="0" smtClean="0">
                <a:solidFill>
                  <a:schemeClr val="tx2"/>
                </a:solidFill>
              </a:rPr>
              <a:t>Hurricane, Earthquake, Ice Storm, and Blackout</a:t>
            </a:r>
            <a:r>
              <a:rPr lang="en-US" sz="2000" dirty="0" smtClean="0"/>
              <a:t>.  The intent is to improve the overall recovery capabilities and actions and the collective </a:t>
            </a:r>
            <a:r>
              <a:rPr lang="en-US" sz="2000" dirty="0" err="1" smtClean="0"/>
              <a:t>decisionmaking</a:t>
            </a:r>
            <a:r>
              <a:rPr lang="en-US" sz="2000" dirty="0" smtClean="0"/>
              <a:t> process. It is designed to be an open, thought-provoking exchange of ideas to help develop and expand existing knowledge of policies and procedures within the framework of BCP implementation. </a:t>
            </a:r>
          </a:p>
        </p:txBody>
      </p:sp>
      <p:sp>
        <p:nvSpPr>
          <p:cNvPr id="4" name="Slide Number Placeholder 3"/>
          <p:cNvSpPr>
            <a:spLocks noGrp="1"/>
          </p:cNvSpPr>
          <p:nvPr>
            <p:ph type="sldNum" sz="quarter" idx="10"/>
          </p:nvPr>
        </p:nvSpPr>
        <p:spPr/>
        <p:txBody>
          <a:bodyPr/>
          <a:lstStyle/>
          <a:p>
            <a:pPr>
              <a:defRPr/>
            </a:pPr>
            <a:fld id="{5444D97D-D00A-4C0A-B0BB-7F9BD28126CD}"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HS_Template_White">
  <a:themeElements>
    <a:clrScheme name="">
      <a:dk1>
        <a:srgbClr val="70BC1F"/>
      </a:dk1>
      <a:lt1>
        <a:srgbClr val="FFFFFF"/>
      </a:lt1>
      <a:dk2>
        <a:srgbClr val="000063"/>
      </a:dk2>
      <a:lt2>
        <a:srgbClr val="FF0000"/>
      </a:lt2>
      <a:accent1>
        <a:srgbClr val="FFDB00"/>
      </a:accent1>
      <a:accent2>
        <a:srgbClr val="0062C8"/>
      </a:accent2>
      <a:accent3>
        <a:srgbClr val="AAAAB7"/>
      </a:accent3>
      <a:accent4>
        <a:srgbClr val="DADADA"/>
      </a:accent4>
      <a:accent5>
        <a:srgbClr val="FFEAAA"/>
      </a:accent5>
      <a:accent6>
        <a:srgbClr val="0058B5"/>
      </a:accent6>
      <a:hlink>
        <a:srgbClr val="CC6600"/>
      </a:hlink>
      <a:folHlink>
        <a:srgbClr val="990099"/>
      </a:folHlink>
    </a:clrScheme>
    <a:fontScheme name="DHS_Template_Whit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HS_Template_White 1">
        <a:dk1>
          <a:srgbClr val="595959"/>
        </a:dk1>
        <a:lt1>
          <a:srgbClr val="F8D167"/>
        </a:lt1>
        <a:dk2>
          <a:srgbClr val="BF5FA7"/>
        </a:dk2>
        <a:lt2>
          <a:srgbClr val="92C9DD"/>
        </a:lt2>
        <a:accent1>
          <a:srgbClr val="9ED47C"/>
        </a:accent1>
        <a:accent2>
          <a:srgbClr val="F3728D"/>
        </a:accent2>
        <a:accent3>
          <a:srgbClr val="FBE5B8"/>
        </a:accent3>
        <a:accent4>
          <a:srgbClr val="4B4B4B"/>
        </a:accent4>
        <a:accent5>
          <a:srgbClr val="CCE6BF"/>
        </a:accent5>
        <a:accent6>
          <a:srgbClr val="DC677F"/>
        </a:accent6>
        <a:hlink>
          <a:srgbClr val="6E91BA"/>
        </a:hlink>
        <a:folHlink>
          <a:srgbClr val="BDB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HS_Template_White">
  <a:themeElements>
    <a:clrScheme name="">
      <a:dk1>
        <a:srgbClr val="70BC1F"/>
      </a:dk1>
      <a:lt1>
        <a:srgbClr val="FFFFFF"/>
      </a:lt1>
      <a:dk2>
        <a:srgbClr val="000063"/>
      </a:dk2>
      <a:lt2>
        <a:srgbClr val="FF0000"/>
      </a:lt2>
      <a:accent1>
        <a:srgbClr val="FFDB00"/>
      </a:accent1>
      <a:accent2>
        <a:srgbClr val="0062C8"/>
      </a:accent2>
      <a:accent3>
        <a:srgbClr val="AAAAB7"/>
      </a:accent3>
      <a:accent4>
        <a:srgbClr val="DADADA"/>
      </a:accent4>
      <a:accent5>
        <a:srgbClr val="FFEAAA"/>
      </a:accent5>
      <a:accent6>
        <a:srgbClr val="0058B5"/>
      </a:accent6>
      <a:hlink>
        <a:srgbClr val="CC6600"/>
      </a:hlink>
      <a:folHlink>
        <a:srgbClr val="990099"/>
      </a:folHlink>
    </a:clrScheme>
    <a:fontScheme name="3_DHS_Template_Whit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90000"/>
          </a:lnSpc>
          <a:spcBef>
            <a:spcPct val="30000"/>
          </a:spcBef>
          <a:spcAft>
            <a:spcPct val="0"/>
          </a:spcAft>
          <a:buClr>
            <a:srgbClr val="B0B1B3"/>
          </a:buClr>
          <a:buSzTx/>
          <a:buFont typeface="Wingdings" pitchFamily="2" charset="2"/>
          <a:buChar char="§"/>
          <a:tabLst/>
          <a:defRPr kumimoji="0" lang="en-US" sz="1600" b="0" i="0" u="none" strike="noStrike" cap="none" normalizeH="0" baseline="0" smtClean="0">
            <a:ln>
              <a:noFill/>
            </a:ln>
            <a:solidFill>
              <a:srgbClr val="000000"/>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90000"/>
          </a:lnSpc>
          <a:spcBef>
            <a:spcPct val="30000"/>
          </a:spcBef>
          <a:spcAft>
            <a:spcPct val="0"/>
          </a:spcAft>
          <a:buClr>
            <a:srgbClr val="B0B1B3"/>
          </a:buClr>
          <a:buSzTx/>
          <a:buFont typeface="Wingdings" pitchFamily="2" charset="2"/>
          <a:buChar char="§"/>
          <a:tabLst/>
          <a:defRPr kumimoji="0" lang="en-US" sz="1600" b="0" i="0" u="none" strike="noStrike" cap="none" normalizeH="0" baseline="0" smtClean="0">
            <a:ln>
              <a:noFill/>
            </a:ln>
            <a:solidFill>
              <a:srgbClr val="000000"/>
            </a:solidFill>
            <a:effectLst/>
            <a:latin typeface="Arial" charset="0"/>
          </a:defRPr>
        </a:defPPr>
      </a:lstStyle>
    </a:lnDef>
  </a:objectDefaults>
  <a:extraClrSchemeLst>
    <a:extraClrScheme>
      <a:clrScheme name="DHS_Template_White 1">
        <a:dk1>
          <a:srgbClr val="595959"/>
        </a:dk1>
        <a:lt1>
          <a:srgbClr val="F8D167"/>
        </a:lt1>
        <a:dk2>
          <a:srgbClr val="BF5FA7"/>
        </a:dk2>
        <a:lt2>
          <a:srgbClr val="92C9DD"/>
        </a:lt2>
        <a:accent1>
          <a:srgbClr val="9ED47C"/>
        </a:accent1>
        <a:accent2>
          <a:srgbClr val="F3728D"/>
        </a:accent2>
        <a:accent3>
          <a:srgbClr val="FBE5B8"/>
        </a:accent3>
        <a:accent4>
          <a:srgbClr val="4B4B4B"/>
        </a:accent4>
        <a:accent5>
          <a:srgbClr val="CCE6BF"/>
        </a:accent5>
        <a:accent6>
          <a:srgbClr val="DC677F"/>
        </a:accent6>
        <a:hlink>
          <a:srgbClr val="6E91BA"/>
        </a:hlink>
        <a:folHlink>
          <a:srgbClr val="BDBFD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33837</TotalTime>
  <Words>3622</Words>
  <Application>Microsoft Office PowerPoint</Application>
  <PresentationFormat>On-screen Show (4:3)</PresentationFormat>
  <Paragraphs>451</Paragraphs>
  <Slides>63</Slides>
  <Notes>11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63</vt:i4>
      </vt:variant>
    </vt:vector>
  </HeadingPairs>
  <TitlesOfParts>
    <vt:vector size="66" baseType="lpstr">
      <vt:lpstr>DHS_Template_White</vt:lpstr>
      <vt:lpstr>3_DHS_Template_White</vt:lpstr>
      <vt:lpstr>Photo Editor Photo</vt:lpstr>
      <vt:lpstr>Slide 1</vt:lpstr>
      <vt:lpstr>Opening Remarks</vt:lpstr>
      <vt:lpstr>Participants</vt:lpstr>
      <vt:lpstr>Welcome and Introductions</vt:lpstr>
      <vt:lpstr>Agenda [make changes as necessary]</vt:lpstr>
      <vt:lpstr>For Exercise Use Only</vt:lpstr>
      <vt:lpstr>Administration</vt:lpstr>
      <vt:lpstr>Exercise Purpose</vt:lpstr>
      <vt:lpstr>Exercise Scope</vt:lpstr>
      <vt:lpstr>Exercise Structure</vt:lpstr>
      <vt:lpstr>Exercise Objectives</vt:lpstr>
      <vt:lpstr>Scenario Questions</vt:lpstr>
      <vt:lpstr>Roles</vt:lpstr>
      <vt:lpstr>Exercise Guidelines</vt:lpstr>
      <vt:lpstr>Exercise Guidelines (cont.)</vt:lpstr>
      <vt:lpstr>Assumptions and Artificialities</vt:lpstr>
      <vt:lpstr>Scenario Module 1: Earthquake</vt:lpstr>
      <vt:lpstr>Scenario Module 1: Earthquake (cont.)</vt:lpstr>
      <vt:lpstr>Scenario Module 1: Earthquake (cont.)</vt:lpstr>
      <vt:lpstr>Scenario Module 1: Earthquake (cont.)</vt:lpstr>
      <vt:lpstr>Discussion Questions</vt:lpstr>
      <vt:lpstr>Discussion Questions (cont.)</vt:lpstr>
      <vt:lpstr>Discussion Questions (cont.)</vt:lpstr>
      <vt:lpstr>Discussion Questions (cont.)</vt:lpstr>
      <vt:lpstr>Discussion Questions (cont.)</vt:lpstr>
      <vt:lpstr>Discussion Questions (cont.)</vt:lpstr>
      <vt:lpstr> Scenario Module 2: Ice Storm</vt:lpstr>
      <vt:lpstr>Scenario Module 2: Ice Storm (cont.)</vt:lpstr>
      <vt:lpstr>Scenario Module 2: Ice Storm (cont.)</vt:lpstr>
      <vt:lpstr>Scenario Module 2: Ice Storm (cont.)</vt:lpstr>
      <vt:lpstr>Scenario Module 2: Ice Storm (cont.)</vt:lpstr>
      <vt:lpstr>Pre-Storm Discussion Questions</vt:lpstr>
      <vt:lpstr>Pre-Storm Discussion Questions (cont.)</vt:lpstr>
      <vt:lpstr>Pre-Storm Discussion Questions (cont.)</vt:lpstr>
      <vt:lpstr>Post-Storm Discussion Questions</vt:lpstr>
      <vt:lpstr>Post-Storm Discussion Questions (cont.)</vt:lpstr>
      <vt:lpstr>Post-Storm Discussion Questions (cont.)</vt:lpstr>
      <vt:lpstr>Scenario Module 3: Hurricane</vt:lpstr>
      <vt:lpstr>Scenario Module 3: Hurricane (cont.)</vt:lpstr>
      <vt:lpstr>Scenario Module 3: Hurricane (cont.)</vt:lpstr>
      <vt:lpstr>Scenario Module 3: Hurricane (cont.)</vt:lpstr>
      <vt:lpstr>Scenario Module 3: Hurricane (cont.)</vt:lpstr>
      <vt:lpstr>Scenario Module 3: Hurricane (cont.)</vt:lpstr>
      <vt:lpstr>Scenario Module 3: Hurricane (cont.)</vt:lpstr>
      <vt:lpstr>Scenario Module 3: Hurricane (cont.)</vt:lpstr>
      <vt:lpstr>Scenario Module 3: Hurricane (cont.)</vt:lpstr>
      <vt:lpstr>Pre-Landfall Discussion Questions</vt:lpstr>
      <vt:lpstr>Pre-Landfall Discussion Questions (cont.)</vt:lpstr>
      <vt:lpstr>Post-Landfall Discussion Questions</vt:lpstr>
      <vt:lpstr>Post-Landfall Discussion Questions (cont.)</vt:lpstr>
      <vt:lpstr>Post-Landfall Discussion Questions (cont.)</vt:lpstr>
      <vt:lpstr>Post-Landfall Discussion Questions (cont.)</vt:lpstr>
      <vt:lpstr>Scenario Module 4: Blackout</vt:lpstr>
      <vt:lpstr>Scenario Module 4: Blackout (cont.)</vt:lpstr>
      <vt:lpstr>Scenario Module 4: Blackout (cont.)</vt:lpstr>
      <vt:lpstr>Scenario Module 4: Blackout (cont.)</vt:lpstr>
      <vt:lpstr>Pre-Blackout Discussion Questions</vt:lpstr>
      <vt:lpstr>Pre-Blackout Discussion Questions (cont.)</vt:lpstr>
      <vt:lpstr>Post-Blackout Questions</vt:lpstr>
      <vt:lpstr>Post-Blackout Questions (cont.)</vt:lpstr>
      <vt:lpstr>Post-Blackout Questions (cont.)</vt:lpstr>
      <vt:lpstr>Hot Wash</vt:lpstr>
      <vt:lpstr>Slide 63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alan.patterson</cp:lastModifiedBy>
  <cp:revision>1493</cp:revision>
  <dcterms:created xsi:type="dcterms:W3CDTF">2010-01-18T18:01:10Z</dcterms:created>
  <dcterms:modified xsi:type="dcterms:W3CDTF">2012-04-25T18:03:02Z</dcterms:modified>
</cp:coreProperties>
</file>